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341" r:id="rId2"/>
    <p:sldId id="401" r:id="rId3"/>
    <p:sldId id="407" r:id="rId4"/>
    <p:sldId id="408" r:id="rId5"/>
    <p:sldId id="411" r:id="rId6"/>
    <p:sldId id="416" r:id="rId7"/>
    <p:sldId id="428" r:id="rId8"/>
    <p:sldId id="429" r:id="rId9"/>
    <p:sldId id="412" r:id="rId10"/>
    <p:sldId id="419" r:id="rId11"/>
    <p:sldId id="420" r:id="rId12"/>
    <p:sldId id="431" r:id="rId13"/>
    <p:sldId id="432" r:id="rId14"/>
    <p:sldId id="433" r:id="rId15"/>
    <p:sldId id="421" r:id="rId16"/>
    <p:sldId id="430" r:id="rId17"/>
    <p:sldId id="427" r:id="rId18"/>
    <p:sldId id="434" r:id="rId19"/>
    <p:sldId id="435" r:id="rId20"/>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CCECFF"/>
    <a:srgbClr val="CC0000"/>
    <a:srgbClr val="008000"/>
    <a:srgbClr val="99CCFF"/>
    <a:srgbClr val="FF0000"/>
    <a:srgbClr val="003300"/>
    <a:srgbClr val="800080"/>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853" autoAdjust="0"/>
    <p:restoredTop sz="93310" autoAdjust="0"/>
  </p:normalViewPr>
  <p:slideViewPr>
    <p:cSldViewPr>
      <p:cViewPr varScale="1">
        <p:scale>
          <a:sx n="75" d="100"/>
          <a:sy n="75" d="100"/>
        </p:scale>
        <p:origin x="-90" y="-354"/>
      </p:cViewPr>
      <p:guideLst>
        <p:guide orient="horz" pos="2160"/>
        <p:guide pos="2880"/>
      </p:guideLst>
    </p:cSldViewPr>
  </p:slideViewPr>
  <p:outlineViewPr>
    <p:cViewPr>
      <p:scale>
        <a:sx n="33" d="100"/>
        <a:sy n="33" d="100"/>
      </p:scale>
      <p:origin x="0" y="5778"/>
    </p:cViewPr>
  </p:outlineViewPr>
  <p:notesTextViewPr>
    <p:cViewPr>
      <p:scale>
        <a:sx n="100" d="100"/>
        <a:sy n="100" d="100"/>
      </p:scale>
      <p:origin x="0" y="0"/>
    </p:cViewPr>
  </p:notesTextViewPr>
  <p:sorterViewPr>
    <p:cViewPr>
      <p:scale>
        <a:sx n="100" d="100"/>
        <a:sy n="100" d="100"/>
      </p:scale>
      <p:origin x="0" y="5166"/>
    </p:cViewPr>
  </p:sorterViewPr>
  <p:notesViewPr>
    <p:cSldViewPr>
      <p:cViewPr>
        <p:scale>
          <a:sx n="75" d="100"/>
          <a:sy n="75" d="100"/>
        </p:scale>
        <p:origin x="-1422" y="438"/>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54338" cy="460375"/>
          </a:xfrm>
          <a:prstGeom prst="rect">
            <a:avLst/>
          </a:prstGeom>
          <a:noFill/>
          <a:ln w="9525">
            <a:noFill/>
            <a:miter lim="800000"/>
            <a:headEnd/>
            <a:tailEnd/>
          </a:ln>
          <a:effectLst/>
        </p:spPr>
        <p:txBody>
          <a:bodyPr vert="horz" wrap="square" lIns="91806" tIns="45903" rIns="91806" bIns="45903" numCol="1" anchor="t" anchorCtr="0" compatLnSpc="1">
            <a:prstTxWarp prst="textNoShape">
              <a:avLst/>
            </a:prstTxWarp>
          </a:bodyPr>
          <a:lstStyle>
            <a:lvl1pPr defTabSz="917575">
              <a:defRPr sz="1200" smtClean="0"/>
            </a:lvl1pPr>
          </a:lstStyle>
          <a:p>
            <a:pPr>
              <a:defRPr/>
            </a:pPr>
            <a:endParaRPr lang="en-US"/>
          </a:p>
        </p:txBody>
      </p:sp>
      <p:sp>
        <p:nvSpPr>
          <p:cNvPr id="9219" name="Rectangle 3"/>
          <p:cNvSpPr>
            <a:spLocks noGrp="1" noChangeArrowheads="1"/>
          </p:cNvSpPr>
          <p:nvPr>
            <p:ph type="dt" sz="quarter" idx="1"/>
          </p:nvPr>
        </p:nvSpPr>
        <p:spPr bwMode="auto">
          <a:xfrm>
            <a:off x="3886200" y="0"/>
            <a:ext cx="2878138" cy="460375"/>
          </a:xfrm>
          <a:prstGeom prst="rect">
            <a:avLst/>
          </a:prstGeom>
          <a:noFill/>
          <a:ln w="9525">
            <a:noFill/>
            <a:miter lim="800000"/>
            <a:headEnd/>
            <a:tailEnd/>
          </a:ln>
          <a:effectLst/>
        </p:spPr>
        <p:txBody>
          <a:bodyPr vert="horz" wrap="square" lIns="91806" tIns="45903" rIns="91806" bIns="45903" numCol="1" anchor="t" anchorCtr="0" compatLnSpc="1">
            <a:prstTxWarp prst="textNoShape">
              <a:avLst/>
            </a:prstTxWarp>
          </a:bodyPr>
          <a:lstStyle>
            <a:lvl1pPr algn="r" defTabSz="917575">
              <a:defRPr sz="1200" smtClean="0"/>
            </a:lvl1pPr>
          </a:lstStyle>
          <a:p>
            <a:pPr>
              <a:defRPr/>
            </a:pPr>
            <a:endParaRPr lang="en-US"/>
          </a:p>
        </p:txBody>
      </p:sp>
      <p:sp>
        <p:nvSpPr>
          <p:cNvPr id="9220" name="Rectangle 4"/>
          <p:cNvSpPr>
            <a:spLocks noGrp="1" noChangeArrowheads="1"/>
          </p:cNvSpPr>
          <p:nvPr>
            <p:ph type="ftr" sz="quarter" idx="2"/>
          </p:nvPr>
        </p:nvSpPr>
        <p:spPr bwMode="auto">
          <a:xfrm>
            <a:off x="0" y="9429750"/>
            <a:ext cx="2954338" cy="460375"/>
          </a:xfrm>
          <a:prstGeom prst="rect">
            <a:avLst/>
          </a:prstGeom>
          <a:noFill/>
          <a:ln w="9525">
            <a:noFill/>
            <a:miter lim="800000"/>
            <a:headEnd/>
            <a:tailEnd/>
          </a:ln>
          <a:effectLst/>
        </p:spPr>
        <p:txBody>
          <a:bodyPr vert="horz" wrap="square" lIns="91806" tIns="45903" rIns="91806" bIns="45903" numCol="1" anchor="b" anchorCtr="0" compatLnSpc="1">
            <a:prstTxWarp prst="textNoShape">
              <a:avLst/>
            </a:prstTxWarp>
          </a:bodyPr>
          <a:lstStyle>
            <a:lvl1pPr defTabSz="917575">
              <a:defRPr sz="1200" smtClean="0"/>
            </a:lvl1pPr>
          </a:lstStyle>
          <a:p>
            <a:pPr>
              <a:defRPr/>
            </a:pPr>
            <a:endParaRPr lang="en-US"/>
          </a:p>
        </p:txBody>
      </p:sp>
      <p:sp>
        <p:nvSpPr>
          <p:cNvPr id="9221" name="Rectangle 5"/>
          <p:cNvSpPr>
            <a:spLocks noGrp="1" noChangeArrowheads="1"/>
          </p:cNvSpPr>
          <p:nvPr>
            <p:ph type="sldNum" sz="quarter" idx="3"/>
          </p:nvPr>
        </p:nvSpPr>
        <p:spPr bwMode="auto">
          <a:xfrm>
            <a:off x="3886200" y="9429750"/>
            <a:ext cx="2878138" cy="460375"/>
          </a:xfrm>
          <a:prstGeom prst="rect">
            <a:avLst/>
          </a:prstGeom>
          <a:noFill/>
          <a:ln w="9525">
            <a:noFill/>
            <a:miter lim="800000"/>
            <a:headEnd/>
            <a:tailEnd/>
          </a:ln>
          <a:effectLst/>
        </p:spPr>
        <p:txBody>
          <a:bodyPr vert="horz" wrap="square" lIns="91806" tIns="45903" rIns="91806" bIns="45903" numCol="1" anchor="b" anchorCtr="0" compatLnSpc="1">
            <a:prstTxWarp prst="textNoShape">
              <a:avLst/>
            </a:prstTxWarp>
          </a:bodyPr>
          <a:lstStyle>
            <a:lvl1pPr algn="r" defTabSz="917575">
              <a:defRPr sz="1200" smtClean="0"/>
            </a:lvl1pPr>
          </a:lstStyle>
          <a:p>
            <a:pPr>
              <a:defRPr/>
            </a:pPr>
            <a:fld id="{2BC51575-57D7-4354-B2A4-FC31E5AA2FD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806" tIns="45903" rIns="91806" bIns="45903" numCol="1" anchor="t" anchorCtr="0" compatLnSpc="1">
            <a:prstTxWarp prst="textNoShape">
              <a:avLst/>
            </a:prstTxWarp>
          </a:bodyPr>
          <a:lstStyle>
            <a:lvl1pPr defTabSz="917575">
              <a:defRPr sz="1200" smtClean="0"/>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806" tIns="45903" rIns="91806" bIns="45903" numCol="1" anchor="t" anchorCtr="0" compatLnSpc="1">
            <a:prstTxWarp prst="textNoShape">
              <a:avLst/>
            </a:prstTxWarp>
          </a:bodyPr>
          <a:lstStyle>
            <a:lvl1pPr algn="r" defTabSz="917575">
              <a:defRPr sz="1200" smtClean="0"/>
            </a:lvl1pPr>
          </a:lstStyle>
          <a:p>
            <a:pPr>
              <a:defRPr/>
            </a:pPr>
            <a:endParaRPr lang="en-US"/>
          </a:p>
        </p:txBody>
      </p:sp>
      <p:sp>
        <p:nvSpPr>
          <p:cNvPr id="12292"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8050" y="4714875"/>
            <a:ext cx="4981575" cy="4467225"/>
          </a:xfrm>
          <a:prstGeom prst="rect">
            <a:avLst/>
          </a:prstGeom>
          <a:noFill/>
          <a:ln w="9525">
            <a:noFill/>
            <a:miter lim="800000"/>
            <a:headEnd/>
            <a:tailEnd/>
          </a:ln>
          <a:effectLst/>
        </p:spPr>
        <p:txBody>
          <a:bodyPr vert="horz" wrap="square" lIns="91806" tIns="45903" rIns="91806" bIns="4590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806" tIns="45903" rIns="91806" bIns="45903" numCol="1" anchor="b" anchorCtr="0" compatLnSpc="1">
            <a:prstTxWarp prst="textNoShape">
              <a:avLst/>
            </a:prstTxWarp>
          </a:bodyPr>
          <a:lstStyle>
            <a:lvl1pPr defTabSz="917575">
              <a:defRPr sz="1200" smtClean="0"/>
            </a:lvl1pPr>
          </a:lstStyle>
          <a:p>
            <a:pPr>
              <a:defRPr/>
            </a:pPr>
            <a:endParaRPr lang="en-US"/>
          </a:p>
        </p:txBody>
      </p:sp>
      <p:sp>
        <p:nvSpPr>
          <p:cNvPr id="410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806" tIns="45903" rIns="91806" bIns="45903" numCol="1" anchor="b" anchorCtr="0" compatLnSpc="1">
            <a:prstTxWarp prst="textNoShape">
              <a:avLst/>
            </a:prstTxWarp>
          </a:bodyPr>
          <a:lstStyle>
            <a:lvl1pPr algn="r" defTabSz="917575">
              <a:defRPr sz="1200" smtClean="0"/>
            </a:lvl1pPr>
          </a:lstStyle>
          <a:p>
            <a:pPr>
              <a:defRPr/>
            </a:pPr>
            <a:fld id="{842C5807-0496-4081-A0E4-07FCA0B1FE7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61F6A9AB-6B5A-4264-A090-18985AD428EF}" type="slidenum">
              <a:rPr lang="en-US"/>
              <a:pPr/>
              <a:t>1</a:t>
            </a:fld>
            <a:endParaRPr 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a:solidFill>
            <a:srgbClr val="3333FF"/>
          </a:solidFill>
          <a:ln>
            <a:solidFill>
              <a:srgbClr val="3333FF"/>
            </a:solidFill>
          </a:ln>
        </p:spPr>
        <p:txBody>
          <a:bodyPr/>
          <a:lstStyle>
            <a:lvl1pPr marL="0" indent="0" algn="ctr">
              <a:buFontTx/>
              <a:buNone/>
              <a:defRPr>
                <a:solidFill>
                  <a:srgbClr val="99CCFF"/>
                </a:solidFill>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0E8D62-770B-4256-A5E2-33F97B224B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044543-2523-447E-ACF2-907FD6FC61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BDDED8-7A82-448C-ADF8-74BE1253484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2954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85800" y="1981200"/>
            <a:ext cx="7772400" cy="4114800"/>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E6E146-F399-4B43-B44D-89A3C125C9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2pPr>
              <a:defRPr>
                <a:latin typeface="Corbel" pitchFamily="34" charset="0"/>
              </a:defRPr>
            </a:lvl2pPr>
            <a:lvl3pPr>
              <a:defRPr/>
            </a:lvl3pPr>
            <a:lvl4pPr>
              <a:defRPr/>
            </a:lvl4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8B60B3-F6BF-4EEB-9073-91949604496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8E5B71-147E-4FB3-B299-69BE8B37292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1B321A-9A03-4B1A-B130-1B4709C0280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AFB4CB0-FD2B-43EE-AC61-45C8B6AEA74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78CA0E8-F86A-4CA6-9C28-366C4872BF6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108EF00-EF99-4E9E-8905-BF9F1C5866C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D7737C-0AC9-457C-B148-2B0502E809F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E65B6A7-BBB2-4164-85B4-A0F4369D30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457200"/>
            <a:ext cx="7772400" cy="1295400"/>
          </a:xfrm>
          <a:prstGeom prst="rect">
            <a:avLst/>
          </a:prstGeom>
          <a:solidFill>
            <a:srgbClr val="3333FF"/>
          </a:solidFill>
          <a:ln w="9525">
            <a:solidFill>
              <a:srgbClr val="3333FF"/>
            </a:solid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E5CC46D-A473-4BA9-9C22-30E02FB1DAF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800">
          <a:solidFill>
            <a:srgbClr val="99CCFF"/>
          </a:solidFill>
          <a:latin typeface="+mj-lt"/>
          <a:ea typeface="+mj-ea"/>
          <a:cs typeface="+mj-cs"/>
        </a:defRPr>
      </a:lvl1pPr>
      <a:lvl2pPr algn="ctr" rtl="0" eaLnBrk="0" fontAlgn="base" hangingPunct="0">
        <a:spcBef>
          <a:spcPct val="0"/>
        </a:spcBef>
        <a:spcAft>
          <a:spcPct val="0"/>
        </a:spcAft>
        <a:defRPr sz="4800">
          <a:solidFill>
            <a:srgbClr val="99CCFF"/>
          </a:solidFill>
          <a:latin typeface="Trebuchet MS" pitchFamily="34" charset="0"/>
        </a:defRPr>
      </a:lvl2pPr>
      <a:lvl3pPr algn="ctr" rtl="0" eaLnBrk="0" fontAlgn="base" hangingPunct="0">
        <a:spcBef>
          <a:spcPct val="0"/>
        </a:spcBef>
        <a:spcAft>
          <a:spcPct val="0"/>
        </a:spcAft>
        <a:defRPr sz="4800">
          <a:solidFill>
            <a:srgbClr val="99CCFF"/>
          </a:solidFill>
          <a:latin typeface="Trebuchet MS" pitchFamily="34" charset="0"/>
        </a:defRPr>
      </a:lvl3pPr>
      <a:lvl4pPr algn="ctr" rtl="0" eaLnBrk="0" fontAlgn="base" hangingPunct="0">
        <a:spcBef>
          <a:spcPct val="0"/>
        </a:spcBef>
        <a:spcAft>
          <a:spcPct val="0"/>
        </a:spcAft>
        <a:defRPr sz="4800">
          <a:solidFill>
            <a:srgbClr val="99CCFF"/>
          </a:solidFill>
          <a:latin typeface="Trebuchet MS" pitchFamily="34" charset="0"/>
        </a:defRPr>
      </a:lvl4pPr>
      <a:lvl5pPr algn="ctr" rtl="0" eaLnBrk="0" fontAlgn="base" hangingPunct="0">
        <a:spcBef>
          <a:spcPct val="0"/>
        </a:spcBef>
        <a:spcAft>
          <a:spcPct val="0"/>
        </a:spcAft>
        <a:defRPr sz="4800">
          <a:solidFill>
            <a:srgbClr val="99CCFF"/>
          </a:solidFill>
          <a:latin typeface="Trebuchet MS" pitchFamily="34" charset="0"/>
        </a:defRPr>
      </a:lvl5pPr>
      <a:lvl6pPr marL="457200" algn="ctr" rtl="0" eaLnBrk="0" fontAlgn="base" hangingPunct="0">
        <a:spcBef>
          <a:spcPct val="0"/>
        </a:spcBef>
        <a:spcAft>
          <a:spcPct val="0"/>
        </a:spcAft>
        <a:defRPr sz="4800">
          <a:solidFill>
            <a:srgbClr val="99CCFF"/>
          </a:solidFill>
          <a:latin typeface="Trebuchet MS" pitchFamily="34" charset="0"/>
        </a:defRPr>
      </a:lvl6pPr>
      <a:lvl7pPr marL="914400" algn="ctr" rtl="0" eaLnBrk="0" fontAlgn="base" hangingPunct="0">
        <a:spcBef>
          <a:spcPct val="0"/>
        </a:spcBef>
        <a:spcAft>
          <a:spcPct val="0"/>
        </a:spcAft>
        <a:defRPr sz="4800">
          <a:solidFill>
            <a:srgbClr val="99CCFF"/>
          </a:solidFill>
          <a:latin typeface="Trebuchet MS" pitchFamily="34" charset="0"/>
        </a:defRPr>
      </a:lvl7pPr>
      <a:lvl8pPr marL="1371600" algn="ctr" rtl="0" eaLnBrk="0" fontAlgn="base" hangingPunct="0">
        <a:spcBef>
          <a:spcPct val="0"/>
        </a:spcBef>
        <a:spcAft>
          <a:spcPct val="0"/>
        </a:spcAft>
        <a:defRPr sz="4800">
          <a:solidFill>
            <a:srgbClr val="99CCFF"/>
          </a:solidFill>
          <a:latin typeface="Trebuchet MS" pitchFamily="34" charset="0"/>
        </a:defRPr>
      </a:lvl8pPr>
      <a:lvl9pPr marL="1828800" algn="ctr" rtl="0" eaLnBrk="0" fontAlgn="base" hangingPunct="0">
        <a:spcBef>
          <a:spcPct val="0"/>
        </a:spcBef>
        <a:spcAft>
          <a:spcPct val="0"/>
        </a:spcAft>
        <a:defRPr sz="4800">
          <a:solidFill>
            <a:srgbClr val="99CCFF"/>
          </a:solidFill>
          <a:latin typeface="Trebuchet MS" pitchFamily="34" charset="0"/>
        </a:defRPr>
      </a:lvl9pPr>
    </p:titleStyle>
    <p:bodyStyle>
      <a:lvl1pPr marL="342900" indent="-342900" algn="l" rtl="0" eaLnBrk="0" fontAlgn="base" hangingPunct="0">
        <a:spcBef>
          <a:spcPct val="20000"/>
        </a:spcBef>
        <a:spcAft>
          <a:spcPct val="0"/>
        </a:spcAft>
        <a:buClr>
          <a:srgbClr val="CC0000"/>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Font typeface="Webdings" pitchFamily="18" charset="2"/>
        <a:buChar char="4"/>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ahwla.org.uk/site/tutorials/RP/RP01-Title.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42910" y="914400"/>
            <a:ext cx="7643866" cy="1943096"/>
          </a:xfrm>
          <a:ln>
            <a:noFill/>
          </a:ln>
        </p:spPr>
        <p:txBody>
          <a:bodyPr/>
          <a:lstStyle/>
          <a:p>
            <a:r>
              <a:rPr lang="en-US" sz="4400" b="1" dirty="0" smtClean="0">
                <a:solidFill>
                  <a:schemeClr val="hlink"/>
                </a:solidFill>
              </a:rPr>
              <a:t>Ethical issues and</a:t>
            </a:r>
            <a:br>
              <a:rPr lang="en-US" sz="4400" b="1" dirty="0" smtClean="0">
                <a:solidFill>
                  <a:schemeClr val="hlink"/>
                </a:solidFill>
              </a:rPr>
            </a:br>
            <a:r>
              <a:rPr lang="en-US" sz="4400" b="1" dirty="0" smtClean="0">
                <a:solidFill>
                  <a:schemeClr val="hlink"/>
                </a:solidFill>
              </a:rPr>
              <a:t>the Three Rs</a:t>
            </a:r>
            <a:endParaRPr lang="en-US" sz="4000" dirty="0" smtClean="0">
              <a:solidFill>
                <a:schemeClr val="hlink"/>
              </a:solidFill>
            </a:endParaRPr>
          </a:p>
        </p:txBody>
      </p:sp>
      <p:sp>
        <p:nvSpPr>
          <p:cNvPr id="4099" name="Rectangle 3"/>
          <p:cNvSpPr>
            <a:spLocks noGrp="1" noChangeArrowheads="1"/>
          </p:cNvSpPr>
          <p:nvPr>
            <p:ph type="subTitle" idx="1"/>
          </p:nvPr>
        </p:nvSpPr>
        <p:spPr>
          <a:xfrm>
            <a:off x="1066800" y="3581400"/>
            <a:ext cx="7010400" cy="1633550"/>
          </a:xfrm>
          <a:ln>
            <a:noFill/>
          </a:ln>
        </p:spPr>
        <p:txBody>
          <a:bodyPr/>
          <a:lstStyle/>
          <a:p>
            <a:r>
              <a:rPr lang="en-US" sz="2800" dirty="0" smtClean="0"/>
              <a:t>Penny Hawkins</a:t>
            </a:r>
          </a:p>
          <a:p>
            <a:r>
              <a:rPr lang="en-US" sz="2800" dirty="0" smtClean="0"/>
              <a:t>Research Animals Department, RSPCA, </a:t>
            </a:r>
            <a:r>
              <a:rPr lang="en-US" sz="2800" dirty="0" smtClean="0"/>
              <a:t>UK</a:t>
            </a:r>
          </a:p>
          <a:p>
            <a:r>
              <a:rPr lang="en-US" sz="2800" dirty="0" smtClean="0"/>
              <a:t>phawkins@rspca.org.uk</a:t>
            </a:r>
            <a:endParaRPr lang="en-US" sz="2800" dirty="0" smtClean="0"/>
          </a:p>
          <a:p>
            <a:r>
              <a:rPr lang="en-US" sz="2800" dirty="0" smtClean="0"/>
              <a:t>p</a:t>
            </a:r>
            <a:endParaRPr lang="en-US" dirty="0" smtClean="0"/>
          </a:p>
        </p:txBody>
      </p:sp>
      <p:grpSp>
        <p:nvGrpSpPr>
          <p:cNvPr id="4100" name="Group 4"/>
          <p:cNvGrpSpPr>
            <a:grpSpLocks/>
          </p:cNvGrpSpPr>
          <p:nvPr/>
        </p:nvGrpSpPr>
        <p:grpSpPr bwMode="auto">
          <a:xfrm>
            <a:off x="-304800" y="4876800"/>
            <a:ext cx="9829800" cy="1677988"/>
            <a:chOff x="-192" y="3260"/>
            <a:chExt cx="6192" cy="1057"/>
          </a:xfrm>
        </p:grpSpPr>
        <p:sp>
          <p:nvSpPr>
            <p:cNvPr id="4101" name="Text Box 5"/>
            <p:cNvSpPr txBox="1">
              <a:spLocks noChangeArrowheads="1"/>
            </p:cNvSpPr>
            <p:nvPr/>
          </p:nvSpPr>
          <p:spPr bwMode="auto">
            <a:xfrm>
              <a:off x="1344" y="3820"/>
              <a:ext cx="3504" cy="212"/>
            </a:xfrm>
            <a:prstGeom prst="rect">
              <a:avLst/>
            </a:prstGeom>
            <a:noFill/>
            <a:ln w="9525">
              <a:noFill/>
              <a:miter lim="800000"/>
              <a:headEnd/>
              <a:tailEnd/>
            </a:ln>
          </p:spPr>
          <p:txBody>
            <a:bodyPr>
              <a:spAutoFit/>
            </a:bodyPr>
            <a:lstStyle/>
            <a:p>
              <a:pPr algn="ctr">
                <a:spcBef>
                  <a:spcPct val="50000"/>
                </a:spcBef>
              </a:pPr>
              <a:r>
                <a:rPr lang="en-US" sz="1600">
                  <a:solidFill>
                    <a:srgbClr val="3333FF"/>
                  </a:solidFill>
                  <a:latin typeface="Trebuchet MS" pitchFamily="34" charset="0"/>
                </a:rPr>
                <a:t>Helping animals through welfare science</a:t>
              </a:r>
              <a:endParaRPr lang="en-US"/>
            </a:p>
          </p:txBody>
        </p:sp>
        <p:sp>
          <p:nvSpPr>
            <p:cNvPr id="4102" name="Rectangle 21"/>
            <p:cNvSpPr>
              <a:spLocks noChangeArrowheads="1"/>
            </p:cNvSpPr>
            <p:nvPr/>
          </p:nvSpPr>
          <p:spPr bwMode="auto">
            <a:xfrm>
              <a:off x="-192" y="3792"/>
              <a:ext cx="6192" cy="288"/>
            </a:xfrm>
            <a:prstGeom prst="rect">
              <a:avLst/>
            </a:prstGeom>
            <a:noFill/>
            <a:ln w="44450">
              <a:solidFill>
                <a:srgbClr val="FFFFFF"/>
              </a:solidFill>
              <a:miter lim="800000"/>
              <a:headEnd/>
              <a:tailEnd/>
            </a:ln>
          </p:spPr>
          <p:txBody>
            <a:bodyPr wrap="none" anchor="ctr"/>
            <a:lstStyle/>
            <a:p>
              <a:pPr algn="ctr"/>
              <a:endParaRPr lang="en-GB" b="1">
                <a:solidFill>
                  <a:srgbClr val="FFFFFF"/>
                </a:solidFill>
              </a:endParaRPr>
            </a:p>
          </p:txBody>
        </p:sp>
        <p:pic>
          <p:nvPicPr>
            <p:cNvPr id="4103" name="Picture 20" descr="H:\res\kwestwoo\science group logo copy2.gif"/>
            <p:cNvPicPr>
              <a:picLocks noChangeAspect="1" noChangeArrowheads="1"/>
            </p:cNvPicPr>
            <p:nvPr/>
          </p:nvPicPr>
          <p:blipFill>
            <a:blip r:embed="rId3" cstate="print"/>
            <a:srcRect/>
            <a:stretch>
              <a:fillRect/>
            </a:stretch>
          </p:blipFill>
          <p:spPr bwMode="auto">
            <a:xfrm>
              <a:off x="0" y="3260"/>
              <a:ext cx="1844" cy="1057"/>
            </a:xfrm>
            <a:prstGeom prst="rect">
              <a:avLst/>
            </a:prstGeom>
            <a:noFill/>
            <a:ln w="9525">
              <a:noFill/>
              <a:miter lim="800000"/>
              <a:headEnd/>
              <a:tailEnd/>
            </a:ln>
          </p:spPr>
        </p:pic>
        <p:pic>
          <p:nvPicPr>
            <p:cNvPr id="4104" name="Picture 18" descr="H:\res\RAD shared folder\Logos\RSPCA logo.gif"/>
            <p:cNvPicPr>
              <a:picLocks noChangeAspect="1" noChangeArrowheads="1"/>
            </p:cNvPicPr>
            <p:nvPr/>
          </p:nvPicPr>
          <p:blipFill>
            <a:blip r:embed="rId4" cstate="print"/>
            <a:srcRect/>
            <a:stretch>
              <a:fillRect/>
            </a:stretch>
          </p:blipFill>
          <p:spPr bwMode="auto">
            <a:xfrm>
              <a:off x="4416" y="3648"/>
              <a:ext cx="1086" cy="58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Predicting adverse effects</a:t>
            </a:r>
            <a:endParaRPr lang="en-GB" dirty="0"/>
          </a:p>
        </p:txBody>
      </p:sp>
      <p:graphicFrame>
        <p:nvGraphicFramePr>
          <p:cNvPr id="4" name="Table 3"/>
          <p:cNvGraphicFramePr>
            <a:graphicFrameLocks noGrp="1"/>
          </p:cNvGraphicFramePr>
          <p:nvPr/>
        </p:nvGraphicFramePr>
        <p:xfrm>
          <a:off x="785786" y="2643182"/>
          <a:ext cx="7858180" cy="3742710"/>
        </p:xfrm>
        <a:graphic>
          <a:graphicData uri="http://schemas.openxmlformats.org/drawingml/2006/table">
            <a:tbl>
              <a:tblPr/>
              <a:tblGrid>
                <a:gridCol w="1000132"/>
                <a:gridCol w="3286148"/>
                <a:gridCol w="3571900"/>
              </a:tblGrid>
              <a:tr h="1031882">
                <a:tc>
                  <a:txBody>
                    <a:bodyPr/>
                    <a:lstStyle/>
                    <a:p>
                      <a:pPr>
                        <a:spcAft>
                          <a:spcPts val="0"/>
                        </a:spcAft>
                      </a:pPr>
                      <a:r>
                        <a:rPr lang="en-GB" sz="1400">
                          <a:latin typeface="Arial"/>
                          <a:ea typeface="Times New Roman"/>
                          <a:cs typeface="Times New Roman"/>
                        </a:rPr>
                        <a:t>Eyes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a:latin typeface="Arial"/>
                          <a:ea typeface="Times New Roman"/>
                          <a:cs typeface="Times New Roman"/>
                        </a:rPr>
                        <a:t>Some patients have a squint, subnormal binocular vision, or are long sighted. No treatment other than glasses in some cases is required.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a:latin typeface="Arial"/>
                          <a:ea typeface="Times New Roman"/>
                          <a:cs typeface="Times New Roman"/>
                        </a:rPr>
                        <a:t>Unlikely to be a problem to mice.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6">
                <a:tc>
                  <a:txBody>
                    <a:bodyPr/>
                    <a:lstStyle/>
                    <a:p>
                      <a:pPr>
                        <a:spcAft>
                          <a:spcPts val="0"/>
                        </a:spcAft>
                      </a:pPr>
                      <a:r>
                        <a:rPr lang="en-GB" sz="1400">
                          <a:latin typeface="Arial"/>
                          <a:ea typeface="Times New Roman"/>
                          <a:cs typeface="Times New Roman"/>
                        </a:rPr>
                        <a:t>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a:latin typeface="Arial"/>
                          <a:ea typeface="Times New Roman"/>
                          <a:cs typeface="Times New Roman"/>
                        </a:rPr>
                        <a:t>Hyperacusis (startled by and sensitive to loud noises). Can become distressed if continuous e.g. washing machine.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a:latin typeface="Arial"/>
                          <a:ea typeface="Times New Roman"/>
                          <a:cs typeface="Times New Roman"/>
                        </a:rPr>
                        <a:t>Mice could have this phenotype. Care taken not to distress them by loud noises. Isolate them from areas where noisy machinery is employed.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7388">
                <a:tc>
                  <a:txBody>
                    <a:bodyPr/>
                    <a:lstStyle/>
                    <a:p>
                      <a:pPr>
                        <a:spcAft>
                          <a:spcPts val="0"/>
                        </a:spcAft>
                      </a:pPr>
                      <a:r>
                        <a:rPr lang="en-GB" sz="1400">
                          <a:latin typeface="Arial"/>
                          <a:ea typeface="Times New Roman"/>
                          <a:cs typeface="Times New Roman"/>
                        </a:rPr>
                        <a:t>Mouth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a:latin typeface="Arial"/>
                          <a:ea typeface="Times New Roman"/>
                          <a:cs typeface="Times New Roman"/>
                        </a:rPr>
                        <a:t>Teeth of abnormal shape and widely spaced, mainly seen in milk teeth. Do not present problems in eating. They can eat hard food, e.g. apples, easily. Sometimes difficult to wean babies onto solids, but eventually they eat normally. This is not due to their teeth.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400" dirty="0">
                          <a:latin typeface="Arial"/>
                          <a:ea typeface="Times New Roman"/>
                          <a:cs typeface="Times New Roman"/>
                        </a:rPr>
                        <a:t>Unlikely to be a problem to mice but feeding habits of the WS mice will be monitored and mashed food will be employed if necessary.  Regular monitoring of teeth and clipping of excess growth has proved necessary.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642910" y="1928802"/>
            <a:ext cx="7215238" cy="523220"/>
          </a:xfrm>
          <a:prstGeom prst="rect">
            <a:avLst/>
          </a:prstGeom>
          <a:noFill/>
        </p:spPr>
        <p:txBody>
          <a:bodyPr wrap="square" rtlCol="0">
            <a:spAutoFit/>
          </a:bodyPr>
          <a:lstStyle/>
          <a:p>
            <a:r>
              <a:rPr lang="en-GB" sz="2800" dirty="0" smtClean="0">
                <a:solidFill>
                  <a:srgbClr val="3333FF"/>
                </a:solidFill>
                <a:latin typeface="Trebuchet MS" pitchFamily="34" charset="0"/>
              </a:rPr>
              <a:t>Williams Syndrome: humans and mice</a:t>
            </a:r>
            <a:endParaRPr lang="en-GB" sz="2800" dirty="0">
              <a:solidFill>
                <a:srgbClr val="3333FF"/>
              </a:solidFill>
              <a:latin typeface="Trebuchet MS"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Animals’ basic needs</a:t>
            </a:r>
            <a:endParaRPr lang="en-GB" dirty="0"/>
          </a:p>
        </p:txBody>
      </p:sp>
      <p:sp>
        <p:nvSpPr>
          <p:cNvPr id="3" name="Content Placeholder 2"/>
          <p:cNvSpPr>
            <a:spLocks noGrp="1"/>
          </p:cNvSpPr>
          <p:nvPr>
            <p:ph idx="1"/>
          </p:nvPr>
        </p:nvSpPr>
        <p:spPr/>
        <p:txBody>
          <a:bodyPr/>
          <a:lstStyle/>
          <a:p>
            <a:r>
              <a:rPr lang="en-GB" dirty="0" smtClean="0"/>
              <a:t>Safe, predictable surroundings where they can control their environment and take refuge</a:t>
            </a:r>
          </a:p>
          <a:p>
            <a:r>
              <a:rPr lang="en-GB" dirty="0" smtClean="0"/>
              <a:t>Stable groups for social animals</a:t>
            </a:r>
          </a:p>
          <a:p>
            <a:r>
              <a:rPr lang="en-GB" dirty="0" smtClean="0"/>
              <a:t>Sufficient space for normal behaviours</a:t>
            </a:r>
          </a:p>
          <a:p>
            <a:r>
              <a:rPr lang="en-GB" dirty="0" smtClean="0"/>
              <a:t>A suitably stimulating environment that encourages species-specific behaviours (which also requires space)</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Noise stress</a:t>
            </a:r>
            <a:endParaRPr lang="en-GB" dirty="0"/>
          </a:p>
        </p:txBody>
      </p:sp>
      <p:sp>
        <p:nvSpPr>
          <p:cNvPr id="3" name="Content Placeholder 2"/>
          <p:cNvSpPr>
            <a:spLocks noGrp="1"/>
          </p:cNvSpPr>
          <p:nvPr>
            <p:ph idx="1"/>
          </p:nvPr>
        </p:nvSpPr>
        <p:spPr/>
        <p:txBody>
          <a:bodyPr/>
          <a:lstStyle/>
          <a:p>
            <a:r>
              <a:rPr lang="en-GB" sz="2800" dirty="0" smtClean="0"/>
              <a:t>Noise from human activity induces behavioural and physiological stress responses in rodents</a:t>
            </a:r>
          </a:p>
          <a:p>
            <a:pPr lvl="1"/>
            <a:r>
              <a:rPr lang="en-GB" dirty="0" smtClean="0"/>
              <a:t>morphology of intestinal mucosa</a:t>
            </a:r>
          </a:p>
          <a:p>
            <a:pPr lvl="1"/>
            <a:r>
              <a:rPr lang="en-GB" dirty="0" err="1" smtClean="0"/>
              <a:t>porphyrin</a:t>
            </a:r>
            <a:r>
              <a:rPr lang="en-GB" dirty="0" smtClean="0"/>
              <a:t> staining</a:t>
            </a:r>
          </a:p>
          <a:p>
            <a:pPr lvl="1"/>
            <a:r>
              <a:rPr lang="en-GB" dirty="0" smtClean="0"/>
              <a:t>changes in behavioural test paradigms</a:t>
            </a:r>
          </a:p>
          <a:p>
            <a:r>
              <a:rPr lang="en-GB" sz="2800" dirty="0" smtClean="0"/>
              <a:t>Working practices can make a significant difference, e.g. 10 to 15 dB</a:t>
            </a:r>
          </a:p>
          <a:p>
            <a:pPr lvl="1"/>
            <a:endParaRPr lang="en-GB" dirty="0"/>
          </a:p>
        </p:txBody>
      </p:sp>
      <p:sp>
        <p:nvSpPr>
          <p:cNvPr id="4" name="TextBox 3"/>
          <p:cNvSpPr txBox="1"/>
          <p:nvPr/>
        </p:nvSpPr>
        <p:spPr>
          <a:xfrm>
            <a:off x="1000100" y="5997379"/>
            <a:ext cx="7143800" cy="646331"/>
          </a:xfrm>
          <a:prstGeom prst="rect">
            <a:avLst/>
          </a:prstGeom>
          <a:noFill/>
        </p:spPr>
        <p:txBody>
          <a:bodyPr wrap="square" rtlCol="0">
            <a:spAutoFit/>
          </a:bodyPr>
          <a:lstStyle/>
          <a:p>
            <a:r>
              <a:rPr lang="en-GB" sz="1800" dirty="0" err="1" smtClean="0"/>
              <a:t>Castelhano</a:t>
            </a:r>
            <a:r>
              <a:rPr lang="en-GB" sz="1800" dirty="0" smtClean="0"/>
              <a:t>-Carlos &amp; </a:t>
            </a:r>
            <a:r>
              <a:rPr lang="en-GB" sz="1800" dirty="0" err="1" smtClean="0"/>
              <a:t>Baumans</a:t>
            </a:r>
            <a:r>
              <a:rPr lang="en-GB" sz="1800" dirty="0" smtClean="0"/>
              <a:t> (2009) </a:t>
            </a:r>
            <a:r>
              <a:rPr lang="en-GB" sz="1800" i="1" dirty="0" smtClean="0"/>
              <a:t>Laboratory Animals </a:t>
            </a:r>
            <a:r>
              <a:rPr lang="en-GB" sz="1800" dirty="0" smtClean="0"/>
              <a:t>43: 311-327</a:t>
            </a:r>
          </a:p>
          <a:p>
            <a:r>
              <a:rPr lang="en-GB" sz="1800" dirty="0" err="1" smtClean="0"/>
              <a:t>Voipio</a:t>
            </a:r>
            <a:r>
              <a:rPr lang="en-GB" sz="1800" dirty="0" smtClean="0"/>
              <a:t> et al. (2006) </a:t>
            </a:r>
            <a:r>
              <a:rPr lang="en-GB" sz="1800" i="1" dirty="0" smtClean="0"/>
              <a:t>Laboratory Animals </a:t>
            </a:r>
            <a:r>
              <a:rPr lang="en-GB" sz="1800" dirty="0" smtClean="0"/>
              <a:t>40: 400-409</a:t>
            </a:r>
            <a:endParaRPr lang="en-GB"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Enrichment effects</a:t>
            </a:r>
            <a:endParaRPr lang="en-GB" dirty="0"/>
          </a:p>
        </p:txBody>
      </p:sp>
      <p:sp>
        <p:nvSpPr>
          <p:cNvPr id="3" name="Content Placeholder 2"/>
          <p:cNvSpPr>
            <a:spLocks noGrp="1"/>
          </p:cNvSpPr>
          <p:nvPr>
            <p:ph idx="1"/>
          </p:nvPr>
        </p:nvSpPr>
        <p:spPr/>
        <p:txBody>
          <a:bodyPr/>
          <a:lstStyle/>
          <a:p>
            <a:r>
              <a:rPr lang="en-GB" dirty="0" smtClean="0"/>
              <a:t>Analgesic self-administration study</a:t>
            </a:r>
          </a:p>
          <a:p>
            <a:pPr lvl="1"/>
            <a:r>
              <a:rPr lang="en-GB" dirty="0" smtClean="0"/>
              <a:t>C57BL mice</a:t>
            </a:r>
          </a:p>
          <a:p>
            <a:pPr lvl="1"/>
            <a:r>
              <a:rPr lang="en-GB" dirty="0" smtClean="0"/>
              <a:t>singly vs. groups of 3</a:t>
            </a:r>
          </a:p>
          <a:p>
            <a:pPr lvl="1"/>
            <a:r>
              <a:rPr lang="en-GB" dirty="0" smtClean="0"/>
              <a:t>litter vs. litter, nesting material &amp; gnaw sticks</a:t>
            </a:r>
          </a:p>
          <a:p>
            <a:r>
              <a:rPr lang="en-GB" dirty="0" smtClean="0"/>
              <a:t>Social housing and enrichment both reduced the need for post-op pain relief</a:t>
            </a:r>
            <a:endParaRPr lang="en-GB" dirty="0"/>
          </a:p>
        </p:txBody>
      </p:sp>
      <p:sp>
        <p:nvSpPr>
          <p:cNvPr id="4" name="TextBox 3"/>
          <p:cNvSpPr txBox="1"/>
          <p:nvPr/>
        </p:nvSpPr>
        <p:spPr>
          <a:xfrm>
            <a:off x="785786" y="5917188"/>
            <a:ext cx="7572428" cy="369332"/>
          </a:xfrm>
          <a:prstGeom prst="rect">
            <a:avLst/>
          </a:prstGeom>
          <a:noFill/>
        </p:spPr>
        <p:txBody>
          <a:bodyPr wrap="square" rtlCol="0">
            <a:spAutoFit/>
          </a:bodyPr>
          <a:lstStyle/>
          <a:p>
            <a:r>
              <a:rPr lang="en-GB" sz="1800" dirty="0" smtClean="0"/>
              <a:t>Pham et al. (2010) </a:t>
            </a:r>
            <a:r>
              <a:rPr lang="en-GB" sz="1800" i="1" dirty="0" smtClean="0"/>
              <a:t>Physiology &amp; </a:t>
            </a:r>
            <a:r>
              <a:rPr lang="en-GB" sz="1800" i="1" dirty="0" err="1" smtClean="0"/>
              <a:t>Behavior</a:t>
            </a:r>
            <a:r>
              <a:rPr lang="en-GB" sz="1800" i="1" dirty="0" smtClean="0"/>
              <a:t> </a:t>
            </a:r>
            <a:r>
              <a:rPr lang="en-GB" sz="1800" dirty="0" smtClean="0"/>
              <a:t>doi:10.1016/j.physbeh.2010.01.038 </a:t>
            </a:r>
            <a:endParaRPr lang="en-GB"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Welfare assessment</a:t>
            </a:r>
            <a:endParaRPr lang="en-GB" dirty="0"/>
          </a:p>
        </p:txBody>
      </p:sp>
      <p:sp>
        <p:nvSpPr>
          <p:cNvPr id="3" name="Content Placeholder 2"/>
          <p:cNvSpPr>
            <a:spLocks noGrp="1"/>
          </p:cNvSpPr>
          <p:nvPr>
            <p:ph idx="1"/>
          </p:nvPr>
        </p:nvSpPr>
        <p:spPr/>
        <p:txBody>
          <a:bodyPr/>
          <a:lstStyle/>
          <a:p>
            <a:r>
              <a:rPr lang="en-GB" dirty="0" smtClean="0"/>
              <a:t>Aim is to be consistent and </a:t>
            </a:r>
            <a:r>
              <a:rPr lang="en-GB" dirty="0" smtClean="0"/>
              <a:t>objective</a:t>
            </a:r>
          </a:p>
          <a:p>
            <a:pPr lvl="1"/>
            <a:r>
              <a:rPr lang="en-GB" dirty="0" smtClean="0"/>
              <a:t>www.mousewelfareterms.org</a:t>
            </a:r>
            <a:endParaRPr lang="en-GB" dirty="0" smtClean="0"/>
          </a:p>
          <a:p>
            <a:r>
              <a:rPr lang="en-GB" dirty="0" smtClean="0"/>
              <a:t>A “team” approach</a:t>
            </a:r>
          </a:p>
          <a:p>
            <a:pPr lvl="1"/>
            <a:r>
              <a:rPr lang="en-GB" dirty="0" smtClean="0"/>
              <a:t>including input from animal technologists and care staff, researchers, veterinarians</a:t>
            </a:r>
          </a:p>
          <a:p>
            <a:r>
              <a:rPr lang="en-GB" dirty="0" smtClean="0"/>
              <a:t>Objective welfare indicators</a:t>
            </a:r>
          </a:p>
          <a:p>
            <a:r>
              <a:rPr lang="en-GB" dirty="0" smtClean="0"/>
              <a:t>Appropriate recording systems, e.g. “score sheets”</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Issues with welfare assessment</a:t>
            </a:r>
            <a:endParaRPr lang="en-GB" sz="4000" dirty="0"/>
          </a:p>
        </p:txBody>
      </p:sp>
      <p:sp>
        <p:nvSpPr>
          <p:cNvPr id="3" name="Content Placeholder 2"/>
          <p:cNvSpPr>
            <a:spLocks noGrp="1"/>
          </p:cNvSpPr>
          <p:nvPr>
            <p:ph idx="1"/>
          </p:nvPr>
        </p:nvSpPr>
        <p:spPr>
          <a:xfrm>
            <a:off x="714348" y="2100282"/>
            <a:ext cx="7786742" cy="4114800"/>
          </a:xfrm>
        </p:spPr>
        <p:txBody>
          <a:bodyPr/>
          <a:lstStyle/>
          <a:p>
            <a:r>
              <a:rPr lang="en-GB" dirty="0" smtClean="0"/>
              <a:t>Many species are adapted to conceal signs of suffering</a:t>
            </a:r>
          </a:p>
          <a:p>
            <a:r>
              <a:rPr lang="en-GB" dirty="0" smtClean="0"/>
              <a:t>Nocturnal rodents usually observed when they should be asleep</a:t>
            </a:r>
          </a:p>
          <a:p>
            <a:r>
              <a:rPr lang="en-GB" dirty="0" smtClean="0"/>
              <a:t>Lack of awareness of what to look for and where to look</a:t>
            </a:r>
          </a:p>
          <a:p>
            <a:endParaRPr lang="en-GB" sz="2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Ongoing research...</a:t>
            </a:r>
            <a:endParaRPr lang="en-GB" dirty="0"/>
          </a:p>
        </p:txBody>
      </p:sp>
      <p:sp>
        <p:nvSpPr>
          <p:cNvPr id="3" name="Content Placeholder 2"/>
          <p:cNvSpPr>
            <a:spLocks noGrp="1"/>
          </p:cNvSpPr>
          <p:nvPr>
            <p:ph idx="1"/>
          </p:nvPr>
        </p:nvSpPr>
        <p:spPr>
          <a:xfrm>
            <a:off x="685800" y="2100282"/>
            <a:ext cx="7772400" cy="4114800"/>
          </a:xfrm>
        </p:spPr>
        <p:txBody>
          <a:bodyPr/>
          <a:lstStyle/>
          <a:p>
            <a:r>
              <a:rPr lang="en-GB" dirty="0" smtClean="0"/>
              <a:t>“Flank twitch” post </a:t>
            </a:r>
            <a:r>
              <a:rPr lang="en-GB" dirty="0" err="1" smtClean="0"/>
              <a:t>laparotomy</a:t>
            </a:r>
            <a:endParaRPr lang="en-GB" dirty="0" smtClean="0"/>
          </a:p>
          <a:p>
            <a:pPr lvl="1"/>
            <a:r>
              <a:rPr lang="en-GB" dirty="0" smtClean="0"/>
              <a:t>www.ahwla.org.uk</a:t>
            </a:r>
          </a:p>
          <a:p>
            <a:r>
              <a:rPr lang="en-GB" dirty="0" smtClean="0"/>
              <a:t>Rodents with no apparent cancer pain self-administer analgesics</a:t>
            </a:r>
          </a:p>
          <a:p>
            <a:r>
              <a:rPr lang="en-GB" dirty="0" smtClean="0"/>
              <a:t>Many observers concentrate on animals’ faces</a:t>
            </a:r>
          </a:p>
          <a:p>
            <a:endParaRPr lang="en-GB" dirty="0"/>
          </a:p>
        </p:txBody>
      </p:sp>
      <p:pic>
        <p:nvPicPr>
          <p:cNvPr id="23554" name="Picture 2" descr="http://www.ahwla.org.uk/site/pain-image-medium.jpg">
            <a:hlinkClick r:id="rId2"/>
          </p:cNvPr>
          <p:cNvPicPr>
            <a:picLocks noChangeAspect="1" noChangeArrowheads="1"/>
          </p:cNvPicPr>
          <p:nvPr/>
        </p:nvPicPr>
        <p:blipFill>
          <a:blip r:embed="rId3" cstate="print"/>
          <a:srcRect/>
          <a:stretch>
            <a:fillRect/>
          </a:stretch>
        </p:blipFill>
        <p:spPr bwMode="auto">
          <a:xfrm>
            <a:off x="5637376" y="5119706"/>
            <a:ext cx="3220904" cy="1452566"/>
          </a:xfrm>
          <a:prstGeom prst="rect">
            <a:avLst/>
          </a:prstGeom>
          <a:noFill/>
          <a:ln w="25400">
            <a:solidFill>
              <a:srgbClr val="3333FF"/>
            </a:solid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685800" y="357166"/>
            <a:ext cx="7772400" cy="1295400"/>
          </a:xfrm>
          <a:ln/>
        </p:spPr>
        <p:txBody>
          <a:bodyPr/>
          <a:lstStyle/>
          <a:p>
            <a:r>
              <a:rPr lang="en-US" sz="4400" dirty="0"/>
              <a:t>Principles of effective WA</a:t>
            </a:r>
            <a:endParaRPr lang="en-US" dirty="0"/>
          </a:p>
        </p:txBody>
      </p:sp>
      <p:sp>
        <p:nvSpPr>
          <p:cNvPr id="225283" name="Rectangle 3"/>
          <p:cNvSpPr>
            <a:spLocks noGrp="1" noChangeArrowheads="1"/>
          </p:cNvSpPr>
          <p:nvPr>
            <p:ph type="body" idx="1"/>
          </p:nvPr>
        </p:nvSpPr>
        <p:spPr>
          <a:xfrm>
            <a:off x="728690" y="1714488"/>
            <a:ext cx="7772400" cy="4114800"/>
          </a:xfrm>
        </p:spPr>
        <p:txBody>
          <a:bodyPr/>
          <a:lstStyle/>
          <a:p>
            <a:r>
              <a:rPr lang="en-US" sz="2800" dirty="0"/>
              <a:t>Understanding of good welfare, </a:t>
            </a:r>
            <a:r>
              <a:rPr lang="en-US" sz="2800" dirty="0" smtClean="0"/>
              <a:t>species-specific behaviour </a:t>
            </a:r>
            <a:r>
              <a:rPr lang="en-US" sz="2800" dirty="0"/>
              <a:t>and the “normal” </a:t>
            </a:r>
            <a:r>
              <a:rPr lang="en-US" sz="2800" dirty="0" smtClean="0"/>
              <a:t>animal</a:t>
            </a:r>
          </a:p>
          <a:p>
            <a:pPr lvl="1"/>
            <a:r>
              <a:rPr lang="en-US" sz="2400" dirty="0" smtClean="0"/>
              <a:t>e.g. mice with analgesia post-surgery make well structured nests and </a:t>
            </a:r>
            <a:r>
              <a:rPr lang="en-US" sz="2400" dirty="0" err="1" smtClean="0"/>
              <a:t>defaecate</a:t>
            </a:r>
            <a:r>
              <a:rPr lang="en-US" sz="2400" dirty="0" smtClean="0"/>
              <a:t> outside them; mice without analgesia do not</a:t>
            </a:r>
            <a:endParaRPr lang="en-US" sz="2400" dirty="0"/>
          </a:p>
        </p:txBody>
      </p:sp>
      <p:sp>
        <p:nvSpPr>
          <p:cNvPr id="5" name="TextBox 4"/>
          <p:cNvSpPr txBox="1"/>
          <p:nvPr/>
        </p:nvSpPr>
        <p:spPr>
          <a:xfrm>
            <a:off x="857224" y="4286256"/>
            <a:ext cx="6572296" cy="338554"/>
          </a:xfrm>
          <a:prstGeom prst="rect">
            <a:avLst/>
          </a:prstGeom>
          <a:noFill/>
        </p:spPr>
        <p:txBody>
          <a:bodyPr vert="horz" wrap="square" rtlCol="0">
            <a:spAutoFit/>
          </a:bodyPr>
          <a:lstStyle/>
          <a:p>
            <a:r>
              <a:rPr lang="en-GB" sz="1600" dirty="0" smtClean="0"/>
              <a:t>Arras et al. (2007) </a:t>
            </a:r>
            <a:r>
              <a:rPr lang="en-GB" sz="1600" i="1" dirty="0" smtClean="0"/>
              <a:t>BMC Vet. Res.</a:t>
            </a:r>
            <a:r>
              <a:rPr lang="en-GB" sz="1600" dirty="0" smtClean="0"/>
              <a:t> 3: 16 www.biomedcentral.com</a:t>
            </a:r>
            <a:endParaRPr lang="en-GB"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Keeping pace with new developments</a:t>
            </a:r>
            <a:endParaRPr lang="en-GB" sz="4000" dirty="0"/>
          </a:p>
        </p:txBody>
      </p:sp>
      <p:sp>
        <p:nvSpPr>
          <p:cNvPr id="3" name="Content Placeholder 2"/>
          <p:cNvSpPr>
            <a:spLocks noGrp="1"/>
          </p:cNvSpPr>
          <p:nvPr>
            <p:ph idx="1"/>
          </p:nvPr>
        </p:nvSpPr>
        <p:spPr/>
        <p:txBody>
          <a:bodyPr/>
          <a:lstStyle/>
          <a:p>
            <a:r>
              <a:rPr lang="en-GB" sz="3000" dirty="0" smtClean="0"/>
              <a:t>All establishments need a formal mechanism for retrieving and assessing information</a:t>
            </a:r>
          </a:p>
          <a:p>
            <a:pPr lvl="1"/>
            <a:r>
              <a:rPr lang="en-GB" dirty="0" smtClean="0"/>
              <a:t>Ethical Review Process (ERP)</a:t>
            </a:r>
          </a:p>
          <a:p>
            <a:pPr lvl="1"/>
            <a:r>
              <a:rPr lang="en-GB" dirty="0" smtClean="0"/>
              <a:t>refinement/project based groups</a:t>
            </a:r>
          </a:p>
          <a:p>
            <a:pPr lvl="1"/>
            <a:r>
              <a:rPr lang="en-GB" dirty="0" smtClean="0"/>
              <a:t>animal care and use committees</a:t>
            </a:r>
          </a:p>
          <a:p>
            <a:r>
              <a:rPr lang="en-GB" sz="3000" dirty="0" smtClean="0"/>
              <a:t>Part of the commitment to reducing harms, improving welfare and improving science — and reassuring patients</a:t>
            </a:r>
            <a:endParaRPr lang="en-GB" sz="3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Text Box 2"/>
          <p:cNvSpPr txBox="1">
            <a:spLocks noChangeArrowheads="1"/>
          </p:cNvSpPr>
          <p:nvPr/>
        </p:nvSpPr>
        <p:spPr bwMode="auto">
          <a:xfrm>
            <a:off x="1371600" y="1219200"/>
            <a:ext cx="6400800" cy="2816156"/>
          </a:xfrm>
          <a:prstGeom prst="rect">
            <a:avLst/>
          </a:prstGeom>
          <a:noFill/>
          <a:ln w="9525">
            <a:noFill/>
            <a:miter lim="800000"/>
            <a:headEnd/>
            <a:tailEnd/>
          </a:ln>
          <a:effectLst/>
        </p:spPr>
        <p:txBody>
          <a:bodyPr>
            <a:spAutoFit/>
          </a:bodyPr>
          <a:lstStyle/>
          <a:p>
            <a:pPr algn="ctr">
              <a:spcBef>
                <a:spcPct val="50000"/>
              </a:spcBef>
            </a:pPr>
            <a:r>
              <a:rPr lang="en-US" sz="5400" dirty="0">
                <a:solidFill>
                  <a:schemeClr val="accent2"/>
                </a:solidFill>
                <a:latin typeface="Trebuchet MS" pitchFamily="34" charset="0"/>
              </a:rPr>
              <a:t>Thank you</a:t>
            </a:r>
            <a:r>
              <a:rPr lang="en-US" sz="5400" dirty="0" smtClean="0">
                <a:solidFill>
                  <a:schemeClr val="accent2"/>
                </a:solidFill>
                <a:latin typeface="Trebuchet MS" pitchFamily="34" charset="0"/>
              </a:rPr>
              <a:t>!</a:t>
            </a:r>
          </a:p>
          <a:p>
            <a:pPr algn="ctr">
              <a:spcBef>
                <a:spcPct val="50000"/>
              </a:spcBef>
            </a:pPr>
            <a:endParaRPr lang="en-US" sz="5400" dirty="0" smtClean="0">
              <a:solidFill>
                <a:schemeClr val="accent2"/>
              </a:solidFill>
              <a:latin typeface="Trebuchet MS" pitchFamily="34" charset="0"/>
            </a:endParaRPr>
          </a:p>
          <a:p>
            <a:pPr algn="ctr">
              <a:spcBef>
                <a:spcPct val="50000"/>
              </a:spcBef>
            </a:pPr>
            <a:r>
              <a:rPr lang="en-US" sz="2800" dirty="0" smtClean="0">
                <a:solidFill>
                  <a:schemeClr val="accent2"/>
                </a:solidFill>
                <a:latin typeface="Trebuchet MS" pitchFamily="34" charset="0"/>
              </a:rPr>
              <a:t>www.rspca.org.uk/researchanimals</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2"/>
          <p:cNvSpPr txBox="1">
            <a:spLocks noChangeArrowheads="1"/>
          </p:cNvSpPr>
          <p:nvPr/>
        </p:nvSpPr>
        <p:spPr bwMode="auto">
          <a:xfrm>
            <a:off x="1000100" y="4446605"/>
            <a:ext cx="4038600" cy="1554163"/>
          </a:xfrm>
          <a:prstGeom prst="rect">
            <a:avLst/>
          </a:prstGeom>
          <a:solidFill>
            <a:srgbClr val="006699"/>
          </a:solidFill>
          <a:ln w="9525">
            <a:noFill/>
            <a:miter lim="800000"/>
            <a:headEnd/>
            <a:tailEnd/>
          </a:ln>
        </p:spPr>
        <p:txBody>
          <a:bodyPr>
            <a:spAutoFit/>
          </a:bodyPr>
          <a:lstStyle/>
          <a:p>
            <a:r>
              <a:rPr lang="en-US" sz="3200" dirty="0">
                <a:solidFill>
                  <a:srgbClr val="99CCFF"/>
                </a:solidFill>
                <a:latin typeface="Trebuchet MS" pitchFamily="34" charset="0"/>
              </a:rPr>
              <a:t>Developing processes of </a:t>
            </a:r>
            <a:r>
              <a:rPr lang="en-US" sz="3200" b="1" dirty="0">
                <a:solidFill>
                  <a:srgbClr val="99CCFF"/>
                </a:solidFill>
                <a:latin typeface="Trebuchet MS" pitchFamily="34" charset="0"/>
              </a:rPr>
              <a:t>ethical review</a:t>
            </a:r>
            <a:endParaRPr lang="en-US" b="1" dirty="0">
              <a:solidFill>
                <a:schemeClr val="bg1"/>
              </a:solidFill>
            </a:endParaRPr>
          </a:p>
        </p:txBody>
      </p:sp>
      <p:sp>
        <p:nvSpPr>
          <p:cNvPr id="1028" name="Text Box 3"/>
          <p:cNvSpPr txBox="1">
            <a:spLocks noChangeArrowheads="1"/>
          </p:cNvSpPr>
          <p:nvPr/>
        </p:nvSpPr>
        <p:spPr bwMode="auto">
          <a:xfrm>
            <a:off x="4214810" y="1371600"/>
            <a:ext cx="4429156" cy="2554545"/>
          </a:xfrm>
          <a:prstGeom prst="rect">
            <a:avLst/>
          </a:prstGeom>
          <a:solidFill>
            <a:srgbClr val="006699"/>
          </a:solidFill>
          <a:ln w="9525">
            <a:noFill/>
            <a:miter lim="800000"/>
            <a:headEnd/>
            <a:tailEnd/>
          </a:ln>
        </p:spPr>
        <p:txBody>
          <a:bodyPr wrap="square">
            <a:spAutoFit/>
          </a:bodyPr>
          <a:lstStyle/>
          <a:p>
            <a:r>
              <a:rPr lang="en-US" sz="3200" dirty="0">
                <a:solidFill>
                  <a:srgbClr val="99CCFF"/>
                </a:solidFill>
                <a:latin typeface="Trebuchet MS" pitchFamily="34" charset="0"/>
              </a:rPr>
              <a:t>Promoting fuller implementation of the</a:t>
            </a:r>
            <a:r>
              <a:rPr lang="en-US" sz="3200" b="1" dirty="0">
                <a:solidFill>
                  <a:srgbClr val="99CCFF"/>
                </a:solidFill>
                <a:latin typeface="Trebuchet MS" pitchFamily="34" charset="0"/>
              </a:rPr>
              <a:t> </a:t>
            </a:r>
            <a:r>
              <a:rPr lang="en-US" sz="3200" b="1" dirty="0" smtClean="0">
                <a:solidFill>
                  <a:srgbClr val="99CCFF"/>
                </a:solidFill>
                <a:latin typeface="Trebuchet MS" pitchFamily="34" charset="0"/>
              </a:rPr>
              <a:t>3Rs: </a:t>
            </a:r>
            <a:r>
              <a:rPr lang="en-US" sz="3200" b="1" dirty="0" smtClean="0">
                <a:solidFill>
                  <a:srgbClr val="CCECFF"/>
                </a:solidFill>
                <a:latin typeface="Trebuchet MS" pitchFamily="34" charset="0"/>
              </a:rPr>
              <a:t>Replacement, Reduction &amp; Refinement</a:t>
            </a:r>
            <a:endParaRPr lang="en-US" b="1" dirty="0">
              <a:solidFill>
                <a:srgbClr val="CCECFF"/>
              </a:solidFill>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Ethical framework in ASPA</a:t>
            </a:r>
            <a:endParaRPr lang="en-GB" dirty="0"/>
          </a:p>
        </p:txBody>
      </p:sp>
      <p:sp>
        <p:nvSpPr>
          <p:cNvPr id="3" name="Content Placeholder 2"/>
          <p:cNvSpPr>
            <a:spLocks noGrp="1"/>
          </p:cNvSpPr>
          <p:nvPr>
            <p:ph idx="1"/>
          </p:nvPr>
        </p:nvSpPr>
        <p:spPr/>
        <p:txBody>
          <a:bodyPr/>
          <a:lstStyle/>
          <a:p>
            <a:r>
              <a:rPr lang="en-GB" dirty="0" smtClean="0"/>
              <a:t>ASPA establishes an ethical framework</a:t>
            </a:r>
          </a:p>
          <a:p>
            <a:pPr lvl="1"/>
            <a:r>
              <a:rPr lang="en-GB" dirty="0" smtClean="0"/>
              <a:t>assess and weigh harms and benefits</a:t>
            </a:r>
          </a:p>
          <a:p>
            <a:pPr lvl="1"/>
            <a:r>
              <a:rPr lang="en-GB" dirty="0" smtClean="0"/>
              <a:t>make decisions on justification and necessity</a:t>
            </a:r>
          </a:p>
          <a:p>
            <a:r>
              <a:rPr lang="en-GB" dirty="0" smtClean="0"/>
              <a:t>Different perspectives on harms and benefits</a:t>
            </a:r>
          </a:p>
          <a:p>
            <a:pPr lvl="1"/>
            <a:r>
              <a:rPr lang="en-GB" dirty="0" smtClean="0"/>
              <a:t>definitions of harms</a:t>
            </a:r>
          </a:p>
          <a:p>
            <a:pPr lvl="1"/>
            <a:r>
              <a:rPr lang="en-GB" dirty="0" smtClean="0"/>
              <a:t>... and potential causes of harm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200" dirty="0" smtClean="0"/>
              <a:t>The entire lifetime experience</a:t>
            </a:r>
            <a:endParaRPr lang="en-GB" sz="4200" dirty="0"/>
          </a:p>
        </p:txBody>
      </p:sp>
      <p:sp>
        <p:nvSpPr>
          <p:cNvPr id="4" name="Content Placeholder 3"/>
          <p:cNvSpPr>
            <a:spLocks noGrp="1"/>
          </p:cNvSpPr>
          <p:nvPr>
            <p:ph sz="half" idx="1"/>
          </p:nvPr>
        </p:nvSpPr>
        <p:spPr>
          <a:xfrm>
            <a:off x="685800" y="2000240"/>
            <a:ext cx="3810000" cy="4114800"/>
          </a:xfrm>
        </p:spPr>
        <p:txBody>
          <a:bodyPr/>
          <a:lstStyle/>
          <a:p>
            <a:r>
              <a:rPr lang="en-GB" dirty="0" smtClean="0"/>
              <a:t>Breeding protocols</a:t>
            </a:r>
          </a:p>
          <a:p>
            <a:r>
              <a:rPr lang="en-GB" dirty="0" smtClean="0"/>
              <a:t>Transport</a:t>
            </a:r>
          </a:p>
          <a:p>
            <a:r>
              <a:rPr lang="en-GB" dirty="0" smtClean="0"/>
              <a:t>Laboratory housing</a:t>
            </a:r>
          </a:p>
          <a:p>
            <a:r>
              <a:rPr lang="en-GB" dirty="0" smtClean="0"/>
              <a:t>Husbandry, care and environment</a:t>
            </a:r>
          </a:p>
          <a:p>
            <a:r>
              <a:rPr lang="en-GB" dirty="0" smtClean="0"/>
              <a:t>Handling and restraint</a:t>
            </a:r>
            <a:endParaRPr lang="en-GB" dirty="0"/>
          </a:p>
        </p:txBody>
      </p:sp>
      <p:sp>
        <p:nvSpPr>
          <p:cNvPr id="5" name="Content Placeholder 4"/>
          <p:cNvSpPr>
            <a:spLocks noGrp="1"/>
          </p:cNvSpPr>
          <p:nvPr>
            <p:ph sz="half" idx="2"/>
          </p:nvPr>
        </p:nvSpPr>
        <p:spPr>
          <a:xfrm>
            <a:off x="4648200" y="2000240"/>
            <a:ext cx="3810000" cy="4114800"/>
          </a:xfrm>
        </p:spPr>
        <p:txBody>
          <a:bodyPr/>
          <a:lstStyle/>
          <a:p>
            <a:r>
              <a:rPr lang="en-GB" dirty="0" smtClean="0"/>
              <a:t>Identification</a:t>
            </a:r>
          </a:p>
          <a:p>
            <a:r>
              <a:rPr lang="en-GB" dirty="0" err="1" smtClean="0"/>
              <a:t>Phenotyping</a:t>
            </a:r>
            <a:endParaRPr lang="en-GB" dirty="0" smtClean="0"/>
          </a:p>
          <a:p>
            <a:r>
              <a:rPr lang="en-GB" dirty="0" smtClean="0">
                <a:solidFill>
                  <a:srgbClr val="CC0000"/>
                </a:solidFill>
              </a:rPr>
              <a:t>Scientific procedures</a:t>
            </a:r>
          </a:p>
          <a:p>
            <a:r>
              <a:rPr lang="en-GB" dirty="0" smtClean="0"/>
              <a:t>Adverse after-effects</a:t>
            </a:r>
          </a:p>
          <a:p>
            <a:r>
              <a:rPr lang="en-GB" dirty="0" smtClean="0"/>
              <a:t>Euthanasia</a:t>
            </a:r>
            <a:endParaRPr lang="en-GB" dirty="0"/>
          </a:p>
        </p:txBody>
      </p:sp>
      <p:sp>
        <p:nvSpPr>
          <p:cNvPr id="7" name="TextBox 6"/>
          <p:cNvSpPr txBox="1"/>
          <p:nvPr/>
        </p:nvSpPr>
        <p:spPr>
          <a:xfrm>
            <a:off x="714348" y="5572140"/>
            <a:ext cx="7429552" cy="954107"/>
          </a:xfrm>
          <a:prstGeom prst="rect">
            <a:avLst/>
          </a:prstGeom>
          <a:noFill/>
        </p:spPr>
        <p:txBody>
          <a:bodyPr wrap="square" rtlCol="0">
            <a:spAutoFit/>
          </a:bodyPr>
          <a:lstStyle/>
          <a:p>
            <a:r>
              <a:rPr lang="en-GB" sz="2800" dirty="0" smtClean="0">
                <a:solidFill>
                  <a:srgbClr val="3333FF"/>
                </a:solidFill>
                <a:latin typeface="Trebuchet MS" pitchFamily="34" charset="0"/>
              </a:rPr>
              <a:t>One person’s “best practice” can be another person’s baseline standard</a:t>
            </a:r>
            <a:endParaRPr lang="en-GB" sz="2800" dirty="0">
              <a:solidFill>
                <a:srgbClr val="3333FF"/>
              </a:solidFill>
              <a:latin typeface="Trebuchet MS"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4400" dirty="0" smtClean="0"/>
              <a:t>Benefits of medical research</a:t>
            </a:r>
            <a:endParaRPr lang="en-GB" sz="4400" dirty="0"/>
          </a:p>
        </p:txBody>
      </p:sp>
      <p:sp>
        <p:nvSpPr>
          <p:cNvPr id="6" name="Content Placeholder 5"/>
          <p:cNvSpPr>
            <a:spLocks noGrp="1"/>
          </p:cNvSpPr>
          <p:nvPr>
            <p:ph idx="1"/>
          </p:nvPr>
        </p:nvSpPr>
        <p:spPr>
          <a:xfrm>
            <a:off x="214282" y="2100282"/>
            <a:ext cx="7772400" cy="4114800"/>
          </a:xfrm>
        </p:spPr>
        <p:txBody>
          <a:bodyPr/>
          <a:lstStyle/>
          <a:p>
            <a:r>
              <a:rPr lang="en-GB" dirty="0" smtClean="0"/>
              <a:t>Diseases cause suffering in humans</a:t>
            </a:r>
          </a:p>
          <a:p>
            <a:pPr lvl="1"/>
            <a:r>
              <a:rPr lang="en-GB" dirty="0" smtClean="0"/>
              <a:t>acute or chronic pain</a:t>
            </a:r>
          </a:p>
          <a:p>
            <a:pPr lvl="1"/>
            <a:r>
              <a:rPr lang="en-GB" dirty="0" smtClean="0"/>
              <a:t>distress due to mental disorders</a:t>
            </a:r>
          </a:p>
          <a:p>
            <a:pPr lvl="1"/>
            <a:r>
              <a:rPr lang="en-GB" dirty="0" smtClean="0"/>
              <a:t>physical degeneration</a:t>
            </a:r>
          </a:p>
          <a:p>
            <a:pPr lvl="1"/>
            <a:r>
              <a:rPr lang="en-GB" dirty="0" smtClean="0"/>
              <a:t>anxiety, distress, depression</a:t>
            </a:r>
          </a:p>
          <a:p>
            <a:pPr>
              <a:buNone/>
            </a:pPr>
            <a:endParaRPr lang="en-GB"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Justification</a:t>
            </a:r>
            <a:endParaRPr lang="en-US" dirty="0"/>
          </a:p>
        </p:txBody>
      </p:sp>
      <p:sp>
        <p:nvSpPr>
          <p:cNvPr id="3" name="Content Placeholder 2"/>
          <p:cNvSpPr>
            <a:spLocks noGrp="1"/>
          </p:cNvSpPr>
          <p:nvPr>
            <p:ph idx="1"/>
          </p:nvPr>
        </p:nvSpPr>
        <p:spPr/>
        <p:txBody>
          <a:bodyPr/>
          <a:lstStyle/>
          <a:p>
            <a:r>
              <a:rPr lang="en-GB" dirty="0" smtClean="0"/>
              <a:t>Alleviation of human suffering</a:t>
            </a:r>
          </a:p>
          <a:p>
            <a:r>
              <a:rPr lang="en-GB" dirty="0" smtClean="0"/>
              <a:t>Opinion polls </a:t>
            </a:r>
            <a:r>
              <a:rPr lang="en-GB" smtClean="0"/>
              <a:t>show 70 </a:t>
            </a:r>
            <a:r>
              <a:rPr lang="en-GB" dirty="0" smtClean="0"/>
              <a:t>% support animal research for medical progress</a:t>
            </a:r>
          </a:p>
          <a:p>
            <a:r>
              <a:rPr lang="en-GB" dirty="0" smtClean="0"/>
              <a:t>There are caveats associated with both of these</a:t>
            </a:r>
          </a:p>
          <a:p>
            <a:r>
              <a:rPr lang="en-GB" dirty="0" smtClean="0">
                <a:solidFill>
                  <a:srgbClr val="3333FF"/>
                </a:solidFill>
                <a:latin typeface="Trebuchet MS" pitchFamily="34" charset="0"/>
              </a:rPr>
              <a:t>There is still a serious ethical dilemma associated with creating animal models of disease</a:t>
            </a:r>
            <a:endParaRPr lang="en-US" dirty="0" smtClean="0">
              <a:solidFill>
                <a:srgbClr val="3333FF"/>
              </a:solidFill>
              <a:latin typeface="Trebuchet MS"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Reasons for reducing suffering</a:t>
            </a:r>
            <a:endParaRPr lang="en-GB" sz="4400" dirty="0"/>
          </a:p>
        </p:txBody>
      </p:sp>
      <p:sp>
        <p:nvSpPr>
          <p:cNvPr id="3" name="Content Placeholder 2"/>
          <p:cNvSpPr>
            <a:spLocks noGrp="1"/>
          </p:cNvSpPr>
          <p:nvPr>
            <p:ph idx="1"/>
          </p:nvPr>
        </p:nvSpPr>
        <p:spPr>
          <a:xfrm>
            <a:off x="685800" y="2100282"/>
            <a:ext cx="7772400" cy="4114800"/>
          </a:xfrm>
        </p:spPr>
        <p:txBody>
          <a:bodyPr/>
          <a:lstStyle/>
          <a:p>
            <a:r>
              <a:rPr lang="en-GB" dirty="0" smtClean="0"/>
              <a:t>Animal welfare benefits</a:t>
            </a:r>
          </a:p>
          <a:p>
            <a:r>
              <a:rPr lang="en-GB" dirty="0" smtClean="0"/>
              <a:t>Better science</a:t>
            </a:r>
          </a:p>
          <a:p>
            <a:r>
              <a:rPr lang="en-GB" dirty="0" smtClean="0"/>
              <a:t>Economic benefits</a:t>
            </a:r>
          </a:p>
          <a:p>
            <a:r>
              <a:rPr lang="en-GB" dirty="0" smtClean="0"/>
              <a:t>Reassuring the beneficiaries of the research (patients and funders)</a:t>
            </a:r>
          </a:p>
          <a:p>
            <a:r>
              <a:rPr lang="en-GB" dirty="0" smtClean="0">
                <a:solidFill>
                  <a:schemeClr val="bg2">
                    <a:lumMod val="75000"/>
                  </a:schemeClr>
                </a:solidFill>
              </a:rPr>
              <a:t>Legal requirements</a:t>
            </a:r>
            <a:endParaRPr lang="en-GB" dirty="0">
              <a:solidFill>
                <a:schemeClr val="bg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Approaches to refinement</a:t>
            </a:r>
            <a:endParaRPr lang="en-GB" dirty="0"/>
          </a:p>
        </p:txBody>
      </p:sp>
      <p:sp>
        <p:nvSpPr>
          <p:cNvPr id="3" name="Content Placeholder 2"/>
          <p:cNvSpPr>
            <a:spLocks noGrp="1"/>
          </p:cNvSpPr>
          <p:nvPr>
            <p:ph idx="1"/>
          </p:nvPr>
        </p:nvSpPr>
        <p:spPr>
          <a:xfrm>
            <a:off x="642910" y="1857364"/>
            <a:ext cx="7772400" cy="4114800"/>
          </a:xfrm>
        </p:spPr>
        <p:txBody>
          <a:bodyPr/>
          <a:lstStyle/>
          <a:p>
            <a:r>
              <a:rPr lang="en-GB" dirty="0" smtClean="0"/>
              <a:t>Ensuring that adverse effects are fully recognised and taken into account</a:t>
            </a:r>
          </a:p>
          <a:p>
            <a:r>
              <a:rPr lang="en-GB" dirty="0" smtClean="0"/>
              <a:t>Thinking about animals’ basic needs</a:t>
            </a:r>
          </a:p>
          <a:p>
            <a:r>
              <a:rPr lang="en-GB" dirty="0" smtClean="0"/>
              <a:t>Defining an effective welfare assessment scheme; regularly and critically reviewing this</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a:xfrm>
            <a:off x="685800" y="304800"/>
            <a:ext cx="7772400" cy="1295400"/>
          </a:xfrm>
          <a:ln/>
        </p:spPr>
        <p:txBody>
          <a:bodyPr/>
          <a:lstStyle/>
          <a:p>
            <a:r>
              <a:rPr lang="en-US"/>
              <a:t>What is it like to be ….</a:t>
            </a:r>
          </a:p>
        </p:txBody>
      </p:sp>
      <p:sp>
        <p:nvSpPr>
          <p:cNvPr id="362499" name="Rectangle 3"/>
          <p:cNvSpPr>
            <a:spLocks noGrp="1" noChangeArrowheads="1"/>
          </p:cNvSpPr>
          <p:nvPr>
            <p:ph type="body" idx="1"/>
          </p:nvPr>
        </p:nvSpPr>
        <p:spPr>
          <a:xfrm>
            <a:off x="428596" y="1885968"/>
            <a:ext cx="7772400" cy="4114800"/>
          </a:xfrm>
        </p:spPr>
        <p:txBody>
          <a:bodyPr/>
          <a:lstStyle/>
          <a:p>
            <a:r>
              <a:rPr lang="en-US" dirty="0" smtClean="0"/>
              <a:t>a golden retriever with </a:t>
            </a:r>
            <a:r>
              <a:rPr lang="en-US" dirty="0" err="1" smtClean="0"/>
              <a:t>Duchenne</a:t>
            </a:r>
            <a:r>
              <a:rPr lang="en-US" dirty="0" smtClean="0"/>
              <a:t>?</a:t>
            </a:r>
          </a:p>
          <a:p>
            <a:r>
              <a:rPr lang="en-US" dirty="0" smtClean="0"/>
              <a:t>an MDX mouse?</a:t>
            </a:r>
          </a:p>
          <a:p>
            <a:r>
              <a:rPr lang="en-US" dirty="0" smtClean="0"/>
              <a:t>a marmoset with Parkinson’s?</a:t>
            </a:r>
          </a:p>
          <a:p>
            <a:r>
              <a:rPr lang="en-US" dirty="0" smtClean="0"/>
              <a:t>a </a:t>
            </a:r>
            <a:r>
              <a:rPr lang="en-US" dirty="0"/>
              <a:t>rat with schizophrenia?</a:t>
            </a:r>
          </a:p>
          <a:p>
            <a:r>
              <a:rPr lang="en-US" dirty="0" smtClean="0"/>
              <a:t>a geriatric mouse?</a:t>
            </a:r>
          </a:p>
          <a:p>
            <a:r>
              <a:rPr lang="en-US" dirty="0" smtClean="0"/>
              <a:t>a diabetic rat with peripheral neuropathy?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99FF99"/>
      </a:lt1>
      <a:dk2>
        <a:srgbClr val="000000"/>
      </a:dk2>
      <a:lt2>
        <a:srgbClr val="808080"/>
      </a:lt2>
      <a:accent1>
        <a:srgbClr val="00CC99"/>
      </a:accent1>
      <a:accent2>
        <a:srgbClr val="3333CC"/>
      </a:accent2>
      <a:accent3>
        <a:srgbClr val="CAFFCA"/>
      </a:accent3>
      <a:accent4>
        <a:srgbClr val="000000"/>
      </a:accent4>
      <a:accent5>
        <a:srgbClr val="AAE2CA"/>
      </a:accent5>
      <a:accent6>
        <a:srgbClr val="2D2DB9"/>
      </a:accent6>
      <a:hlink>
        <a:srgbClr val="CCCCFF"/>
      </a:hlink>
      <a:folHlink>
        <a:srgbClr val="B2B2B2"/>
      </a:folHlink>
    </a:clrScheme>
    <a:fontScheme name="Office Them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6708</TotalTime>
  <Words>805</Words>
  <Application>Microsoft Office PowerPoint</Application>
  <PresentationFormat>On-screen Show (4:3)</PresentationFormat>
  <Paragraphs>116</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Ethical issues and the Three Rs</vt:lpstr>
      <vt:lpstr>Slide 2</vt:lpstr>
      <vt:lpstr>Ethical framework in ASPA</vt:lpstr>
      <vt:lpstr>The entire lifetime experience</vt:lpstr>
      <vt:lpstr>Benefits of medical research</vt:lpstr>
      <vt:lpstr>Justification</vt:lpstr>
      <vt:lpstr>Reasons for reducing suffering</vt:lpstr>
      <vt:lpstr>Approaches to refinement</vt:lpstr>
      <vt:lpstr>What is it like to be ….</vt:lpstr>
      <vt:lpstr>Predicting adverse effects</vt:lpstr>
      <vt:lpstr>Animals’ basic needs</vt:lpstr>
      <vt:lpstr>Noise stress</vt:lpstr>
      <vt:lpstr>Enrichment effects</vt:lpstr>
      <vt:lpstr>     Welfare assessment</vt:lpstr>
      <vt:lpstr>Issues with welfare assessment</vt:lpstr>
      <vt:lpstr>Ongoing research...</vt:lpstr>
      <vt:lpstr>Principles of effective WA</vt:lpstr>
      <vt:lpstr>Keeping pace with new developments</vt:lpstr>
      <vt:lpstr>Slide 19</vt:lpstr>
    </vt:vector>
  </TitlesOfParts>
  <Company>RSPCA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Telemetry and animal welfare: practical refinements</dc:title>
  <dc:creator>Hawkins</dc:creator>
  <cp:lastModifiedBy>Penny Hawkins</cp:lastModifiedBy>
  <cp:revision>328</cp:revision>
  <cp:lastPrinted>2009-10-16T13:44:55Z</cp:lastPrinted>
  <dcterms:created xsi:type="dcterms:W3CDTF">2003-02-20T16:40:27Z</dcterms:created>
  <dcterms:modified xsi:type="dcterms:W3CDTF">2010-03-26T13:54:46Z</dcterms:modified>
</cp:coreProperties>
</file>