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3004800" cy="97536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10800" y="406400"/>
            <a:ext cx="2717800" cy="499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900"/>
              </a:lnSpc>
              <a:spcAft>
                <a:spcPts val="23250"/>
              </a:spcAft>
            </a:pPr>
            <a:r>
              <a:rPr lang="en-US" sz="3300" b="1" spc="100">
                <a:solidFill>
                  <a:srgbClr val="5A7052"/>
                </a:solidFill>
                <a:latin typeface="Tahoma" panose="02020603050405020304" pitchFamily="2"/>
              </a:rPr>
              <a:t>BayesCamp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438910" y="3860800"/>
            <a:ext cx="10185400" cy="1887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7400"/>
              </a:lnSpc>
              <a:spcAft>
                <a:spcPts val="7450"/>
              </a:spcAft>
            </a:pPr>
            <a:r>
              <a:rPr lang="en-US" sz="6100" b="1" spc="125">
                <a:solidFill>
                  <a:srgbClr val="5A7052"/>
                </a:solidFill>
                <a:latin typeface="Tahoma" panose="02020603050405020304" pitchFamily="2"/>
              </a:rPr>
              <a:t>Data Visualisation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438910" y="5748020"/>
            <a:ext cx="10185400" cy="177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5000"/>
              </a:lnSpc>
              <a:spcAft>
                <a:spcPts val="8925"/>
              </a:spcAft>
            </a:pPr>
            <a:r>
              <a:rPr lang="en-US" sz="4250" b="1" spc="125">
                <a:solidFill>
                  <a:srgbClr val="7F9A75"/>
                </a:solidFill>
                <a:latin typeface="Tahoma" panose="02020603050405020304" pitchFamily="2"/>
              </a:rPr>
              <a:t>Design and statistical considerations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438910" y="7524750"/>
            <a:ext cx="10185400" cy="1123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2950" b="1" spc="175">
                <a:solidFill>
                  <a:srgbClr val="20291D"/>
                </a:solidFill>
                <a:latin typeface="Tahoma" panose="02020603050405020304" pitchFamily="2"/>
              </a:rPr>
              <a:t>Robert Grant </a:t>
            </a:r>
          </a:p>
          <a:p>
            <a:pPr marL="0" marR="0" indent="0" algn="ctr">
              <a:lnSpc>
                <a:spcPts val="4100"/>
              </a:lnSpc>
              <a:spcBef>
                <a:spcPts val="645"/>
              </a:spcBef>
              <a:spcAft>
                <a:spcPts val="25"/>
              </a:spcAft>
            </a:pPr>
            <a:r>
              <a:rPr lang="en-US" sz="2950" b="1" u="sng" spc="220">
                <a:solidFill>
                  <a:srgbClr val="0000FF"/>
                </a:solidFill>
                <a:latin typeface="Tahoma" panose="02020603050405020304" pitchFamily="2"/>
              </a:rPr>
              <a:t>robert@bayescamp.com</a:t>
            </a:r>
            <a:r>
              <a:rPr lang="en-US" sz="100" b="1" spc="220">
                <a:solidFill>
                  <a:srgbClr val="20291D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88925" y="546100"/>
            <a:ext cx="12395200" cy="163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7965" rIns="0" bIns="0" anchor="t">
            <a:normAutofit fontScale="90000"/>
          </a:bodyPr>
          <a:lstStyle/>
          <a:p>
            <a:pPr marL="0" marR="0" indent="0" algn="ctr">
              <a:lnSpc>
                <a:spcPts val="7300"/>
              </a:lnSpc>
              <a:spcAft>
                <a:spcPts val="3700"/>
              </a:spcAft>
            </a:pPr>
            <a:r>
              <a:rPr lang="en-US" sz="7550" b="1" spc="235">
                <a:solidFill>
                  <a:srgbClr val="000000"/>
                </a:solidFill>
                <a:latin typeface="Tahoma" panose="02020603050405020304" pitchFamily="2"/>
              </a:rPr>
              <a:t>Data or stats?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907520" y="2221865"/>
            <a:ext cx="605155" cy="42354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500" b="1" spc="-75">
                <a:solidFill>
                  <a:srgbClr val="000000"/>
                </a:solidFill>
                <a:latin typeface="Verdana" panose="02020603050405020304" pitchFamily="2"/>
              </a:rPr>
              <a:t>Ely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586210" y="3281045"/>
            <a:ext cx="850265" cy="18415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-75">
                <a:solidFill>
                  <a:srgbClr val="000000"/>
                </a:solidFill>
                <a:latin typeface="Verdana" panose="02020603050405020304" pitchFamily="2"/>
              </a:rPr>
              <a:t>July 8, 2015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69265" y="2313305"/>
            <a:ext cx="4146550" cy="87820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7432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b="1" spc="-55">
                <a:solidFill>
                  <a:srgbClr val="000000"/>
                </a:solidFill>
                <a:latin typeface="Times New Roman" panose="02020603050405020304" pitchFamily="1"/>
              </a:rPr>
              <a:t>c ;Mu pork ee!iincr) </a:t>
            </a:r>
          </a:p>
          <a:p>
            <a:pPr marL="0" marR="0" indent="0" algn="l">
              <a:lnSpc>
                <a:spcPts val="4400"/>
              </a:lnSpc>
              <a:spcBef>
                <a:spcPts val="155"/>
              </a:spcBef>
              <a:spcAft>
                <a:spcPts val="10"/>
              </a:spcAft>
            </a:pPr>
            <a:r>
              <a:rPr lang="en-US" sz="3550" b="1" spc="-30">
                <a:solidFill>
                  <a:srgbClr val="000000"/>
                </a:solidFill>
                <a:latin typeface="Times New Roman" panose="02020603050405020304" pitchFamily="1"/>
              </a:rPr>
              <a:t>Mapping Segregation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200" y="3234690"/>
            <a:ext cx="10984865" cy="25209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Times New Roman" panose="02020603050405020304" pitchFamily="1"/>
              </a:rPr>
              <a:t>New government rules will require all cities and towns receiving federal housing funds to assess patterns of segregation.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487660" y="4996815"/>
            <a:ext cx="112395" cy="685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spc="-160">
                <a:solidFill>
                  <a:srgbClr val="569EAB"/>
                </a:solidFill>
                <a:latin typeface="Arial" panose="02020603050405020304" pitchFamily="2"/>
              </a:rPr>
              <a:t>4r</a:t>
            </a:r>
            <a:r>
              <a:rPr lang="en-US" sz="750" spc="-160" baseline="30000">
                <a:solidFill>
                  <a:srgbClr val="569EAB"/>
                </a:solidFill>
                <a:latin typeface="Arial Narrow" panose="02020603050405020304" pitchFamily="2"/>
              </a:rPr>
              <a:t>4</a:t>
            </a:r>
            <a:r>
              <a:rPr lang="en-US" sz="100" spc="-160">
                <a:solidFill>
                  <a:srgbClr val="569EAB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22535" y="6172200"/>
            <a:ext cx="525145" cy="457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450" i="1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  <a:r>
              <a:rPr lang="en-US" sz="1450" i="1" spc="0">
                <a:solidFill>
                  <a:srgbClr val="000000"/>
                </a:solidFill>
                <a:latin typeface="Arial" panose="02020603050405020304" pitchFamily="2"/>
              </a:rPr>
              <a:t>Ward: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0199370" y="5810250"/>
            <a:ext cx="143510" cy="25527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750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808335" y="4475480"/>
            <a:ext cx="1588135" cy="5175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50" b="1" spc="15">
                <a:solidFill>
                  <a:srgbClr val="000000"/>
                </a:solidFill>
                <a:latin typeface="Arial" panose="02020603050405020304" pitchFamily="2"/>
              </a:rPr>
              <a:t>Map Key </a:t>
            </a:r>
          </a:p>
          <a:p>
            <a:pPr marL="0" marR="0" indent="0" algn="l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50" b="1" spc="-95">
                <a:solidFill>
                  <a:srgbClr val="000000"/>
                </a:solidFill>
                <a:latin typeface="Arial" panose="02020603050405020304" pitchFamily="2"/>
              </a:rPr>
              <a:t>One dot = 60 people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0804525" y="5177790"/>
            <a:ext cx="1427480" cy="12909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spc="-85">
                <a:solidFill>
                  <a:srgbClr val="000000"/>
                </a:solidFill>
                <a:latin typeface="Arial" panose="02020603050405020304" pitchFamily="2"/>
              </a:rPr>
              <a:t>CENSUS GROUP </a:t>
            </a:r>
          </a:p>
          <a:p>
            <a:pPr marL="0" marR="0" indent="228600" algn="l">
              <a:lnSpc>
                <a:spcPts val="18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-105">
                <a:solidFill>
                  <a:srgbClr val="000000"/>
                </a:solidFill>
                <a:latin typeface="Arial" panose="02020603050405020304" pitchFamily="2"/>
              </a:rPr>
              <a:t>Black </a:t>
            </a:r>
          </a:p>
          <a:p>
            <a:pPr marL="0" marR="0" indent="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-95">
                <a:solidFill>
                  <a:srgbClr val="000000"/>
                </a:solidFill>
                <a:latin typeface="Arial" panose="02020603050405020304" pitchFamily="2"/>
              </a:rPr>
              <a:t>Hispanic </a:t>
            </a:r>
          </a:p>
          <a:p>
            <a:pPr marL="0" marR="0" indent="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-120">
                <a:solidFill>
                  <a:srgbClr val="000000"/>
                </a:solidFill>
                <a:latin typeface="Arial" panose="02020603050405020304" pitchFamily="2"/>
              </a:rPr>
              <a:t>Asian </a:t>
            </a:r>
          </a:p>
          <a:p>
            <a:pPr marL="0" marR="0" indent="22860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0">
                <a:solidFill>
                  <a:srgbClr val="000000"/>
                </a:solidFill>
                <a:latin typeface="Arial" panose="02020603050405020304" pitchFamily="2"/>
              </a:rPr>
              <a:t>White </a:t>
            </a:r>
            <a:r>
              <a:t/>
            </a:r>
            <a:br/>
            <a:r>
              <a:rPr lang="en-US" sz="1450" b="1" spc="0">
                <a:solidFill>
                  <a:srgbClr val="E859E5"/>
                </a:solidFill>
                <a:latin typeface="Arial" panose="02020603050405020304" pitchFamily="2"/>
              </a:rPr>
              <a:t>III</a:t>
            </a:r>
            <a:r>
              <a:rPr lang="en-US" sz="1450" b="1" spc="0">
                <a:solidFill>
                  <a:srgbClr val="000000"/>
                </a:solidFill>
                <a:latin typeface="Arial" panose="02020603050405020304" pitchFamily="2"/>
              </a:rPr>
              <a:t> Others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124200" y="3685540"/>
            <a:ext cx="2129790" cy="313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5"/>
              </a:spcAft>
              <a:tabLst>
                <a:tab pos="365760" algn="l"/>
                <a:tab pos="685800" algn="l"/>
                <a:tab pos="2103120" algn="r"/>
              </a:tabLst>
            </a:pPr>
            <a:r>
              <a:rPr lang="en-US" sz="750" b="1" spc="0">
                <a:solidFill>
                  <a:srgbClr val="F4A748"/>
                </a:solidFill>
                <a:latin typeface="Arial" panose="02020603050405020304" pitchFamily="2"/>
              </a:rPr>
              <a:t>01</a:t>
            </a:r>
            <a:r>
              <a:rPr lang="en-US" sz="100" b="1" spc="0">
                <a:solidFill>
                  <a:srgbClr val="56BD5D"/>
                </a:solidFill>
                <a:latin typeface="Arial" panose="02020603050405020304" pitchFamily="2"/>
              </a:rPr>
              <a:t> </a:t>
            </a:r>
            <a:r>
              <a:rPr lang="en-US" sz="750" b="1" spc="0">
                <a:solidFill>
                  <a:srgbClr val="56BD5D"/>
                </a:solidFill>
                <a:latin typeface="Arial" panose="02020603050405020304" pitchFamily="2"/>
              </a:rPr>
              <a:t>•</a:t>
            </a:r>
            <a:r>
              <a:rPr lang="en-US" sz="100" b="1" spc="0">
                <a:solidFill>
                  <a:srgbClr val="F3982A"/>
                </a:solidFill>
                <a:latin typeface="Arial" panose="02020603050405020304" pitchFamily="2"/>
              </a:rPr>
              <a:t> </a:t>
            </a:r>
            <a:r>
              <a:rPr lang="en-US" sz="750" b="1" spc="0">
                <a:solidFill>
                  <a:srgbClr val="F3982A"/>
                </a:solidFill>
                <a:latin typeface="Arial" panose="02020603050405020304" pitchFamily="2"/>
              </a:rPr>
              <a:t>•</a:t>
            </a: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 0011, </a:t>
            </a:r>
            <a:r>
              <a:rPr lang="en-US" sz="750" b="1" spc="0" baseline="30000">
                <a:solidFill>
                  <a:srgbClr val="929764"/>
                </a:solidFill>
                <a:latin typeface="Arial" panose="02020603050405020304" pitchFamily="2"/>
              </a:rPr>
              <a:t>e</a:t>
            </a: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ill</a:t>
            </a:r>
            <a:r>
              <a:rPr lang="en-US" sz="750" b="1" spc="0" baseline="30000">
                <a:solidFill>
                  <a:srgbClr val="929764"/>
                </a:solidFill>
                <a:latin typeface="Arial" panose="02020603050405020304" pitchFamily="2"/>
              </a:rPr>
              <a:t>i</a:t>
            </a:r>
            <a:r>
              <a:rPr lang="en-US" sz="750" b="1" spc="0" baseline="-25000">
                <a:solidFill>
                  <a:srgbClr val="929764"/>
                </a:solidFill>
                <a:latin typeface="Arial" panose="02020603050405020304" pitchFamily="2"/>
              </a:rPr>
              <a:t>p</a:t>
            </a: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*</a:t>
            </a:r>
            <a:r>
              <a:rPr lang="en-US" sz="750" b="1" spc="0" baseline="-25000">
                <a:solidFill>
                  <a:srgbClr val="56BD5D"/>
                </a:solidFill>
                <a:latin typeface="Arial" panose="02020603050405020304" pitchFamily="2"/>
              </a:rPr>
              <a:t> g</a:t>
            </a:r>
            <a:r>
              <a:rPr lang="en-US" sz="750" b="1" spc="0">
                <a:solidFill>
                  <a:srgbClr val="56BD5D"/>
                </a:solidFill>
                <a:latin typeface="Arial" panose="02020603050405020304" pitchFamily="2"/>
              </a:rPr>
              <a:t>ib</a:t>
            </a:r>
            <a:r>
              <a:rPr lang="en-US" sz="100" b="1" spc="0" baseline="30000">
                <a:solidFill>
                  <a:srgbClr val="FA7664"/>
                </a:solidFill>
                <a:latin typeface="Arial" panose="02020603050405020304" pitchFamily="2"/>
              </a:rPr>
              <a:t> </a:t>
            </a:r>
            <a:r>
              <a:rPr lang="en-US" sz="750" b="1" spc="0" baseline="30000">
                <a:solidFill>
                  <a:srgbClr val="FA7664"/>
                </a:solidFill>
                <a:latin typeface="Arial" panose="02020603050405020304" pitchFamily="2"/>
              </a:rPr>
              <a:t>Se</a:t>
            </a:r>
            <a:r>
              <a:rPr lang="en-US" sz="100" b="1" spc="0">
                <a:solidFill>
                  <a:srgbClr val="FA7664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86010" y="3685540"/>
            <a:ext cx="164465" cy="80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6571AE"/>
                </a:solidFill>
                <a:latin typeface="Arial" panose="02020603050405020304" pitchFamily="2"/>
              </a:rPr>
              <a:t>7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906000" y="3918585"/>
            <a:ext cx="1115060" cy="187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1097280" algn="r"/>
              </a:tabLst>
            </a:pPr>
            <a:r>
              <a:rPr lang="en-US" sz="750" spc="0">
                <a:solidFill>
                  <a:srgbClr val="F3982A"/>
                </a:solidFill>
                <a:latin typeface="Arial" panose="02020603050405020304" pitchFamily="2"/>
              </a:rPr>
              <a:t>CI</a:t>
            </a:r>
            <a:r>
              <a:rPr lang="en-US" sz="100" spc="0" baseline="-25000">
                <a:solidFill>
                  <a:srgbClr val="536BA6"/>
                </a:solidFill>
                <a:latin typeface="Arial" panose="02020603050405020304" pitchFamily="2"/>
              </a:rPr>
              <a:t> </a:t>
            </a:r>
            <a:r>
              <a:rPr lang="en-US" sz="750" spc="0" baseline="-25000">
                <a:solidFill>
                  <a:srgbClr val="536BA6"/>
                </a:solidFill>
                <a:latin typeface="Arial" panose="02020603050405020304" pitchFamily="2"/>
              </a:rPr>
              <a:t>I</a:t>
            </a:r>
            <a:r>
              <a:rPr lang="en-US" sz="750" spc="0">
                <a:solidFill>
                  <a:srgbClr val="536BA6"/>
                </a:solidFill>
                <a:latin typeface="Arial" panose="02020603050405020304" pitchFamily="2"/>
              </a:rPr>
              <a:t>:W</a:t>
            </a:r>
            <a:r>
              <a:rPr lang="en-US" sz="750" spc="0" baseline="-25000">
                <a:solidFill>
                  <a:srgbClr val="536BA6"/>
                </a:solidFill>
                <a:latin typeface="Arial" panose="02020603050405020304" pitchFamily="2"/>
              </a:rPr>
              <a:t>e</a:t>
            </a:r>
            <a:r>
              <a:rPr lang="en-US" sz="750" spc="0">
                <a:solidFill>
                  <a:srgbClr val="536BA6"/>
                </a:solidFill>
                <a:latin typeface="Arial" panose="02020603050405020304" pitchFamily="2"/>
              </a:rPr>
              <a:t>t</a:t>
            </a:r>
            <a:r>
              <a:rPr lang="en-US" sz="750" spc="0" baseline="-25000">
                <a:solidFill>
                  <a:srgbClr val="536BA6"/>
                </a:solidFill>
                <a:latin typeface="Arial" panose="02020603050405020304" pitchFamily="2"/>
              </a:rPr>
              <a:t>s</a:t>
            </a:r>
            <a:r>
              <a:rPr lang="en-US" sz="750" spc="0">
                <a:solidFill>
                  <a:srgbClr val="536BA6"/>
                </a:solidFill>
                <a:latin typeface="Arial" panose="02020603050405020304" pitchFamily="2"/>
              </a:rPr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0371455" y="4106545"/>
            <a:ext cx="649605" cy="2247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50" spc="-60">
                <a:solidFill>
                  <a:srgbClr val="6571AE"/>
                </a:solidFill>
                <a:latin typeface="Verdana" panose="02020603050405020304" pitchFamily="2"/>
              </a:rPr>
              <a:t>\I's</a:t>
            </a:r>
            <a:r>
              <a:rPr lang="en-US" sz="1150" spc="-60">
                <a:solidFill>
                  <a:srgbClr val="6F9D1D"/>
                </a:solidFill>
                <a:latin typeface="Verdana" panose="02020603050405020304" pitchFamily="2"/>
              </a:rPr>
              <a:t> •</a:t>
            </a:r>
            <a:r>
              <a:rPr lang="en-US" sz="1150" spc="-60">
                <a:solidFill>
                  <a:srgbClr val="000000"/>
                </a:solidFill>
                <a:latin typeface="Verdana" panose="02020603050405020304" pitchFamily="2"/>
              </a:rPr>
              <a:t> :•1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i="1" spc="75">
                <a:solidFill>
                  <a:srgbClr val="678FE7"/>
                </a:solidFill>
                <a:latin typeface="Arial Narrow" panose="02020603050405020304" pitchFamily="2"/>
              </a:rPr>
              <a:t>-.1</a:t>
            </a:r>
            <a:r>
              <a:rPr lang="en-US" sz="750" spc="75">
                <a:solidFill>
                  <a:srgbClr val="6571AE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600065" y="4344670"/>
            <a:ext cx="274320" cy="36131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0" marR="0" indent="0" algn="l">
              <a:lnSpc>
                <a:spcPts val="1700"/>
              </a:lnSpc>
              <a:spcAft>
                <a:spcPts val="520"/>
              </a:spcAft>
            </a:pPr>
            <a:r>
              <a:rPr lang="en-US" sz="1150" spc="95">
                <a:solidFill>
                  <a:srgbClr val="000000"/>
                </a:solidFill>
                <a:latin typeface="Verdana" panose="02020603050405020304" pitchFamily="2"/>
              </a:rPr>
              <a:t>o</a:t>
            </a:r>
            <a:r>
              <a:rPr lang="en-US" sz="1150" spc="95" baseline="30000">
                <a:solidFill>
                  <a:srgbClr val="000000"/>
                </a:solidFill>
                <a:latin typeface="Verdana" panose="02020603050405020304" pitchFamily="2"/>
              </a:rPr>
              <a:t>c</a:t>
            </a:r>
            <a:r>
              <a:rPr lang="en-US" sz="100" spc="95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17525" y="4455795"/>
            <a:ext cx="280670" cy="2806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50" spc="0">
                <a:solidFill>
                  <a:srgbClr val="536BA6"/>
                </a:solidFill>
                <a:latin typeface="Verdana" panose="02020603050405020304" pitchFamily="2"/>
              </a:rPr>
              <a:t>Q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3501390" y="4840605"/>
            <a:ext cx="1210945" cy="276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450" b="1" spc="-75">
                <a:solidFill>
                  <a:srgbClr val="B9A46F"/>
                </a:solidFill>
                <a:latin typeface="Arial" panose="02020603050405020304" pitchFamily="2"/>
              </a:rPr>
              <a:t>A</a:t>
            </a:r>
            <a:r>
              <a:rPr lang="en-US" sz="1450" b="1" spc="-75" baseline="-25000">
                <a:solidFill>
                  <a:srgbClr val="B9A46F"/>
                </a:solidFill>
                <a:latin typeface="Arial" panose="02020603050405020304" pitchFamily="2"/>
              </a:rPr>
              <a:t>lo</a:t>
            </a:r>
            <a:r>
              <a:rPr lang="en-US" sz="1450" b="1" spc="-75">
                <a:solidFill>
                  <a:srgbClr val="B9A46F"/>
                </a:solidFill>
                <a:latin typeface="Arial" panose="02020603050405020304" pitchFamily="2"/>
              </a:rPr>
              <a:t>s</a:t>
            </a:r>
            <a:r>
              <a:rPr lang="en-US" sz="1450" b="1" spc="-75">
                <a:solidFill>
                  <a:srgbClr val="56BD5D"/>
                </a:solidFill>
                <a:latin typeface="Arial" panose="02020603050405020304" pitchFamily="2"/>
              </a:rPr>
              <a:t> •</a:t>
            </a:r>
            <a:r>
              <a:rPr lang="en-US" sz="1450" b="1" spc="-75">
                <a:solidFill>
                  <a:srgbClr val="FA7664"/>
                </a:solidFill>
                <a:latin typeface="Arial" panose="02020603050405020304" pitchFamily="2"/>
              </a:rPr>
              <a:t> •</a:t>
            </a:r>
            <a:r>
              <a:rPr lang="en-US" sz="1450" b="1" spc="-75">
                <a:solidFill>
                  <a:srgbClr val="929764"/>
                </a:solidFill>
                <a:latin typeface="Arial" panose="02020603050405020304" pitchFamily="2"/>
              </a:rPr>
              <a:t> •••</a:t>
            </a:r>
            <a:r>
              <a:rPr lang="en-US" sz="1450" b="1" spc="-75">
                <a:solidFill>
                  <a:srgbClr val="FA7664"/>
                </a:solidFill>
                <a:latin typeface="Arial" panose="02020603050405020304" pitchFamily="2"/>
              </a:rPr>
              <a:t> • •</a:t>
            </a:r>
            <a:r>
              <a:rPr lang="en-US" sz="1450" b="1" spc="-75">
                <a:solidFill>
                  <a:srgbClr val="678FE7"/>
                </a:solidFill>
                <a:latin typeface="Arial" panose="02020603050405020304" pitchFamily="2"/>
              </a:rPr>
              <a:t> •</a:t>
            </a:r>
            <a:r>
              <a:rPr lang="en-US" sz="1450" b="1" spc="-75">
                <a:solidFill>
                  <a:srgbClr val="F4A748"/>
                </a:solidFill>
                <a:latin typeface="Arial" panose="02020603050405020304" pitchFamily="2"/>
              </a:rPr>
              <a:t> •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188720" algn="r"/>
              </a:tabLst>
            </a:pPr>
            <a:r>
              <a:rPr lang="en-US" sz="1200" b="1" spc="0">
                <a:solidFill>
                  <a:srgbClr val="B9A46F"/>
                </a:solidFill>
                <a:latin typeface="Arial" panose="02020603050405020304" pitchFamily="2"/>
              </a:rPr>
              <a:t>plei</a:t>
            </a:r>
            <a:r>
              <a:rPr lang="en-US" sz="1200" b="1" spc="0" baseline="-25000">
                <a:solidFill>
                  <a:srgbClr val="B9A46F"/>
                </a:solidFill>
                <a:latin typeface="Arial" panose="02020603050405020304" pitchFamily="2"/>
              </a:rPr>
              <a:t>ce</a:t>
            </a:r>
            <a:r>
              <a:rPr lang="en-US" sz="100" b="1" spc="0">
                <a:solidFill>
                  <a:srgbClr val="56BD5D"/>
                </a:solidFill>
                <a:latin typeface="Arial" panose="02020603050405020304" pitchFamily="2"/>
              </a:rPr>
              <a:t> </a:t>
            </a:r>
            <a:r>
              <a:rPr lang="en-US" sz="1450" b="1" spc="0">
                <a:solidFill>
                  <a:srgbClr val="56BD5D"/>
                </a:solidFill>
                <a:latin typeface="Arial" panose="02020603050405020304" pitchFamily="2"/>
              </a:rPr>
              <a:t>•</a:t>
            </a:r>
            <a:r>
              <a:rPr lang="en-US" sz="1450" b="1" spc="0">
                <a:solidFill>
                  <a:srgbClr val="FA7664"/>
                </a:solidFill>
                <a:latin typeface="Arial" panose="02020603050405020304" pitchFamily="2"/>
              </a:rPr>
              <a:t> •</a:t>
            </a:r>
            <a:r>
              <a:rPr lang="en-US" sz="1450" b="1" spc="0">
                <a:solidFill>
                  <a:srgbClr val="929764"/>
                </a:solidFill>
                <a:latin typeface="Arial" panose="02020603050405020304" pitchFamily="2"/>
              </a:rPr>
              <a:t> •" </a:t>
            </a:r>
          </a:p>
          <a:p>
            <a:pPr marL="7315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 spc="55">
                <a:solidFill>
                  <a:srgbClr val="FA7664"/>
                </a:solidFill>
                <a:latin typeface="Arial" panose="02020603050405020304" pitchFamily="2"/>
              </a:rPr>
              <a:t>••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45">
                <a:solidFill>
                  <a:srgbClr val="929764"/>
                </a:solidFill>
                <a:latin typeface="Arial" panose="02020603050405020304" pitchFamily="2"/>
              </a:rPr>
              <a:t>••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453130" y="4082415"/>
            <a:ext cx="1435735" cy="3371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  <a:tabLst>
                <a:tab pos="1584325" algn="r"/>
              </a:tabLst>
            </a:pPr>
            <a:r>
              <a:rPr lang="en-US" sz="1200" b="1" spc="-254">
                <a:solidFill>
                  <a:srgbClr val="F4A748"/>
                </a:solidFill>
                <a:latin typeface="Arial" panose="02020603050405020304" pitchFamily="2"/>
              </a:rPr>
              <a:t>•</a:t>
            </a:r>
            <a:r>
              <a:rPr lang="en-US" sz="1200" b="1" spc="-254" baseline="-25000">
                <a:solidFill>
                  <a:srgbClr val="F4A748"/>
                </a:solidFill>
                <a:latin typeface="Arial" panose="02020603050405020304" pitchFamily="2"/>
              </a:rPr>
              <a:t>•</a:t>
            </a:r>
            <a:r>
              <a:rPr lang="en-US" sz="1200" b="1" spc="-254">
                <a:solidFill>
                  <a:srgbClr val="F4A748"/>
                </a:solidFill>
                <a:latin typeface="Arial" panose="02020603050405020304" pitchFamily="2"/>
              </a:rPr>
              <a:t>tb•• </a:t>
            </a:r>
            <a:r>
              <a:rPr lang="en-US" sz="1300" b="1" spc="-254">
                <a:solidFill>
                  <a:srgbClr val="F4A748"/>
                </a:solidFill>
                <a:latin typeface="Arial" panose="02020603050405020304" pitchFamily="2"/>
              </a:rPr>
              <a:t>%%U</a:t>
            </a:r>
            <a:r>
              <a:rPr lang="en-US" sz="1300" b="1" spc="-254" baseline="30000">
                <a:solidFill>
                  <a:srgbClr val="F4A748"/>
                </a:solidFill>
                <a:latin typeface="Arial" panose="02020603050405020304" pitchFamily="2"/>
              </a:rPr>
              <a:t>s</a:t>
            </a:r>
            <a:r>
              <a:rPr lang="en-US" sz="1300" b="1" spc="-254">
                <a:solidFill>
                  <a:srgbClr val="F4A748"/>
                </a:solidFill>
                <a:latin typeface="Arial" panose="02020603050405020304" pitchFamily="2"/>
              </a:rPr>
              <a:t>*</a:t>
            </a:r>
            <a:r>
              <a:rPr lang="en-US" sz="100" b="1" spc="-254" baseline="-25000">
                <a:solidFill>
                  <a:srgbClr val="929764"/>
                </a:solidFill>
                <a:latin typeface="Verdana" panose="02020603050405020304" pitchFamily="2"/>
              </a:rPr>
              <a:t> </a:t>
            </a:r>
            <a:r>
              <a:rPr lang="en-US" sz="1300" b="1" spc="-254" baseline="-25000">
                <a:solidFill>
                  <a:srgbClr val="929764"/>
                </a:solidFill>
                <a:latin typeface="Verdana" panose="02020603050405020304" pitchFamily="2"/>
              </a:rPr>
              <a:t>t</a:t>
            </a:r>
            <a:r>
              <a:rPr lang="en-US" sz="1300" spc="-254" baseline="-25000">
                <a:solidFill>
                  <a:srgbClr val="929764"/>
                </a:solidFill>
                <a:latin typeface="Arial" panose="02020603050405020304" pitchFamily="2"/>
              </a:rPr>
              <a:t>•</a:t>
            </a:r>
            <a:r>
              <a:rPr lang="en-US" sz="1300" b="1" spc="-254" baseline="30000">
                <a:solidFill>
                  <a:srgbClr val="929764"/>
                </a:solidFill>
                <a:latin typeface="Arial" panose="02020603050405020304" pitchFamily="2"/>
              </a:rPr>
              <a:t>ldr</a:t>
            </a:r>
            <a:r>
              <a:rPr lang="en-US" sz="1200" b="1" spc="-254">
                <a:solidFill>
                  <a:srgbClr val="929764"/>
                </a:solidFill>
                <a:latin typeface="Arial" panose="02020603050405020304" pitchFamily="2"/>
              </a:rPr>
              <a:t>te</a:t>
            </a:r>
            <a:r>
              <a:rPr lang="en-US" sz="1200" b="1" spc="-254" baseline="30000">
                <a:solidFill>
                  <a:srgbClr val="929764"/>
                </a:solidFill>
                <a:latin typeface="Arial" panose="02020603050405020304" pitchFamily="2"/>
              </a:rPr>
              <a:t>•</a:t>
            </a:r>
            <a:r>
              <a:rPr lang="en-US" sz="3050" i="1" spc="0">
                <a:solidFill>
                  <a:srgbClr val="FA7664"/>
                </a:solidFill>
                <a:latin typeface="Verdana" panose="02020603050405020304" pitchFamily="2"/>
              </a:rPr>
              <a:t> • ..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447165" algn="r"/>
              </a:tabLst>
            </a:pPr>
            <a:r>
              <a:rPr lang="en-US" sz="1300" b="1" spc="0" baseline="30000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750" b="1" spc="0">
                <a:solidFill>
                  <a:srgbClr val="929764"/>
                </a:solidFill>
                <a:latin typeface="Arial" panose="02020603050405020304" pitchFamily="2"/>
              </a:rPr>
              <a:t>'</a:t>
            </a:r>
            <a:r>
              <a:rPr lang="en-US" sz="100" b="1" spc="0">
                <a:solidFill>
                  <a:srgbClr val="FA7664"/>
                </a:solidFill>
                <a:latin typeface="Arial" panose="02020603050405020304" pitchFamily="2"/>
              </a:rPr>
              <a:t> </a:t>
            </a:r>
            <a:r>
              <a:rPr lang="en-US" sz="1750" b="1" spc="0">
                <a:solidFill>
                  <a:srgbClr val="FA7664"/>
                </a:solidFill>
                <a:latin typeface="Arial" panose="02020603050405020304" pitchFamily="2"/>
              </a:rPr>
              <a:t>•</a:t>
            </a:r>
            <a:r>
              <a:rPr lang="en-US" sz="1750" b="1" spc="0">
                <a:solidFill>
                  <a:srgbClr val="56BD5D"/>
                </a:solidFill>
                <a:latin typeface="Arial" panose="02020603050405020304" pitchFamily="2"/>
              </a:rPr>
              <a:t> •</a:t>
            </a:r>
            <a:r>
              <a:rPr lang="en-US" sz="1750" b="1" spc="0" baseline="-25000">
                <a:solidFill>
                  <a:srgbClr val="929764"/>
                </a:solidFill>
                <a:latin typeface="Verdana" panose="02020603050405020304" pitchFamily="2"/>
              </a:rPr>
              <a:t> 1</a:t>
            </a:r>
            <a:r>
              <a:rPr lang="en-US" sz="1750" b="1" spc="0">
                <a:solidFill>
                  <a:srgbClr val="929764"/>
                </a:solidFill>
                <a:latin typeface="Arial" panose="02020603050405020304" pitchFamily="2"/>
              </a:rPr>
              <a:t>,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795270" y="4491990"/>
            <a:ext cx="2125345" cy="1682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2105025" algn="r"/>
              </a:tabLst>
            </a:pPr>
            <a:r>
              <a:rPr lang="en-US" sz="2500" b="1" spc="0">
                <a:solidFill>
                  <a:srgbClr val="F4A748"/>
                </a:solidFill>
                <a:latin typeface="Verdana" panose="02020603050405020304" pitchFamily="2"/>
              </a:rPr>
              <a:t>p</a:t>
            </a:r>
            <a:r>
              <a:rPr lang="en-US" sz="1300" b="1" spc="0">
                <a:solidFill>
                  <a:srgbClr val="B9A46F"/>
                </a:solidFill>
                <a:latin typeface="Arial" panose="02020603050405020304" pitchFamily="2"/>
              </a:rPr>
              <a:t>is</a:t>
            </a:r>
            <a:r>
              <a:rPr lang="en-US" sz="1200" b="1" spc="0">
                <a:solidFill>
                  <a:srgbClr val="929764"/>
                </a:solidFill>
                <a:latin typeface="Arial" panose="02020603050405020304" pitchFamily="2"/>
              </a:rPr>
              <a:t> l</a:t>
            </a:r>
            <a:r>
              <a:rPr lang="en-US" sz="1200" b="1" spc="0" baseline="30000">
                <a:solidFill>
                  <a:srgbClr val="929764"/>
                </a:solidFill>
                <a:latin typeface="Arial" panose="02020603050405020304" pitchFamily="2"/>
              </a:rPr>
              <a:t>a</a:t>
            </a:r>
            <a:r>
              <a:rPr lang="en-US" sz="1200" b="1" spc="0">
                <a:solidFill>
                  <a:srgbClr val="929764"/>
                </a:solidFill>
                <a:latin typeface="Arial" panose="02020603050405020304" pitchFamily="2"/>
              </a:rPr>
              <a:t>kset</a:t>
            </a:r>
            <a:r>
              <a:rPr lang="en-US" sz="1200" b="1" spc="0" baseline="30000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200" b="1" spc="0">
                <a:solidFill>
                  <a:srgbClr val="929764"/>
                </a:solidFill>
                <a:latin typeface="Arial" panose="02020603050405020304" pitchFamily="2"/>
              </a:rPr>
              <a:t>:</a:t>
            </a:r>
            <a:r>
              <a:rPr lang="en-US" sz="1200" b="1" spc="0" baseline="30000">
                <a:solidFill>
                  <a:srgbClr val="929764"/>
                </a:solidFill>
                <a:latin typeface="Arial" panose="02020603050405020304" pitchFamily="2"/>
              </a:rPr>
              <a:t>e.</a:t>
            </a:r>
            <a:r>
              <a:rPr lang="en-US" sz="1200" b="1" spc="0" baseline="30000">
                <a:solidFill>
                  <a:srgbClr val="929764"/>
                </a:solidFill>
                <a:latin typeface="Verdana" panose="02020603050405020304" pitchFamily="2"/>
              </a:rPr>
              <a:t>10</a:t>
            </a:r>
            <a:r>
              <a:rPr lang="en-US" sz="1200" b="1" spc="0" baseline="-25000">
                <a:solidFill>
                  <a:srgbClr val="929764"/>
                </a:solidFill>
                <a:latin typeface="Arial Narrow" panose="02020603050405020304" pitchFamily="2"/>
              </a:rPr>
              <a:t>2</a:t>
            </a:r>
            <a:r>
              <a:rPr lang="en-US" sz="1450" b="1" spc="0">
                <a:solidFill>
                  <a:srgbClr val="929764"/>
                </a:solidFill>
                <a:latin typeface="Arial" panose="02020603050405020304" pitchFamily="2"/>
              </a:rPr>
              <a:t>.</a:t>
            </a:r>
            <a:r>
              <a:rPr lang="en-US" sz="100" b="1" spc="0">
                <a:solidFill>
                  <a:srgbClr val="56BD5D"/>
                </a:solidFill>
                <a:latin typeface="Arial" panose="02020603050405020304" pitchFamily="2"/>
              </a:rPr>
              <a:t> </a:t>
            </a:r>
            <a:r>
              <a:rPr lang="en-US" sz="1450" b="1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751455" y="4660265"/>
            <a:ext cx="2217420" cy="2044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1105"/>
              </a:spcAft>
              <a:tabLst>
                <a:tab pos="960120" algn="l"/>
              </a:tabLst>
            </a:pPr>
            <a:r>
              <a:rPr lang="en-US" sz="1450" b="1" spc="220">
                <a:solidFill>
                  <a:srgbClr val="929764"/>
                </a:solidFill>
                <a:latin typeface="Arial" panose="02020603050405020304" pitchFamily="2"/>
              </a:rPr>
              <a:t>a</a:t>
            </a:r>
            <a:r>
              <a:rPr lang="en-US" sz="1450" b="1" spc="220" baseline="-25000">
                <a:solidFill>
                  <a:srgbClr val="929764"/>
                </a:solidFill>
                <a:latin typeface="Arial Narrow" panose="02020603050405020304" pitchFamily="2"/>
              </a:rPr>
              <a:t>t</a:t>
            </a:r>
            <a:r>
              <a:rPr lang="en-US" sz="1450" b="1" spc="220">
                <a:solidFill>
                  <a:srgbClr val="929764"/>
                </a:solidFill>
                <a:latin typeface="Arial" panose="02020603050405020304" pitchFamily="2"/>
              </a:rPr>
              <a:t>• </a:t>
            </a:r>
            <a:r>
              <a:rPr lang="en-US" sz="1450" b="1" spc="220" baseline="-25000">
                <a:solidFill>
                  <a:srgbClr val="929764"/>
                </a:solidFill>
                <a:latin typeface="Arial Narrow" panose="02020603050405020304" pitchFamily="2"/>
              </a:rPr>
              <a:t>t</a:t>
            </a:r>
            <a:r>
              <a:rPr lang="en-US" sz="1450" b="1" spc="220">
                <a:solidFill>
                  <a:srgbClr val="929764"/>
                </a:solidFill>
                <a:latin typeface="Arial" panose="02020603050405020304" pitchFamily="2"/>
              </a:rPr>
              <a:t>•lq-- ••</a:t>
            </a:r>
            <a:r>
              <a:rPr lang="en-US" sz="1450" b="1" spc="220">
                <a:solidFill>
                  <a:srgbClr val="56BD5D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109470" y="4953000"/>
            <a:ext cx="481330" cy="1524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" rIns="0" bIns="0" anchor="t">
            <a:normAutofit fontScale="95000"/>
          </a:bodyPr>
          <a:lstStyle/>
          <a:p>
            <a:pPr marL="0" marR="0" indent="0" algn="l">
              <a:lnSpc>
                <a:spcPts val="4700"/>
              </a:lnSpc>
              <a:spcAft>
                <a:spcPts val="0"/>
              </a:spcAft>
            </a:pPr>
            <a:r>
              <a:rPr lang="en-US" sz="3050" i="1" spc="0">
                <a:solidFill>
                  <a:srgbClr val="F4A748"/>
                </a:solidFill>
                <a:latin typeface="Verdana" panose="02020603050405020304" pitchFamily="2"/>
              </a:rPr>
              <a:t>..• </a:t>
            </a:r>
            <a:r>
              <a:rPr lang="en-US" sz="750" spc="-330">
                <a:solidFill>
                  <a:srgbClr val="F4A748"/>
                </a:solidFill>
                <a:latin typeface="Arial" panose="02020603050405020304" pitchFamily="2"/>
              </a:rPr>
              <a:t>S.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863215" y="4980940"/>
            <a:ext cx="1428115" cy="313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1417320" algn="r"/>
              </a:tabLst>
            </a:pPr>
            <a:r>
              <a:rPr lang="en-US" sz="1750" b="1" spc="0">
                <a:solidFill>
                  <a:srgbClr val="F4A748"/>
                </a:solidFill>
                <a:latin typeface="Arial" panose="02020603050405020304" pitchFamily="2"/>
              </a:rPr>
              <a:t>es</a:t>
            </a:r>
            <a:r>
              <a:rPr lang="en-US" sz="100" b="1" spc="0" baseline="-25000">
                <a:solidFill>
                  <a:srgbClr val="929764"/>
                </a:solidFill>
                <a:latin typeface="Verdana" panose="02020603050405020304" pitchFamily="2"/>
              </a:rPr>
              <a:t> </a:t>
            </a:r>
            <a:r>
              <a:rPr lang="en-US" sz="1750" b="1" spc="0" baseline="-25000">
                <a:solidFill>
                  <a:srgbClr val="929764"/>
                </a:solidFill>
                <a:latin typeface="Verdana" panose="02020603050405020304" pitchFamily="2"/>
              </a:rPr>
              <a:t>t</a:t>
            </a:r>
            <a:r>
              <a:rPr lang="en-US" sz="1750" b="1" spc="0">
                <a:solidFill>
                  <a:srgbClr val="929764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3645535" y="5293995"/>
            <a:ext cx="216535" cy="372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9207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56BD5D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2815590" y="5566410"/>
            <a:ext cx="196215" cy="164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195" baseline="-25000">
                <a:solidFill>
                  <a:srgbClr val="FA7664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581400" y="5690870"/>
            <a:ext cx="389255" cy="2647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137160" marR="0" indent="22860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245">
                <a:solidFill>
                  <a:srgbClr val="F4A748"/>
                </a:solidFill>
                <a:latin typeface="Arial" panose="02020603050405020304" pitchFamily="2"/>
              </a:rPr>
              <a:t>* </a:t>
            </a:r>
            <a:r>
              <a:rPr lang="en-US" sz="750" spc="245">
                <a:solidFill>
                  <a:srgbClr val="FA7664"/>
                </a:solidFill>
                <a:latin typeface="Arial" panose="02020603050405020304" pitchFamily="2"/>
              </a:rPr>
              <a:t>••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85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750" spc="-160" baseline="30000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000" spc="-160">
                <a:solidFill>
                  <a:srgbClr val="929764"/>
                </a:solidFill>
                <a:latin typeface="Arial" panose="02020603050405020304" pitchFamily="2"/>
              </a:rPr>
              <a:t>.</a:t>
            </a:r>
            <a:r>
              <a:rPr lang="en-US" sz="1000" spc="-160">
                <a:solidFill>
                  <a:srgbClr val="FA7664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1064875" y="6721475"/>
            <a:ext cx="56515" cy="603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000" spc="0">
                <a:solidFill>
                  <a:srgbClr val="5385E6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6168390" y="7716520"/>
            <a:ext cx="641350" cy="175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750" b="1" spc="-90">
                <a:solidFill>
                  <a:srgbClr val="000000"/>
                </a:solidFill>
                <a:latin typeface="Arial" panose="02020603050405020304" pitchFamily="2"/>
              </a:rPr>
              <a:t>TTAN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388475" y="6958330"/>
            <a:ext cx="866140" cy="4489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1000" b="1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</a:p>
          <a:p>
            <a:pPr marL="411480" marR="0" indent="5486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000" b="1" spc="185">
                <a:solidFill>
                  <a:srgbClr val="678FE7"/>
                </a:solidFill>
                <a:latin typeface="Arial" panose="02020603050405020304" pitchFamily="2"/>
              </a:rPr>
              <a:t>•</a:t>
            </a:r>
            <a:r>
              <a:rPr lang="en-US" sz="1000" b="1" spc="185">
                <a:solidFill>
                  <a:srgbClr val="56BD5D"/>
                </a:solidFill>
                <a:latin typeface="Arial" panose="02020603050405020304" pitchFamily="2"/>
              </a:rPr>
              <a:t> • </a:t>
            </a:r>
            <a:r>
              <a:rPr lang="en-US" sz="1000" b="1" spc="185">
                <a:solidFill>
                  <a:srgbClr val="F4A748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469120" y="7611745"/>
            <a:ext cx="533400" cy="3168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502920" marR="0" indent="32004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678FE7"/>
                </a:solidFill>
                <a:latin typeface="Arial" panose="02020603050405020304" pitchFamily="2"/>
              </a:rPr>
              <a:t>• • </a:t>
            </a:r>
            <a:r>
              <a:rPr lang="en-US" sz="1750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</a:p>
          <a:p>
            <a:pPr marL="0" marR="0" indent="0" 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34060" y="7375525"/>
            <a:ext cx="376555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50" spc="105">
                <a:solidFill>
                  <a:srgbClr val="000000"/>
                </a:solidFill>
                <a:latin typeface="Bookman Old Style" panose="02020603050405020304" pitchFamily="1"/>
              </a:rPr>
              <a:t>Sp</a:t>
            </a:r>
            <a:r>
              <a:rPr lang="en-US" sz="1000" spc="105">
                <a:solidFill>
                  <a:srgbClr val="56BD5D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3356610" y="7130415"/>
            <a:ext cx="7239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750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3020060" y="7455535"/>
            <a:ext cx="216535" cy="1365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750" spc="-185">
                <a:solidFill>
                  <a:srgbClr val="929764"/>
                </a:solidFill>
                <a:latin typeface="Arial" panose="02020603050405020304" pitchFamily="2"/>
              </a:rPr>
              <a:t>se'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0671810" y="8305800"/>
            <a:ext cx="68580" cy="679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1750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0527665" y="8390255"/>
            <a:ext cx="212725" cy="80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a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258060" y="8534400"/>
            <a:ext cx="55880" cy="55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750" spc="0">
                <a:solidFill>
                  <a:srgbClr val="F4A748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12384405" y="8514080"/>
            <a:ext cx="292735" cy="309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750" b="1" spc="-50" baseline="30000">
                <a:solidFill>
                  <a:srgbClr val="56BD5D"/>
                </a:solidFill>
                <a:latin typeface="Arial" panose="02020603050405020304" pitchFamily="2"/>
              </a:rPr>
              <a:t>S</a:t>
            </a:r>
            <a:r>
              <a:rPr lang="en-US" sz="750" b="1" spc="-50" baseline="-25000">
                <a:solidFill>
                  <a:srgbClr val="56BD5D"/>
                </a:solidFill>
                <a:latin typeface="Arial" panose="02020603050405020304" pitchFamily="2"/>
              </a:rPr>
              <a:t>i</a:t>
            </a:r>
            <a:r>
              <a:rPr lang="en-US" sz="750" b="1" spc="-50">
                <a:solidFill>
                  <a:srgbClr val="56BD5D"/>
                </a:solidFill>
                <a:latin typeface="Arial" panose="02020603050405020304" pitchFamily="2"/>
              </a:rPr>
              <a:t>r</a:t>
            </a:r>
            <a:r>
              <a:rPr lang="en-US" sz="750" b="1" spc="-50" baseline="-25000">
                <a:solidFill>
                  <a:srgbClr val="56BD5D"/>
                </a:solidFill>
                <a:latin typeface="Arial" panose="02020603050405020304" pitchFamily="2"/>
              </a:rPr>
              <a:t>e</a:t>
            </a:r>
            <a:r>
              <a:rPr lang="en-US" sz="1150" spc="-50">
                <a:solidFill>
                  <a:srgbClr val="56BD5D"/>
                </a:solidFill>
                <a:latin typeface="Verdana" panose="02020603050405020304" pitchFamily="2"/>
              </a:rPr>
              <a:t>• </a:t>
            </a:r>
          </a:p>
          <a:p>
            <a:pPr marL="0" marR="0" indent="13716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b="1" spc="-50">
                <a:solidFill>
                  <a:srgbClr val="56BD5D"/>
                </a:solidFill>
                <a:latin typeface="Arial" panose="02020603050405020304" pitchFamily="2"/>
              </a:rPr>
              <a:t>•</a:t>
            </a:r>
            <a:r>
              <a:rPr lang="en-US" sz="750" b="1" spc="-50">
                <a:solidFill>
                  <a:srgbClr val="1DA726"/>
                </a:solidFill>
                <a:latin typeface="Arial" panose="02020603050405020304" pitchFamily="2"/>
              </a:rPr>
              <a:t> 4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2360275" y="8823325"/>
            <a:ext cx="168910" cy="92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b="1" spc="70">
                <a:solidFill>
                  <a:srgbClr val="56BD5D"/>
                </a:solidFill>
                <a:latin typeface="Arial" panose="02020603050405020304" pitchFamily="2"/>
              </a:rPr>
              <a:t>,</a:t>
            </a:r>
            <a:r>
              <a:rPr lang="en-US" sz="750" b="1" spc="70" baseline="30000">
                <a:solidFill>
                  <a:srgbClr val="56BD5D"/>
                </a:solidFill>
                <a:latin typeface="Arial" panose="02020603050405020304" pitchFamily="2"/>
              </a:rPr>
              <a:t>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12360275" y="8915400"/>
            <a:ext cx="280670" cy="132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b="1" spc="70">
                <a:solidFill>
                  <a:srgbClr val="366F39"/>
                </a:solidFill>
                <a:latin typeface="Arial" panose="02020603050405020304" pitchFamily="2"/>
              </a:rPr>
              <a:t>'S</a:t>
            </a:r>
            <a:r>
              <a:rPr lang="en-US" sz="750" b="1" spc="70" baseline="30000">
                <a:solidFill>
                  <a:srgbClr val="366F39"/>
                </a:solidFill>
                <a:latin typeface="Arial" panose="02020603050405020304" pitchFamily="2"/>
              </a:rPr>
              <a:t>S</a:t>
            </a:r>
            <a:r>
              <a:rPr lang="en-US" sz="750" b="1" spc="70">
                <a:solidFill>
                  <a:srgbClr val="56BD5D"/>
                </a:solidFill>
                <a:latin typeface="Arial" panose="02020603050405020304" pitchFamily="2"/>
              </a:rPr>
              <a:t> s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436735" y="9047480"/>
            <a:ext cx="212725" cy="1809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B9A46F"/>
                </a:solidFill>
                <a:latin typeface="Arial" panose="02020603050405020304" pitchFamily="2"/>
              </a:rPr>
              <a:t>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0595610" y="7221855"/>
            <a:ext cx="814070" cy="23368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0" marR="0" indent="32004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b="1" spc="-200">
                <a:solidFill>
                  <a:srgbClr val="000000"/>
                </a:solidFill>
                <a:latin typeface="Arial" panose="02020603050405020304" pitchFamily="2"/>
              </a:rPr>
              <a:t>is,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10278745" y="7455535"/>
            <a:ext cx="1130935" cy="34607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800"/>
              </a:lnSpc>
              <a:spcAft>
                <a:spcPts val="645"/>
              </a:spcAft>
            </a:pPr>
            <a:r>
              <a:rPr lang="en-US" sz="1300" b="1" spc="-30">
                <a:solidFill>
                  <a:srgbClr val="000000"/>
                </a:solidFill>
                <a:latin typeface="Arial" panose="02020603050405020304" pitchFamily="2"/>
              </a:rPr>
              <a:t>C</a:t>
            </a:r>
            <a:r>
              <a:rPr lang="en-US" sz="1300" b="1" spc="-30" baseline="30000">
                <a:solidFill>
                  <a:srgbClr val="000000"/>
                </a:solidFill>
                <a:latin typeface="Arial" panose="02020603050405020304" pitchFamily="2"/>
              </a:rPr>
              <a:t>be)</a:t>
            </a:r>
            <a:r>
              <a:rPr lang="en-US" sz="1300" b="1" spc="-30" baseline="30000">
                <a:solidFill>
                  <a:srgbClr val="6B9B64"/>
                </a:solidFill>
                <a:latin typeface="Arial" panose="02020603050405020304" pitchFamily="2"/>
              </a:rPr>
              <a:t> :rne</a:t>
            </a:r>
            <a:r>
              <a:rPr lang="en-US" sz="100" b="1" spc="-30">
                <a:solidFill>
                  <a:srgbClr val="6B9B64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spc="0">
                <a:solidFill>
                  <a:srgbClr val="5385E6"/>
                </a:solidFill>
                <a:latin typeface="Arial" panose="02020603050405020304" pitchFamily="2"/>
              </a:rPr>
              <a:t>•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089785" y="254000"/>
            <a:ext cx="882650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85000"/>
          </a:bodyPr>
          <a:lstStyle/>
          <a:p>
            <a:pPr marL="0" marR="0" indent="0" algn="l">
              <a:lnSpc>
                <a:spcPts val="3100"/>
              </a:lnSpc>
              <a:spcAft>
                <a:spcPts val="1220"/>
              </a:spcAft>
            </a:pPr>
            <a:r>
              <a:rPr lang="en-US" sz="2550" b="1" spc="35">
                <a:solidFill>
                  <a:srgbClr val="000000"/>
                </a:solidFill>
                <a:latin typeface="Verdana" panose="02020603050405020304" pitchFamily="2"/>
              </a:rPr>
              <a:t>Party support: 30 November 2019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089785" y="2224405"/>
            <a:ext cx="8826500" cy="523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>
            <a:normAutofit fontScale="90000"/>
          </a:bodyPr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850" spc="-75">
                <a:solidFill>
                  <a:srgbClr val="5D356C"/>
                </a:solidFill>
                <a:latin typeface="Verdana" panose="02020603050405020304" pitchFamily="2"/>
              </a:rPr>
              <a:t>:,</a:t>
            </a:r>
            <a:r>
              <a:rPr lang="en-US" sz="1850" spc="-75" baseline="30000">
                <a:solidFill>
                  <a:srgbClr val="5D356C"/>
                </a:solidFill>
                <a:latin typeface="Arial" panose="02020603050405020304" pitchFamily="2"/>
              </a:rPr>
              <a:t>fr</a:t>
            </a:r>
            <a:r>
              <a:rPr lang="en-US" sz="1850" spc="-75">
                <a:solidFill>
                  <a:srgbClr val="5D356C"/>
                </a:solidFill>
                <a:latin typeface="Verdana" panose="02020603050405020304" pitchFamily="2"/>
              </a:rPr>
              <a:t>e„"</a:t>
            </a:r>
            <a:r>
              <a:rPr lang="en-US" sz="1850" spc="-75">
                <a:solidFill>
                  <a:srgbClr val="000000"/>
                </a:solidFill>
                <a:latin typeface="Verdana" panose="02020603050405020304" pitchFamily="2"/>
              </a:rPr>
              <a:t> Trend line showing average voting intention, based on</a:t>
            </a:r>
            <a:r>
              <a:rPr lang="en-US" sz="1850" spc="-75">
                <a:solidFill>
                  <a:srgbClr val="5D356C"/>
                </a:solidFill>
                <a:latin typeface="Verdana" panose="02020603050405020304" pitchFamily="2"/>
              </a:rPr>
              <a:t> :</a:t>
            </a:r>
            <a:r>
              <a:rPr lang="en-US" sz="1850" spc="-75">
                <a:solidFill>
                  <a:srgbClr val="000000"/>
                </a:solidFill>
                <a:latin typeface="Verdana" panose="02020603050405020304" pitchFamily="2"/>
              </a:rPr>
              <a:t> individual polls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354705" y="2748280"/>
            <a:ext cx="7561580" cy="973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635" rIns="0" bIns="0" anchor="t">
            <a:normAutofit fontScale="90000"/>
          </a:bodyPr>
          <a:lstStyle/>
          <a:p>
            <a:pPr marL="65836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50" spc="50">
                <a:solidFill>
                  <a:srgbClr val="931C21"/>
                </a:solidFill>
                <a:latin typeface="Arial" panose="02020603050405020304" pitchFamily="2"/>
              </a:rPr>
              <a:t>12 Dec </a:t>
            </a:r>
          </a:p>
          <a:p>
            <a:pPr marL="6446520" marR="0" indent="0" algn="l">
              <a:lnSpc>
                <a:spcPts val="2200"/>
              </a:lnSpc>
              <a:spcBef>
                <a:spcPts val="130"/>
              </a:spcBef>
              <a:spcAft>
                <a:spcPts val="755"/>
              </a:spcAft>
            </a:pPr>
            <a:r>
              <a:rPr lang="en-US" sz="1850" b="1" spc="-110">
                <a:solidFill>
                  <a:srgbClr val="931C21"/>
                </a:solidFill>
                <a:latin typeface="Verdana" panose="02020603050405020304" pitchFamily="2"/>
              </a:rPr>
              <a:t>Election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089785" y="2748280"/>
            <a:ext cx="1219200" cy="1127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2805" rIns="0" bIns="0" anchor="t">
            <a:normAutofit fontScale="90000"/>
          </a:bodyPr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850" b="1" spc="70">
                <a:solidFill>
                  <a:srgbClr val="000000"/>
                </a:solidFill>
                <a:latin typeface="Verdana" panose="02020603050405020304" pitchFamily="2"/>
              </a:rPr>
              <a:t>50-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293620" y="4624070"/>
            <a:ext cx="367665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0000"/>
          </a:bodyPr>
          <a:lstStyle/>
          <a:p>
            <a:pPr marL="0" marR="0" indent="0" algn="r">
              <a:lnSpc>
                <a:spcPts val="2100"/>
              </a:lnSpc>
              <a:spcAft>
                <a:spcPts val="0"/>
              </a:spcAft>
            </a:pPr>
            <a:r>
              <a:rPr lang="en-US" sz="1850" b="1" spc="-20">
                <a:solidFill>
                  <a:srgbClr val="000000"/>
                </a:solidFill>
                <a:latin typeface="Verdana" panose="02020603050405020304" pitchFamily="2"/>
              </a:rPr>
              <a:t>40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2293620" y="5663565"/>
            <a:ext cx="389890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spc="20">
                <a:solidFill>
                  <a:srgbClr val="000000"/>
                </a:solidFill>
                <a:latin typeface="Verdana" panose="02020603050405020304" pitchFamily="2"/>
              </a:rPr>
              <a:t>30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2293620" y="6688455"/>
            <a:ext cx="389890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spc="10">
                <a:solidFill>
                  <a:srgbClr val="000000"/>
                </a:solidFill>
                <a:latin typeface="Verdana" panose="02020603050405020304" pitchFamily="2"/>
              </a:rPr>
              <a:t>20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310130" y="7728585"/>
            <a:ext cx="373380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spc="-55">
                <a:solidFill>
                  <a:srgbClr val="000000"/>
                </a:solidFill>
                <a:latin typeface="Verdana" panose="02020603050405020304" pitchFamily="2"/>
              </a:rPr>
              <a:t>10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931410" y="4924425"/>
            <a:ext cx="5753100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3474720" marR="0" indent="5486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5387340" algn="r"/>
              </a:tabLst>
            </a:pPr>
            <a:r>
              <a:rPr lang="en-US" sz="600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s </a:t>
            </a:r>
          </a:p>
          <a:p>
            <a:pPr marL="3337560" marR="0" indent="228600" algn="l">
              <a:lnSpc>
                <a:spcPts val="700"/>
              </a:lnSpc>
              <a:spcBef>
                <a:spcPts val="80"/>
              </a:spcBef>
              <a:spcAft>
                <a:spcPts val="0"/>
              </a:spcAft>
              <a:buFont typeface="Symbol"/>
              <a:buChar char="·"/>
              <a:tabLst>
                <a:tab pos="4244340" algn="l"/>
                <a:tab pos="4930140" algn="l"/>
              </a:tabLst>
            </a:pPr>
            <a:r>
              <a:rPr lang="en-US" sz="750" b="1" spc="45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spc="45">
                <a:solidFill>
                  <a:srgbClr val="69A5D2"/>
                </a:solidFill>
                <a:latin typeface="Verdana" panose="02020603050405020304" pitchFamily="2"/>
              </a:rPr>
              <a:t> • •• • • </a:t>
            </a:r>
          </a:p>
          <a:p>
            <a:pPr marL="0" marR="0" indent="274320" algn="l">
              <a:lnSpc>
                <a:spcPts val="700"/>
              </a:lnSpc>
              <a:spcBef>
                <a:spcPts val="110"/>
              </a:spcBef>
              <a:spcAft>
                <a:spcPts val="0"/>
              </a:spcAft>
              <a:buFont typeface="Symbol"/>
              <a:buChar char="·"/>
              <a:tabLst>
                <a:tab pos="4838700" algn="r"/>
                <a:tab pos="5387340" algn="r"/>
              </a:tabLst>
            </a:pP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 • 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3467100" y="5230495"/>
            <a:ext cx="7217410" cy="9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4702810" algn="l"/>
                <a:tab pos="5571490" algn="l"/>
                <a:tab pos="6303010" algn="r"/>
                <a:tab pos="6851650" algn="r"/>
              </a:tabLst>
            </a:pP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3084C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3084C0"/>
                </a:solidFill>
                <a:latin typeface="Verdana" panose="02020603050405020304" pitchFamily="2"/>
              </a:rPr>
              <a:t>•••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3308985" y="5323205"/>
            <a:ext cx="7375525" cy="97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2300605" algn="l"/>
                <a:tab pos="4129405" algn="l"/>
                <a:tab pos="4769485" algn="l"/>
                <a:tab pos="5546725" algn="l"/>
                <a:tab pos="6186805" algn="l"/>
                <a:tab pos="7009765" algn="r"/>
              </a:tabLst>
            </a:pPr>
            <a:r>
              <a:rPr lang="en-US" sz="750" b="1" i="1" spc="0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69A5D2"/>
                </a:solidFill>
                <a:latin typeface="Verdana" panose="02020603050405020304" pitchFamily="2"/>
              </a:rPr>
              <a:t>• • 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B24D4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B24D4D"/>
                </a:solidFill>
                <a:latin typeface="Verdana" panose="02020603050405020304" pitchFamily="2"/>
              </a:rPr>
              <a:t>esI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683510" y="5420995"/>
            <a:ext cx="8001000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051560" marR="0" indent="731520" algn="l">
              <a:lnSpc>
                <a:spcPts val="200"/>
              </a:lnSpc>
              <a:spcAft>
                <a:spcPts val="0"/>
              </a:spcAft>
              <a:buFont typeface="Symbol"/>
              <a:buChar char="·"/>
              <a:tabLst>
                <a:tab pos="3154680" algn="l"/>
                <a:tab pos="5303520" algn="l"/>
                <a:tab pos="6355080" algn="l"/>
              </a:tabLst>
            </a:pPr>
            <a:r>
              <a:rPr lang="en-US" sz="750" b="1" i="1" spc="10">
                <a:solidFill>
                  <a:srgbClr val="B24D4D"/>
                </a:solidFill>
                <a:latin typeface="Verdana" panose="02020603050405020304" pitchFamily="2"/>
              </a:rPr>
              <a:t>e</a:t>
            </a:r>
            <a:r>
              <a:rPr lang="en-US" sz="100" b="1" i="1" spc="1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i="1" spc="1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100" b="1" i="1" spc="1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i="1" spc="1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i="1" spc="1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1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i="1" spc="10">
                <a:solidFill>
                  <a:srgbClr val="3084C0"/>
                </a:solidFill>
                <a:latin typeface="Verdana" panose="02020603050405020304" pitchFamily="2"/>
              </a:rPr>
              <a:t> •</a:t>
            </a:r>
            <a:r>
              <a:rPr lang="en-US" sz="750" b="1" i="1" spc="10">
                <a:solidFill>
                  <a:srgbClr val="69A5D2"/>
                </a:solidFill>
                <a:latin typeface="Verdana" panose="02020603050405020304" pitchFamily="2"/>
              </a:rPr>
              <a:t> • </a:t>
            </a:r>
          </a:p>
          <a:p>
            <a:pPr marL="1371600" marR="0" indent="13716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2011680" algn="l"/>
                <a:tab pos="4663440" algn="l"/>
                <a:tab pos="4892040" algn="l"/>
                <a:tab pos="5486400" algn="l"/>
                <a:tab pos="6355080" algn="r"/>
                <a:tab pos="6949440" algn="l"/>
              </a:tabLst>
            </a:pPr>
            <a:r>
              <a:rPr lang="en-US" sz="750" b="1" i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750" b="1" i="1" spc="0">
                <a:solidFill>
                  <a:srgbClr val="ED938D"/>
                </a:solidFill>
                <a:latin typeface="Verdana" panose="02020603050405020304" pitchFamily="2"/>
              </a:rPr>
              <a:t> • •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100" b="1" i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300" b="1" i="1" spc="0">
                <a:solidFill>
                  <a:srgbClr val="3084C0"/>
                </a:solidFill>
                <a:latin typeface="Arial Narrow" panose="02020603050405020304" pitchFamily="2"/>
              </a:rPr>
              <a:t> •••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i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ED938D"/>
                </a:solidFill>
                <a:latin typeface="Verdana" panose="02020603050405020304" pitchFamily="2"/>
              </a:rPr>
              <a:t>• • 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683510" y="5736590"/>
            <a:ext cx="7320280" cy="201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825" rIns="0" bIns="0" anchor="t"/>
          <a:lstStyle/>
          <a:p>
            <a:pPr marL="2240280" marR="0" indent="4572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651760" algn="l"/>
                <a:tab pos="4297680" algn="l"/>
                <a:tab pos="5623560" algn="l"/>
                <a:tab pos="6537960" algn="l"/>
                <a:tab pos="6858000" algn="l"/>
              </a:tabLst>
            </a:pPr>
            <a:r>
              <a:rPr lang="en-US" sz="750" b="1" spc="35">
                <a:solidFill>
                  <a:srgbClr val="000000"/>
                </a:solidFill>
                <a:latin typeface="Verdana" panose="02020603050405020304" pitchFamily="2"/>
              </a:rPr>
              <a:t>S.</a:t>
            </a:r>
            <a:r>
              <a:rPr lang="en-US" sz="100" b="1" spc="35">
                <a:solidFill>
                  <a:srgbClr val="B24D4D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B24D4D"/>
                </a:solidFill>
                <a:latin typeface="Verdana" panose="02020603050405020304" pitchFamily="2"/>
              </a:rPr>
              <a:t>•</a:t>
            </a:r>
            <a:r>
              <a:rPr lang="en-US" sz="100" b="1" spc="3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35">
                <a:solidFill>
                  <a:srgbClr val="B9A3C1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B9A3C1"/>
                </a:solidFill>
                <a:latin typeface="Verdana" panose="02020603050405020304" pitchFamily="2"/>
              </a:rPr>
              <a:t>••</a:t>
            </a:r>
            <a:r>
              <a:rPr lang="en-US" sz="750" b="1" spc="35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3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3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750" b="1" spc="35">
                <a:solidFill>
                  <a:srgbClr val="DC2E2F"/>
                </a:solidFill>
                <a:latin typeface="Verdana" panose="02020603050405020304" pitchFamily="2"/>
              </a:rPr>
              <a:t> 0</a:t>
            </a:r>
            <a:r>
              <a:rPr lang="en-US" sz="750" b="1" spc="35">
                <a:solidFill>
                  <a:srgbClr val="E8776F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683510" y="5937885"/>
            <a:ext cx="748347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4160520" marR="0" indent="0" algn="l">
              <a:lnSpc>
                <a:spcPts val="700"/>
              </a:lnSpc>
              <a:spcAft>
                <a:spcPts val="0"/>
              </a:spcAft>
              <a:tabLst>
                <a:tab pos="4983480" algn="l"/>
                <a:tab pos="5623560" algn="l"/>
                <a:tab pos="6858000" algn="l"/>
                <a:tab pos="7498080" algn="r"/>
              </a:tabLst>
            </a:pPr>
            <a:r>
              <a:rPr lang="en-US" sz="750" b="1" spc="0">
                <a:solidFill>
                  <a:srgbClr val="B9A3C1"/>
                </a:solidFill>
                <a:latin typeface="Verdana" panose="02020603050405020304" pitchFamily="2"/>
              </a:rPr>
              <a:t>de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 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00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0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DC2E2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DC2E2F"/>
                </a:solidFill>
                <a:latin typeface="Verdana" panose="02020603050405020304" pitchFamily="2"/>
              </a:rPr>
              <a:t>00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OD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045710" y="6085205"/>
            <a:ext cx="5121275" cy="26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182880" marR="0" indent="50292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1158240" algn="l"/>
                <a:tab pos="1798320" algn="l"/>
                <a:tab pos="2621280" algn="l"/>
                <a:tab pos="3215640" algn="l"/>
                <a:tab pos="3901440" algn="l"/>
                <a:tab pos="4495800" algn="l"/>
              </a:tabLst>
            </a:pPr>
            <a:r>
              <a:rPr lang="en-US" sz="750" b="1" spc="65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6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65">
                <a:solidFill>
                  <a:srgbClr val="E8776F"/>
                </a:solidFill>
                <a:latin typeface="Verdana" panose="02020603050405020304" pitchFamily="2"/>
              </a:rPr>
              <a:t>GO</a:t>
            </a:r>
            <a:r>
              <a:rPr lang="en-US" sz="100" b="1" spc="6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65">
                <a:solidFill>
                  <a:srgbClr val="ED938D"/>
                </a:solidFill>
                <a:latin typeface="Verdana" panose="02020603050405020304" pitchFamily="2"/>
              </a:rPr>
              <a:t>• • • • •</a:t>
            </a:r>
            <a:r>
              <a:rPr lang="en-US" sz="750" b="1" spc="65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100" b="1" spc="6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65">
                <a:solidFill>
                  <a:srgbClr val="ED938D"/>
                </a:solidFill>
                <a:latin typeface="Verdana" panose="02020603050405020304" pitchFamily="2"/>
              </a:rPr>
              <a:t>• • • •</a:t>
            </a:r>
            <a:r>
              <a:rPr lang="en-US" sz="750" b="1" spc="65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750" b="1" spc="65">
                <a:solidFill>
                  <a:srgbClr val="ED938D"/>
                </a:solidFill>
                <a:latin typeface="Verdana" panose="02020603050405020304" pitchFamily="2"/>
              </a:rPr>
              <a:t> • </a:t>
            </a:r>
          </a:p>
          <a:p>
            <a:pPr marL="0" marR="0" indent="137160" algn="l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  <a:tabLst>
                <a:tab pos="838200" algn="r"/>
                <a:tab pos="1158240" algn="l"/>
                <a:tab pos="2895600" algn="l"/>
                <a:tab pos="3169920" algn="l"/>
                <a:tab pos="3855720" algn="l"/>
                <a:tab pos="4770120" algn="r"/>
              </a:tabLst>
            </a:pP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2CB7D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2CB7D0"/>
                </a:solidFill>
                <a:latin typeface="Verdana" panose="02020603050405020304" pitchFamily="2"/>
              </a:rPr>
              <a:t>00</a:t>
            </a:r>
            <a:r>
              <a:rPr lang="en-US" sz="750" b="1" spc="0">
                <a:solidFill>
                  <a:srgbClr val="DC2E2F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 • </a:t>
            </a:r>
          </a:p>
          <a:p>
            <a:pPr marL="594360" marR="0" indent="0" algn="l">
              <a:lnSpc>
                <a:spcPts val="700"/>
              </a:lnSpc>
              <a:spcBef>
                <a:spcPts val="55"/>
              </a:spcBef>
              <a:spcAft>
                <a:spcPts val="0"/>
              </a:spcAft>
              <a:tabLst>
                <a:tab pos="838200" algn="r"/>
                <a:tab pos="2255520" algn="l"/>
                <a:tab pos="3398520" algn="l"/>
                <a:tab pos="4770120" algn="r"/>
              </a:tabLst>
            </a:pPr>
            <a:r>
              <a:rPr lang="en-US" sz="100" b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000000"/>
                </a:solidFill>
                <a:latin typeface="Verdana" panose="02020603050405020304" pitchFamily="2"/>
              </a:rPr>
              <a:t>0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••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683510" y="6346190"/>
            <a:ext cx="7483475" cy="478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2880360" marR="0" indent="274320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6537960" algn="l"/>
              </a:tabLst>
            </a:pPr>
            <a:r>
              <a:rPr lang="en-US" sz="750" b="1" spc="25">
                <a:solidFill>
                  <a:srgbClr val="E8776F"/>
                </a:solidFill>
                <a:latin typeface="Verdana" panose="02020603050405020304" pitchFamily="2"/>
              </a:rPr>
              <a:t>••</a:t>
            </a:r>
            <a:r>
              <a:rPr lang="en-US" sz="750" b="1" spc="25">
                <a:solidFill>
                  <a:srgbClr val="ED938D"/>
                </a:solidFill>
                <a:latin typeface="Verdana" panose="02020603050405020304" pitchFamily="2"/>
              </a:rPr>
              <a:t> •</a:t>
            </a:r>
            <a:r>
              <a:rPr lang="en-US" sz="100" b="1" spc="2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25">
                <a:solidFill>
                  <a:srgbClr val="E8776F"/>
                </a:solidFill>
                <a:latin typeface="Verdana" panose="02020603050405020304" pitchFamily="2"/>
              </a:rPr>
              <a:t>a</a:t>
            </a:r>
            <a:r>
              <a:rPr lang="en-US" sz="750" b="1" spc="25">
                <a:solidFill>
                  <a:srgbClr val="ED938D"/>
                </a:solidFill>
                <a:latin typeface="Verdana" panose="02020603050405020304" pitchFamily="2"/>
              </a:rPr>
              <a:t> • </a:t>
            </a:r>
          </a:p>
          <a:p>
            <a:pPr marL="2331720" marR="0" indent="1051560" algn="l">
              <a:lnSpc>
                <a:spcPts val="700"/>
              </a:lnSpc>
              <a:spcBef>
                <a:spcPts val="80"/>
              </a:spcBef>
              <a:spcAft>
                <a:spcPts val="0"/>
              </a:spcAft>
              <a:buFont typeface="Symbol"/>
              <a:buChar char="·"/>
              <a:tabLst>
                <a:tab pos="3566160" algn="l"/>
                <a:tab pos="4297680" algn="l"/>
                <a:tab pos="5760720" algn="l"/>
                <a:tab pos="6263640" algn="l"/>
                <a:tab pos="6720840" algn="l"/>
              </a:tabLst>
            </a:pPr>
            <a:r>
              <a:rPr lang="en-US" sz="750" b="1" spc="15">
                <a:solidFill>
                  <a:srgbClr val="5FB890"/>
                </a:solidFill>
                <a:latin typeface="Verdana" panose="02020603050405020304" pitchFamily="2"/>
              </a:rPr>
              <a:t>•</a:t>
            </a:r>
            <a:r>
              <a:rPr lang="en-US" sz="100" b="1" spc="15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8BBADD"/>
                </a:solidFill>
                <a:latin typeface="Verdana" panose="02020603050405020304" pitchFamily="2"/>
              </a:rPr>
              <a:t>• •</a:t>
            </a:r>
            <a:r>
              <a:rPr lang="en-US" sz="100" b="1" spc="1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E8776F"/>
                </a:solidFill>
                <a:latin typeface="Verdana" panose="02020603050405020304" pitchFamily="2"/>
              </a:rPr>
              <a:t>• •••</a:t>
            </a:r>
            <a:r>
              <a:rPr lang="en-US" sz="100" b="1" spc="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750" b="1" spc="15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100" b="1" spc="1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ED938D"/>
                </a:solidFill>
                <a:latin typeface="Verdana" panose="02020603050405020304" pitchFamily="2"/>
              </a:rPr>
              <a:t>• </a:t>
            </a:r>
          </a:p>
          <a:p>
            <a:pPr marL="2880360" marR="0" indent="137160" algn="l">
              <a:lnSpc>
                <a:spcPts val="4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  <a:tabLst>
                <a:tab pos="4892040" algn="l"/>
                <a:tab pos="5257800" algn="l"/>
                <a:tab pos="5943600" algn="l"/>
                <a:tab pos="6903720" algn="r"/>
              </a:tabLst>
            </a:pP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 ••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••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B24D4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•• •is</a:t>
            </a:r>
            <a:r>
              <a:rPr lang="en-US" sz="100" b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••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 •• </a:t>
            </a:r>
          </a:p>
          <a:p>
            <a:pPr marL="4937760" marR="0" indent="91440" algn="l">
              <a:lnSpc>
                <a:spcPts val="400"/>
              </a:lnSpc>
              <a:spcBef>
                <a:spcPts val="0"/>
              </a:spcBef>
              <a:spcAft>
                <a:spcPts val="355"/>
              </a:spcAft>
              <a:buFont typeface="Symbol"/>
              <a:buChar char="·"/>
              <a:tabLst>
                <a:tab pos="5897880" algn="l"/>
                <a:tab pos="6537960" algn="l"/>
                <a:tab pos="6903720" algn="r"/>
              </a:tabLst>
            </a:pP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 •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89646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9646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683510" y="6824980"/>
            <a:ext cx="750570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040" rIns="0" bIns="0" anchor="t"/>
          <a:lstStyle/>
          <a:p>
            <a:pPr marL="288036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5029200" algn="l"/>
                <a:tab pos="5303520" algn="l"/>
                <a:tab pos="5623560" algn="l"/>
                <a:tab pos="6949440" algn="r"/>
              </a:tabLst>
            </a:pP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 • • • • •• </a:t>
            </a:r>
          </a:p>
          <a:p>
            <a:pPr marL="2880360" marR="0" indent="502920" algn="l">
              <a:lnSpc>
                <a:spcPts val="7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  <a:tabLst>
                <a:tab pos="6355080" algn="l"/>
                <a:tab pos="7360920" algn="l"/>
              </a:tabLst>
            </a:pP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F3D696"/>
                </a:solidFill>
                <a:latin typeface="Verdana" panose="02020603050405020304" pitchFamily="2"/>
              </a:rPr>
              <a:t>• </a:t>
            </a:r>
          </a:p>
          <a:p>
            <a:pPr marL="2514600" marR="0" indent="2926080" algn="l">
              <a:lnSpc>
                <a:spcPts val="700"/>
              </a:lnSpc>
              <a:spcBef>
                <a:spcPts val="75"/>
              </a:spcBef>
              <a:spcAft>
                <a:spcPts val="0"/>
              </a:spcAft>
              <a:buFont typeface="Symbol"/>
              <a:buChar char="·"/>
              <a:tabLst>
                <a:tab pos="6675120" algn="r"/>
                <a:tab pos="6995160" algn="l"/>
              </a:tabLst>
            </a:pP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A6C953"/>
                </a:solidFill>
                <a:latin typeface="Verdana" panose="02020603050405020304" pitchFamily="2"/>
              </a:rPr>
              <a:t> ow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 • • •</a:t>
            </a:r>
            <a:r>
              <a:rPr lang="en-US" sz="100" b="1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es-</a:t>
            </a:r>
          </a:p>
          <a:p>
            <a:pPr marL="3840480" marR="0" indent="411480" algn="l">
              <a:lnSpc>
                <a:spcPts val="700"/>
              </a:lnSpc>
              <a:spcBef>
                <a:spcPts val="120"/>
              </a:spcBef>
              <a:spcAft>
                <a:spcPts val="0"/>
              </a:spcAft>
              <a:buFont typeface="Symbol"/>
              <a:buChar char="·"/>
              <a:tabLst>
                <a:tab pos="4983480" algn="l"/>
                <a:tab pos="5303520" algn="l"/>
                <a:tab pos="5532120" algn="l"/>
                <a:tab pos="6080760" algn="l"/>
                <a:tab pos="6675120" algn="r"/>
                <a:tab pos="6858000" algn="l"/>
                <a:tab pos="7269480" algn="l"/>
              </a:tabLst>
            </a:pP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5FB890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5FB890"/>
                </a:solidFill>
                <a:latin typeface="Verdana" panose="02020603050405020304" pitchFamily="2"/>
              </a:rPr>
              <a:t>••</a:t>
            </a:r>
            <a:r>
              <a:rPr lang="en-US" sz="100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E7AA36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E7AA36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EEC468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E7AA36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E7AA36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EEC468"/>
                </a:solidFill>
                <a:latin typeface="Verdana" panose="02020603050405020304" pitchFamily="2"/>
              </a:rPr>
              <a:t> 0 -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 • </a:t>
            </a:r>
          </a:p>
          <a:p>
            <a:pPr marL="2651760" marR="0" indent="1554480" algn="l">
              <a:lnSpc>
                <a:spcPts val="700"/>
              </a:lnSpc>
              <a:spcBef>
                <a:spcPts val="180"/>
              </a:spcBef>
              <a:spcAft>
                <a:spcPts val="0"/>
              </a:spcAft>
              <a:buFont typeface="Symbol"/>
              <a:buChar char="·"/>
              <a:tabLst>
                <a:tab pos="4663440" algn="l"/>
                <a:tab pos="5303520" algn="l"/>
                <a:tab pos="5623560" algn="l"/>
                <a:tab pos="6217920" algn="l"/>
                <a:tab pos="6720840" algn="l"/>
                <a:tab pos="6949440" algn="l"/>
              </a:tabLst>
            </a:pPr>
            <a:r>
              <a:rPr lang="en-US" sz="600" spc="40">
                <a:solidFill>
                  <a:srgbClr val="F3D696"/>
                </a:solidFill>
                <a:latin typeface="Verdana" panose="02020603050405020304" pitchFamily="2"/>
              </a:rPr>
              <a:t>• •</a:t>
            </a:r>
            <a:r>
              <a:rPr lang="en-US" sz="100" spc="4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spc="4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spc="4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spc="4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F3D696"/>
                </a:solidFill>
                <a:latin typeface="Verdana" panose="02020603050405020304" pitchFamily="2"/>
              </a:rPr>
              <a:t>• • •</a:t>
            </a:r>
            <a:r>
              <a:rPr lang="en-US" sz="600" spc="40">
                <a:solidFill>
                  <a:srgbClr val="E7AA36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683510" y="7385685"/>
            <a:ext cx="7021195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4709160" marR="0" indent="228600" algn="l">
              <a:lnSpc>
                <a:spcPts val="100"/>
              </a:lnSpc>
              <a:spcAft>
                <a:spcPts val="0"/>
              </a:spcAft>
              <a:buFont typeface="Symbol"/>
              <a:buChar char="·"/>
              <a:tabLst>
                <a:tab pos="5715000" algn="l"/>
                <a:tab pos="6858000" algn="l"/>
              </a:tabLst>
            </a:pPr>
            <a:r>
              <a:rPr lang="en-US" sz="600" spc="-3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600" spc="-3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spc="-3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-30">
                <a:solidFill>
                  <a:srgbClr val="8BBADD"/>
                </a:solidFill>
                <a:latin typeface="Verdana" panose="02020603050405020304" pitchFamily="2"/>
              </a:rPr>
              <a:t>• </a:t>
            </a:r>
            <a:r>
              <a:rPr lang="en-US" sz="750" b="1" spc="-30">
                <a:solidFill>
                  <a:srgbClr val="8BBADD"/>
                </a:solidFill>
                <a:latin typeface="Verdana" panose="02020603050405020304" pitchFamily="2"/>
              </a:rPr>
              <a:t>de •</a:t>
            </a:r>
            <a:r>
              <a:rPr lang="en-US" sz="100" b="1" spc="-3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-30">
                <a:solidFill>
                  <a:srgbClr val="EEC468"/>
                </a:solidFill>
                <a:latin typeface="Verdana" panose="02020603050405020304" pitchFamily="2"/>
              </a:rPr>
              <a:t>••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353300" y="7489190"/>
            <a:ext cx="235140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22250" algn="l"/>
                <a:tab pos="1593850" algn="l"/>
                <a:tab pos="2005330" algn="r"/>
                <a:tab pos="2279650" algn="r"/>
              </a:tabLst>
            </a:pP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 • •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683510" y="7636510"/>
            <a:ext cx="7342505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463040" marR="0" indent="13716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011680" algn="l"/>
                <a:tab pos="2331720" algn="l"/>
                <a:tab pos="3200400" algn="r"/>
                <a:tab pos="3931920" algn="l"/>
                <a:tab pos="5029200" algn="l"/>
                <a:tab pos="6035040" algn="r"/>
                <a:tab pos="6172200" algn="l"/>
                <a:tab pos="6720840" algn="l"/>
              </a:tabLst>
            </a:pP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 • • • • • • • OW </a:t>
            </a:r>
          </a:p>
          <a:p>
            <a:pPr marL="1371600" marR="0" indent="457200" algn="l">
              <a:lnSpc>
                <a:spcPts val="700"/>
              </a:lnSpc>
              <a:spcBef>
                <a:spcPts val="65"/>
              </a:spcBef>
              <a:spcAft>
                <a:spcPts val="1790"/>
              </a:spcAft>
              <a:buFont typeface="Symbol"/>
              <a:buChar char="·"/>
              <a:tabLst>
                <a:tab pos="2057400" algn="l"/>
                <a:tab pos="3017520" algn="l"/>
                <a:tab pos="3383280" algn="l"/>
                <a:tab pos="5532120" algn="l"/>
                <a:tab pos="6080760" algn="l"/>
                <a:tab pos="6492240" algn="l"/>
                <a:tab pos="7223760" algn="l"/>
              </a:tabLst>
            </a:pP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 •</a:t>
            </a:r>
            <a:r>
              <a:rPr lang="en-US" sz="750" b="1" spc="-15">
                <a:solidFill>
                  <a:srgbClr val="916875"/>
                </a:solidFill>
                <a:latin typeface="Verdana" panose="02020603050405020304" pitchFamily="2"/>
              </a:rPr>
              <a:t> 0</a:t>
            </a:r>
            <a:r>
              <a:rPr lang="en-US" sz="100" b="1" spc="-15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8BBADD"/>
                </a:solidFill>
                <a:latin typeface="Verdana" panose="02020603050405020304" pitchFamily="2"/>
              </a:rPr>
              <a:t>• •</a:t>
            </a:r>
            <a:r>
              <a:rPr lang="en-US" sz="100" b="1" spc="-15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750" b="1" spc="-15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-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F3D696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2683510" y="8039100"/>
            <a:ext cx="1053465" cy="184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73152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175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600" spc="-175">
                <a:solidFill>
                  <a:srgbClr val="AD858A"/>
                </a:solidFill>
                <a:latin typeface="Verdana" panose="02020603050405020304" pitchFamily="2"/>
              </a:rPr>
              <a:t> • </a:t>
            </a:r>
          </a:p>
          <a:p>
            <a:pPr marL="228600" marR="0" indent="91440" algn="l">
              <a:lnSpc>
                <a:spcPts val="600"/>
              </a:lnSpc>
              <a:spcBef>
                <a:spcPts val="195"/>
              </a:spcBef>
              <a:spcAft>
                <a:spcPts val="0"/>
              </a:spcAft>
              <a:buFont typeface="Symbol"/>
              <a:buChar char="·"/>
              <a:tabLst>
                <a:tab pos="594360" algn="l"/>
                <a:tab pos="1005840" algn="r"/>
              </a:tabLst>
            </a:pPr>
            <a:r>
              <a:rPr lang="en-US" sz="600" spc="0">
                <a:solidFill>
                  <a:srgbClr val="B99195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B9A3C1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A37DAF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A37DAF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2683510" y="8223250"/>
            <a:ext cx="166370" cy="114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r">
              <a:lnSpc>
                <a:spcPts val="700"/>
              </a:lnSpc>
              <a:spcAft>
                <a:spcPts val="25"/>
              </a:spcAft>
            </a:pP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2683510" y="6085205"/>
            <a:ext cx="2362200" cy="26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4455" rIns="0" bIns="0" anchor="t"/>
          <a:lstStyle/>
          <a:p>
            <a:pPr marL="0" marR="0" indent="0" algn="ctr">
              <a:lnSpc>
                <a:spcPts val="700"/>
              </a:lnSpc>
              <a:spcAft>
                <a:spcPts val="730"/>
              </a:spcAft>
            </a:pPr>
            <a:r>
              <a:rPr lang="en-US" sz="600" spc="0">
                <a:solidFill>
                  <a:srgbClr val="ED938D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704705" y="7385685"/>
            <a:ext cx="979805" cy="250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700"/>
              </a:lnSpc>
              <a:spcAft>
                <a:spcPts val="1115"/>
              </a:spcAft>
            </a:pPr>
            <a:r>
              <a:rPr lang="en-US" sz="600" spc="280">
                <a:solidFill>
                  <a:srgbClr val="EEC468"/>
                </a:solidFill>
                <a:latin typeface="Verdana" panose="02020603050405020304" pitchFamily="2"/>
              </a:rPr>
              <a:t>0 • 0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2683510" y="7489190"/>
            <a:ext cx="4669790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777240" marR="0" indent="45720" algn="l">
              <a:lnSpc>
                <a:spcPts val="700"/>
              </a:lnSpc>
              <a:spcAft>
                <a:spcPts val="345"/>
              </a:spcAft>
              <a:buFont typeface="Symbol"/>
              <a:buChar char="·"/>
            </a:pPr>
            <a:endParaRPr/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2982595" y="8360410"/>
            <a:ext cx="5461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AD858A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2988310" y="8463915"/>
            <a:ext cx="462280" cy="102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365760" algn="l">
              <a:lnSpc>
                <a:spcPts val="7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150">
                <a:solidFill>
                  <a:srgbClr val="5D356C"/>
                </a:solidFill>
                <a:latin typeface="Verdana" panose="02020603050405020304" pitchFamily="2"/>
              </a:rPr>
              <a:t>_•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2726690" y="8566785"/>
            <a:ext cx="865505" cy="60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68580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5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600" spc="-5">
                <a:solidFill>
                  <a:srgbClr val="B9A3C1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6172200" y="7884795"/>
            <a:ext cx="3581400" cy="160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545" rIns="0" bIns="0" anchor="t"/>
          <a:lstStyle/>
          <a:p>
            <a:pPr marL="0" marR="0" indent="22860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614045" algn="l"/>
                <a:tab pos="1071245" algn="l"/>
                <a:tab pos="2031365" algn="l"/>
                <a:tab pos="3357245" algn="l"/>
              </a:tabLst>
            </a:pP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 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 •</a:t>
            </a:r>
            <a:r>
              <a:rPr lang="en-US" sz="100" b="1" spc="0">
                <a:solidFill>
                  <a:srgbClr val="2CB7D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2CB7D0"/>
                </a:solidFill>
                <a:latin typeface="Verdana" panose="02020603050405020304" pitchFamily="2"/>
              </a:rPr>
              <a:t>••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6019800" y="8044815"/>
            <a:ext cx="3891915" cy="102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27432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1132205" algn="l"/>
                <a:tab pos="1726565" algn="l"/>
                <a:tab pos="2046605" algn="l"/>
                <a:tab pos="3143885" algn="l"/>
                <a:tab pos="3875405" algn="r"/>
              </a:tabLst>
            </a:pP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 v</a:t>
            </a:r>
            <a:r>
              <a:rPr lang="en-US" sz="100" b="1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551805" y="8147685"/>
            <a:ext cx="4381500" cy="109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194560" algn="l"/>
                <a:tab pos="3383280" algn="l"/>
                <a:tab pos="4343400" algn="r"/>
              </a:tabLst>
            </a:pPr>
            <a:r>
              <a:rPr lang="en-US" sz="750" b="1" spc="0">
                <a:solidFill>
                  <a:srgbClr val="5FB890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 OD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5FB890"/>
                </a:solidFill>
                <a:latin typeface="Verdana" panose="02020603050405020304" pitchFamily="2"/>
              </a:rPr>
              <a:t> •••</a:t>
            </a:r>
            <a:r>
              <a:rPr lang="en-US" sz="100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 •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4180205" y="8256905"/>
            <a:ext cx="6014085" cy="97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59436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1371600" algn="l"/>
                <a:tab pos="2011680" algn="l"/>
                <a:tab pos="2377440" algn="r"/>
                <a:tab pos="2651760" algn="l"/>
                <a:tab pos="4572000" algn="l"/>
                <a:tab pos="4892040" algn="l"/>
                <a:tab pos="5212080" algn="l"/>
              </a:tabLst>
            </a:pPr>
            <a:r>
              <a:rPr lang="en-US" sz="750" b="1" spc="0">
                <a:solidFill>
                  <a:srgbClr val="B9A3C1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6756E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6756E"/>
                </a:solidFill>
                <a:latin typeface="Verdana" panose="02020603050405020304" pitchFamily="2"/>
              </a:rPr>
              <a:t>ea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 •</a:t>
            </a:r>
            <a:r>
              <a:rPr lang="en-US" sz="100" b="1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 • •</a:t>
            </a:r>
            <a:r>
              <a:rPr lang="en-US" sz="600" b="1" i="1" spc="0">
                <a:solidFill>
                  <a:srgbClr val="2CB7D0"/>
                </a:solidFill>
                <a:latin typeface="Verdana" panose="02020603050405020304" pitchFamily="2"/>
              </a:rPr>
              <a:t> • </a:t>
            </a:r>
            <a:r>
              <a:rPr lang="en-US" sz="750" b="1" spc="0">
                <a:solidFill>
                  <a:srgbClr val="2CB7D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4517390" y="8354695"/>
            <a:ext cx="5676900" cy="7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  <a:tabLst>
                <a:tab pos="2314575" algn="l"/>
                <a:tab pos="3914775" algn="l"/>
                <a:tab pos="4646295" algn="l"/>
                <a:tab pos="4874895" algn="l"/>
              </a:tabLst>
            </a:pPr>
            <a:r>
              <a:rPr lang="en-US" sz="750" b="1" spc="2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750" b="1" spc="20">
                <a:solidFill>
                  <a:srgbClr val="000000"/>
                </a:solidFill>
                <a:latin typeface="Verdana" panose="02020603050405020304" pitchFamily="2"/>
              </a:rPr>
              <a:t> Ile•</a:t>
            </a:r>
            <a:r>
              <a:rPr lang="en-US" sz="100" b="1" spc="2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20">
                <a:solidFill>
                  <a:srgbClr val="F3D696"/>
                </a:solidFill>
                <a:latin typeface="Verdana" panose="02020603050405020304" pitchFamily="2"/>
              </a:rPr>
              <a:t>±.</a:t>
            </a:r>
            <a:r>
              <a:rPr lang="en-US" sz="750" b="1" spc="20">
                <a:solidFill>
                  <a:srgbClr val="92C595"/>
                </a:solidFill>
                <a:latin typeface="Verdana" panose="02020603050405020304" pitchFamily="2"/>
              </a:rPr>
              <a:t> •</a:t>
            </a:r>
            <a:r>
              <a:rPr lang="en-US" sz="750" b="1" spc="20">
                <a:solidFill>
                  <a:srgbClr val="A6C953"/>
                </a:solidFill>
                <a:latin typeface="Verdana" panose="02020603050405020304" pitchFamily="2"/>
              </a:rPr>
              <a:t> *</a:t>
            </a:r>
            <a:r>
              <a:rPr lang="en-US" sz="750" b="1" spc="20">
                <a:solidFill>
                  <a:srgbClr val="92C595"/>
                </a:solidFill>
                <a:latin typeface="Verdana" panose="02020603050405020304" pitchFamily="2"/>
              </a:rPr>
              <a:t> • •</a:t>
            </a:r>
            <a:r>
              <a:rPr lang="en-US" sz="750" b="1" spc="20">
                <a:solidFill>
                  <a:srgbClr val="68B269"/>
                </a:solidFill>
                <a:latin typeface="Verdana" panose="02020603050405020304" pitchFamily="2"/>
              </a:rPr>
              <a:t> 0</a:t>
            </a:r>
            <a:r>
              <a:rPr lang="en-US" sz="100" b="1" spc="2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2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spc="2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600" spc="2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600" spc="20">
                <a:solidFill>
                  <a:srgbClr val="CDD962"/>
                </a:solidFill>
                <a:latin typeface="Verdana" panose="02020603050405020304" pitchFamily="2"/>
              </a:rPr>
              <a:t> •</a:t>
            </a:r>
            <a:r>
              <a:rPr lang="en-US" sz="600" b="1" i="1" spc="20">
                <a:solidFill>
                  <a:srgbClr val="92C595"/>
                </a:solidFill>
                <a:latin typeface="Verdana" panose="02020603050405020304" pitchFamily="2"/>
              </a:rPr>
              <a:t> NV</a:t>
            </a:r>
            <a:r>
              <a:rPr lang="en-US" sz="750" b="1" spc="20">
                <a:solidFill>
                  <a:srgbClr val="5FB890"/>
                </a:solidFill>
                <a:latin typeface="Verdana" panose="02020603050405020304" pitchFamily="2"/>
              </a:rPr>
              <a:t> 0001.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4817110" y="8566785"/>
            <a:ext cx="4953000" cy="60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400"/>
              </a:lnSpc>
              <a:spcAft>
                <a:spcPts val="0"/>
              </a:spcAft>
              <a:buFont typeface="Symbol"/>
              <a:buChar char="·"/>
              <a:tabLst>
                <a:tab pos="2148840" algn="l"/>
                <a:tab pos="3337560" algn="l"/>
                <a:tab pos="4937760" algn="r"/>
              </a:tabLst>
            </a:pP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A6C953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929293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A6C953"/>
                </a:solidFill>
                <a:latin typeface="Verdana" panose="02020603050405020304" pitchFamily="2"/>
              </a:rPr>
              <a:t> •••</a:t>
            </a:r>
            <a:r>
              <a:rPr lang="en-US" sz="100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 • •</a:t>
            </a:r>
            <a:r>
              <a:rPr lang="en-US" sz="600" spc="0">
                <a:solidFill>
                  <a:srgbClr val="A6C953"/>
                </a:solidFill>
                <a:latin typeface="Verdana" panose="02020603050405020304" pitchFamily="2"/>
              </a:rPr>
              <a:t> • •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333105" y="8648700"/>
            <a:ext cx="1930400" cy="8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920240" algn="r"/>
              </a:tabLst>
            </a:pP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 •</a:t>
            </a:r>
            <a:r>
              <a:rPr lang="en-US" sz="600" spc="0">
                <a:solidFill>
                  <a:srgbClr val="B192BC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 •</a:t>
            </a:r>
            <a:r>
              <a:rPr lang="en-US" sz="600" spc="0">
                <a:solidFill>
                  <a:srgbClr val="4F9264"/>
                </a:solidFill>
                <a:latin typeface="Verdana" panose="02020603050405020304" pitchFamily="2"/>
              </a:rPr>
              <a:t> *Ow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9933305" y="8730615"/>
            <a:ext cx="76200" cy="277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l">
              <a:lnSpc>
                <a:spcPts val="700"/>
              </a:lnSpc>
              <a:spcAft>
                <a:spcPts val="1285"/>
              </a:spcAft>
            </a:pPr>
            <a:r>
              <a:rPr lang="en-US" sz="600" spc="-170">
                <a:solidFill>
                  <a:srgbClr val="5FB890"/>
                </a:solidFill>
                <a:latin typeface="Verdana" panose="02020603050405020304" pitchFamily="2"/>
              </a:rPr>
              <a:t>sr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3107690" y="9008110"/>
            <a:ext cx="7442200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285"/>
              </a:spcAft>
            </a:pPr>
            <a:r>
              <a:rPr lang="en-US" sz="1850" spc="385">
                <a:solidFill>
                  <a:srgbClr val="000000"/>
                </a:solidFill>
                <a:latin typeface="Verdana" panose="02020603050405020304" pitchFamily="2"/>
              </a:rPr>
              <a:t>Feb Mar </a:t>
            </a:r>
            <a:r>
              <a:rPr lang="en-US" sz="1850" b="1" spc="385">
                <a:solidFill>
                  <a:srgbClr val="000000"/>
                </a:solidFill>
                <a:latin typeface="Verdana" panose="02020603050405020304" pitchFamily="2"/>
              </a:rPr>
              <a:t>Apr May Jun Jul </a:t>
            </a:r>
            <a:r>
              <a:rPr lang="en-US" sz="1850" spc="385">
                <a:solidFill>
                  <a:srgbClr val="000000"/>
                </a:solidFill>
                <a:latin typeface="Verdana" panose="02020603050405020304" pitchFamily="2"/>
              </a:rPr>
              <a:t>Aug Sep Oct Nov Dec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9230995" y="4756150"/>
            <a:ext cx="114300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51560" marR="0" indent="4572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endParaRPr/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65"/>
              </a:spcAft>
              <a:tabLst>
                <a:tab pos="365760" algn="l"/>
                <a:tab pos="1097280" algn="r"/>
              </a:tabLst>
            </a:pPr>
            <a:r>
              <a:rPr lang="en-US" sz="600" spc="0">
                <a:solidFill>
                  <a:srgbClr val="69A5D2"/>
                </a:solidFill>
                <a:latin typeface="Verdana" panose="02020603050405020304" pitchFamily="2"/>
              </a:rPr>
              <a:t>.</a:t>
            </a:r>
            <a:r>
              <a:rPr lang="en-US" sz="100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8BBADD"/>
                </a:solidFill>
                <a:latin typeface="Verdana" panose="02020603050405020304" pitchFamily="2"/>
              </a:rPr>
              <a:t>. • •</a:t>
            </a:r>
            <a:r>
              <a:rPr lang="en-US" sz="100" spc="0">
                <a:solidFill>
                  <a:srgbClr val="5B6D89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5B6D89"/>
                </a:solidFill>
                <a:latin typeface="Verdana" panose="02020603050405020304" pitchFamily="2"/>
              </a:rPr>
              <a:t>•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926590" y="457200"/>
            <a:ext cx="7010400" cy="577215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100" b="1" spc="-20">
                <a:solidFill>
                  <a:srgbClr val="000000"/>
                </a:solidFill>
                <a:latin typeface="Arial" panose="02020603050405020304" pitchFamily="2"/>
              </a:rPr>
              <a:t>YouGov 2019 election M RP model results </a:t>
            </a:r>
          </a:p>
          <a:p>
            <a:pPr marL="0" marR="0" indent="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1700" spc="5">
                <a:solidFill>
                  <a:srgbClr val="000000"/>
                </a:solidFill>
                <a:latin typeface="Arial" panose="02020603050405020304" pitchFamily="2"/>
              </a:rPr>
              <a:t>See more in-depth results at </a:t>
            </a:r>
            <a:r>
              <a:rPr lang="en-US" sz="1700" u="sng" spc="5">
                <a:solidFill>
                  <a:srgbClr val="0000FF"/>
                </a:solidFill>
                <a:latin typeface="Arial" panose="02020603050405020304" pitchFamily="2"/>
              </a:rPr>
              <a:t>yougov.co.uk/uk-general-election-2019</a:t>
            </a:r>
            <a:r>
              <a:rPr lang="en-US" sz="100" spc="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122805" y="1388110"/>
            <a:ext cx="3441700" cy="229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700"/>
              </a:lnSpc>
              <a:spcAft>
                <a:spcPts val="0"/>
              </a:spcAft>
            </a:pPr>
            <a:r>
              <a:rPr lang="en-US" sz="1700" spc="-40">
                <a:solidFill>
                  <a:srgbClr val="000000"/>
                </a:solidFill>
                <a:latin typeface="Arial" panose="02020603050405020304" pitchFamily="2"/>
              </a:rPr>
              <a:t>VOTE SHARE (GB ONLY)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22805" y="1617980"/>
            <a:ext cx="620395" cy="1538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r">
              <a:lnSpc>
                <a:spcPts val="3500"/>
              </a:lnSpc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Con Lab LD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22805" y="3156585"/>
            <a:ext cx="3441700" cy="2382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3800"/>
              </a:lnSpc>
              <a:spcAft>
                <a:spcPts val="0"/>
              </a:spcAft>
              <a:tabLst>
                <a:tab pos="1097280" algn="l"/>
              </a:tabLst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BXP</a:t>
            </a:r>
            <a:r>
              <a:rPr lang="en-US" sz="100" spc="0">
                <a:solidFill>
                  <a:srgbClr val="0BB3CD"/>
                </a:solidFill>
                <a:latin typeface="Arial" panose="02020603050405020304" pitchFamily="2"/>
              </a:rPr>
              <a:t> </a:t>
            </a:r>
            <a:r>
              <a:rPr lang="en-US" sz="1700" spc="0">
                <a:solidFill>
                  <a:srgbClr val="0BB3CD"/>
                </a:solidFill>
                <a:latin typeface="Arial" panose="02020603050405020304" pitchFamily="2"/>
              </a:rPr>
              <a:t>3% </a:t>
            </a:r>
            <a:r>
              <a:t/>
            </a:r>
            <a:br/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Green</a:t>
            </a:r>
            <a:r>
              <a:rPr lang="en-US" sz="1700" spc="0">
                <a:solidFill>
                  <a:srgbClr val="8EC90A"/>
                </a:solidFill>
                <a:latin typeface="Arial" panose="02020603050405020304" pitchFamily="2"/>
              </a:rPr>
              <a:t> I 3% </a:t>
            </a:r>
            <a:r>
              <a:t/>
            </a:r>
            <a:br/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SNP </a:t>
            </a:r>
          </a:p>
          <a:p>
            <a:pPr marL="320040" marR="0" indent="0" algn="l">
              <a:lnSpc>
                <a:spcPts val="2700"/>
              </a:lnSpc>
              <a:spcBef>
                <a:spcPts val="1555"/>
              </a:spcBef>
              <a:spcAft>
                <a:spcPts val="0"/>
              </a:spcAft>
            </a:pPr>
            <a:r>
              <a:rPr lang="en-US" sz="1700" spc="-20">
                <a:solidFill>
                  <a:srgbClr val="000000"/>
                </a:solidFill>
                <a:latin typeface="Arial" panose="02020603050405020304" pitchFamily="2"/>
              </a:rPr>
              <a:t>PC</a:t>
            </a:r>
            <a:r>
              <a:rPr lang="en-US" sz="1700" spc="-20">
                <a:solidFill>
                  <a:srgbClr val="307A2C"/>
                </a:solidFill>
                <a:latin typeface="Arial" panose="02020603050405020304" pitchFamily="2"/>
              </a:rPr>
              <a:t> 141% </a:t>
            </a:r>
          </a:p>
          <a:p>
            <a:pPr marL="0" marR="0" indent="0" algn="l">
              <a:lnSpc>
                <a:spcPts val="2600"/>
              </a:lnSpc>
              <a:spcBef>
                <a:spcPts val="1200"/>
              </a:spcBef>
              <a:spcAft>
                <a:spcPts val="705"/>
              </a:spcAft>
            </a:pPr>
            <a:r>
              <a:rPr lang="en-US" sz="1700" spc="45">
                <a:solidFill>
                  <a:srgbClr val="000000"/>
                </a:solidFill>
                <a:latin typeface="Arial" panose="02020603050405020304" pitchFamily="2"/>
              </a:rPr>
              <a:t>Other 1 </a:t>
            </a:r>
            <a:r>
              <a:rPr lang="en-US" sz="1700" b="1" spc="45">
                <a:solidFill>
                  <a:srgbClr val="000000"/>
                </a:solidFill>
                <a:latin typeface="Arial" panose="02020603050405020304" pitchFamily="2"/>
              </a:rPr>
              <a:t>1%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889885" y="1636395"/>
            <a:ext cx="3282315" cy="382905"/>
          </a:xfrm>
          <a:prstGeom prst="rect">
            <a:avLst/>
          </a:prstGeom>
          <a:solidFill>
            <a:srgbClr val="0286DF"/>
          </a:solidFill>
          <a:ln w="0" cmpd="sng">
            <a:noFill/>
            <a:prstDash val="solid"/>
          </a:ln>
        </p:spPr>
        <p:txBody>
          <a:bodyPr vert="horz" lIns="0" tIns="104775" rIns="0" bIns="0" anchor="t">
            <a:normAutofit fontScale="95000"/>
          </a:bodyPr>
          <a:lstStyle/>
          <a:p>
            <a:pPr marL="0" marR="68580" indent="0" algn="r">
              <a:lnSpc>
                <a:spcPts val="2000"/>
              </a:lnSpc>
              <a:spcAft>
                <a:spcPts val="125"/>
              </a:spcAft>
            </a:pPr>
            <a:r>
              <a:rPr lang="en-US" sz="1700" b="1" spc="5">
                <a:solidFill>
                  <a:srgbClr val="FFFFFF"/>
                </a:solidFill>
                <a:latin typeface="Arial" panose="02020603050405020304" pitchFamily="2"/>
              </a:rPr>
              <a:t>43%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889885" y="2188210"/>
            <a:ext cx="2433320" cy="326390"/>
          </a:xfrm>
          <a:prstGeom prst="rect">
            <a:avLst/>
          </a:prstGeom>
          <a:solidFill>
            <a:srgbClr val="D80000"/>
          </a:solidFill>
          <a:ln w="0" cmpd="sng">
            <a:noFill/>
            <a:prstDash val="solid"/>
          </a:ln>
        </p:spPr>
        <p:txBody>
          <a:bodyPr vert="horz" lIns="0" tIns="42545" rIns="0" bIns="0" anchor="t">
            <a:normAutofit fontScale="95000"/>
          </a:bodyPr>
          <a:lstStyle/>
          <a:p>
            <a:pPr marL="0" marR="22860" indent="0" algn="r">
              <a:lnSpc>
                <a:spcPts val="2000"/>
              </a:lnSpc>
              <a:spcAft>
                <a:spcPts val="230"/>
              </a:spcAft>
            </a:pPr>
            <a:r>
              <a:rPr lang="en-US" sz="1700" b="1" spc="160">
                <a:solidFill>
                  <a:srgbClr val="FFFFFF"/>
                </a:solidFill>
                <a:latin typeface="Arial" panose="02020603050405020304" pitchFamily="2"/>
              </a:rPr>
              <a:t>32%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733800" y="8082915"/>
            <a:ext cx="1170305" cy="783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Arial" panose="02020603050405020304" pitchFamily="2"/>
              </a:rPr>
              <a:t>Conservative majority of </a:t>
            </a:r>
          </a:p>
          <a:p>
            <a:pPr marL="0" marR="0" indent="0" algn="ctr">
              <a:lnSpc>
                <a:spcPts val="2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550" spc="-35">
                <a:solidFill>
                  <a:srgbClr val="000000"/>
                </a:solidFill>
                <a:latin typeface="Arial" panose="02020603050405020304" pitchFamily="2"/>
              </a:rPr>
              <a:t>68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790305" y="7435215"/>
            <a:ext cx="245110" cy="179070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2850" spc="0">
                <a:solidFill>
                  <a:srgbClr val="017ADB"/>
                </a:solidFill>
                <a:latin typeface="Courier New" panose="02020603050405020304"/>
              </a:rPr>
              <a:t>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278495" y="5579110"/>
            <a:ext cx="1605915" cy="963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600" b="1" spc="0" baseline="30000">
                <a:solidFill>
                  <a:srgbClr val="017ADB"/>
                </a:solidFill>
                <a:latin typeface="Verdana" panose="02020603050405020304" pitchFamily="2"/>
              </a:rPr>
              <a:t>1</a:t>
            </a:r>
            <a:r>
              <a:rPr lang="en-US" sz="100" b="1" spc="0">
                <a:solidFill>
                  <a:srgbClr val="017ADB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1840"/>
              </a:spcBef>
              <a:spcAft>
                <a:spcPts val="0"/>
              </a:spcAft>
            </a:pPr>
            <a:r>
              <a:rPr lang="en-US" sz="950" b="1" spc="520" baseline="30000">
                <a:solidFill>
                  <a:srgbClr val="017ADB"/>
                </a:solidFill>
                <a:latin typeface="Arial" panose="02020603050405020304" pitchFamily="2"/>
              </a:rPr>
              <a:t>v</a:t>
            </a:r>
            <a:r>
              <a:rPr lang="en-US" sz="950" b="1" spc="520" baseline="30000">
                <a:solidFill>
                  <a:srgbClr val="017ADB"/>
                </a:solidFill>
                <a:latin typeface="Garamond" panose="02020603050405020304" pitchFamily="1"/>
              </a:rPr>
              <a:t> 4</a:t>
            </a:r>
            <a:r>
              <a:rPr lang="en-US" sz="950" b="1" spc="520">
                <a:solidFill>
                  <a:srgbClr val="017ADB"/>
                </a:solidFill>
                <a:latin typeface="Garamond" panose="02020603050405020304" pitchFamily="1"/>
              </a:rPr>
              <a:t>.1f</a:t>
            </a:r>
            <a:r>
              <a:rPr lang="en-US" sz="950" b="1" spc="520" baseline="30000">
                <a:solidFill>
                  <a:srgbClr val="017ADB"/>
                </a:solidFill>
                <a:latin typeface="Garamond" panose="02020603050405020304" pitchFamily="1"/>
              </a:rPr>
              <a:t>r</a:t>
            </a:r>
            <a:r>
              <a:rPr lang="en-US" sz="950" b="1" spc="520">
                <a:solidFill>
                  <a:srgbClr val="017ADB"/>
                </a:solidFill>
                <a:latin typeface="Garamond" panose="02020603050405020304" pitchFamily="2"/>
              </a:rPr>
              <a:t>NA </a:t>
            </a:r>
            <a:r>
              <a:rPr lang="en-US" sz="950" b="1" spc="520" baseline="30000">
                <a:solidFill>
                  <a:srgbClr val="017ADB"/>
                </a:solidFill>
                <a:latin typeface="Arial" panose="02020603050405020304" pitchFamily="2"/>
              </a:rPr>
              <a:t>"I</a:t>
            </a:r>
            <a:r>
              <a:rPr lang="en-US" sz="100" b="1" spc="520">
                <a:solidFill>
                  <a:srgbClr val="017ADB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0031095" y="5878195"/>
            <a:ext cx="48895" cy="54610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150" spc="0">
                <a:solidFill>
                  <a:srgbClr val="017AD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0749915" y="7173595"/>
            <a:ext cx="53975" cy="54610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150" spc="0">
                <a:solidFill>
                  <a:srgbClr val="017ADB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0254615" y="7652385"/>
            <a:ext cx="48895" cy="65405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1150" spc="0">
                <a:solidFill>
                  <a:srgbClr val="017AD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630295" y="5682615"/>
            <a:ext cx="130619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700" spc="-85">
                <a:solidFill>
                  <a:srgbClr val="000000"/>
                </a:solidFill>
                <a:latin typeface="Arial" panose="02020603050405020304" pitchFamily="2"/>
              </a:rPr>
              <a:t>SEATS WON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724400" y="5998210"/>
            <a:ext cx="1894205" cy="222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700" spc="-40">
                <a:solidFill>
                  <a:srgbClr val="8EC90A"/>
                </a:solidFill>
                <a:latin typeface="Arial" panose="02020603050405020304" pitchFamily="2"/>
              </a:rPr>
              <a:t>1 Green</a:t>
            </a:r>
            <a:r>
              <a:rPr lang="en-US" sz="1700" spc="-40">
                <a:solidFill>
                  <a:srgbClr val="000000"/>
                </a:solidFill>
                <a:latin typeface="Arial" panose="02020603050405020304" pitchFamily="2"/>
              </a:rPr>
              <a:t> 1 Speaker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225415" y="6221095"/>
            <a:ext cx="685800" cy="266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700" b="1" spc="-120">
                <a:solidFill>
                  <a:srgbClr val="307A2C"/>
                </a:solidFill>
                <a:latin typeface="Arial" panose="02020603050405020304" pitchFamily="2"/>
              </a:rPr>
              <a:t>4</a:t>
            </a:r>
            <a:r>
              <a:rPr lang="en-US" sz="1700" spc="-120">
                <a:solidFill>
                  <a:srgbClr val="528F4E"/>
                </a:solidFill>
                <a:latin typeface="Arial" panose="02020603050405020304" pitchFamily="2"/>
              </a:rPr>
              <a:t> Plaid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225415" y="6487795"/>
            <a:ext cx="876300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700" spc="-120">
                <a:solidFill>
                  <a:srgbClr val="FFBA08"/>
                </a:solidFill>
                <a:latin typeface="Arial" panose="02020603050405020304" pitchFamily="2"/>
              </a:rPr>
              <a:t>11</a:t>
            </a:r>
            <a:r>
              <a:rPr lang="en-US" sz="1700" spc="-120">
                <a:solidFill>
                  <a:srgbClr val="FFDC7F"/>
                </a:solidFill>
                <a:latin typeface="Arial" panose="02020603050405020304" pitchFamily="2"/>
              </a:rPr>
              <a:t> I</a:t>
            </a:r>
            <a:r>
              <a:rPr lang="en-US" sz="1700" spc="-120">
                <a:solidFill>
                  <a:srgbClr val="FFBA08"/>
                </a:solidFill>
                <a:latin typeface="Arial" panose="02020603050405020304" pitchFamily="2"/>
              </a:rPr>
              <a:t> it-, </a:t>
            </a:r>
            <a:r>
              <a:rPr lang="en-US" sz="1500" spc="-145">
                <a:solidFill>
                  <a:srgbClr val="FFBA08"/>
                </a:solidFill>
                <a:latin typeface="Arial" panose="02020603050405020304" pitchFamily="2"/>
              </a:rPr>
              <a:t>1</a:t>
            </a:r>
            <a:r>
              <a:rPr lang="en-US" sz="1500" spc="-145" baseline="30000">
                <a:solidFill>
                  <a:srgbClr val="FFBA08"/>
                </a:solidFill>
                <a:latin typeface="Verdana" panose="02020603050405020304" pitchFamily="2"/>
              </a:rPr>
              <a:t>-</a:t>
            </a:r>
            <a:r>
              <a:rPr lang="en-US" sz="1500" spc="-145">
                <a:solidFill>
                  <a:srgbClr val="FFBA08"/>
                </a:solidFill>
                <a:latin typeface="Arial" panose="02020603050405020304" pitchFamily="2"/>
              </a:rPr>
              <a:t>1(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970010" y="6743700"/>
            <a:ext cx="146685" cy="125095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25"/>
              </a:spcAft>
            </a:pPr>
            <a:r>
              <a:rPr lang="en-US" sz="850" i="1" spc="-135">
                <a:solidFill>
                  <a:srgbClr val="017ADB"/>
                </a:solidFill>
                <a:latin typeface="Courier New" panose="02020603050405020304"/>
              </a:rPr>
              <a:t>P</a:t>
            </a:r>
            <a:r>
              <a:rPr lang="en-US" sz="850" i="1" spc="-135" baseline="-25000">
                <a:solidFill>
                  <a:srgbClr val="017ADB"/>
                </a:solidFill>
                <a:latin typeface="Courier New" panose="02020603050405020304"/>
              </a:rPr>
              <a:t>r</a:t>
            </a:r>
            <a:r>
              <a:rPr lang="en-US" sz="100" i="1" spc="-135">
                <a:solidFill>
                  <a:srgbClr val="017ADB"/>
                </a:solidFill>
                <a:latin typeface="Courier New" panose="02020603050405020304"/>
              </a:rPr>
              <a:t>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910715" y="9247505"/>
            <a:ext cx="914400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685"/>
              </a:spcAft>
            </a:pPr>
            <a:r>
              <a:rPr lang="en-US" sz="1700" b="1" spc="-35">
                <a:solidFill>
                  <a:srgbClr val="DD2B2B"/>
                </a:solidFill>
                <a:latin typeface="Arial" panose="02020603050405020304" pitchFamily="2"/>
              </a:rPr>
              <a:t>YouGoV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20320" y="1609725"/>
            <a:ext cx="3661410" cy="180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000" spc="-45">
                <a:solidFill>
                  <a:srgbClr val="E56603"/>
                </a:solidFill>
                <a:latin typeface="Lucida Console" panose="02020603050405020304"/>
              </a:rPr>
              <a:t>ti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46375" y="3441700"/>
            <a:ext cx="962660" cy="109855"/>
          </a:xfrm>
          <a:prstGeom prst="rect">
            <a:avLst/>
          </a:prstGeom>
          <a:solidFill>
            <a:srgbClr val="FEEC3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1200"/>
              </a:lnSpc>
              <a:spcAft>
                <a:spcPts val="0"/>
              </a:spcAft>
              <a:tabLst>
                <a:tab pos="959485" algn="r"/>
              </a:tabLst>
            </a:pPr>
            <a:r>
              <a:rPr lang="en-US" sz="1000" b="1" i="1" spc="0">
                <a:solidFill>
                  <a:srgbClr val="F5E96A"/>
                </a:solidFill>
                <a:latin typeface="Bookman Old Style" panose="02020603050405020304" pitchFamily="1"/>
              </a:rPr>
              <a:t>-I,</a:t>
            </a:r>
            <a:r>
              <a:rPr lang="en-US" sz="100" b="1" spc="0">
                <a:solidFill>
                  <a:srgbClr val="EE1F0F"/>
                </a:solidFill>
                <a:latin typeface="Garamond" panose="02020603050405020304" pitchFamily="1"/>
              </a:rPr>
              <a:t> </a:t>
            </a:r>
            <a:r>
              <a:rPr lang="en-US" sz="950" b="1" spc="0">
                <a:solidFill>
                  <a:srgbClr val="EE1F0F"/>
                </a:solidFill>
                <a:latin typeface="Garamond" panose="02020603050405020304" pitchFamily="1"/>
              </a:rPr>
              <a:t>I,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517140" y="3551555"/>
            <a:ext cx="1191895" cy="233045"/>
          </a:xfrm>
          <a:prstGeom prst="rect">
            <a:avLst/>
          </a:prstGeom>
          <a:solidFill>
            <a:srgbClr val="FEEC3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100000"/>
              </a:lnSpc>
              <a:spcAft>
                <a:spcPts val="0"/>
              </a:spcAft>
            </a:pPr>
            <a:r>
              <a:rPr lang="en-US" sz="950" b="1" spc="145">
                <a:solidFill>
                  <a:srgbClr val="000000"/>
                </a:solidFill>
                <a:latin typeface="Garamond" panose="02020603050405020304" pitchFamily="1"/>
              </a:rPr>
              <a:t>.114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517140" y="3784600"/>
            <a:ext cx="842645" cy="300990"/>
          </a:xfrm>
          <a:prstGeom prst="rect">
            <a:avLst/>
          </a:prstGeom>
          <a:solidFill>
            <a:srgbClr val="FEEC33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r">
              <a:lnSpc>
                <a:spcPts val="3900"/>
              </a:lnSpc>
              <a:spcAft>
                <a:spcPts val="0"/>
              </a:spcAft>
            </a:pPr>
            <a:r>
              <a:rPr lang="en-US" sz="4450" b="1" spc="190" baseline="-25000">
                <a:solidFill>
                  <a:srgbClr val="000000"/>
                </a:solidFill>
                <a:latin typeface="Garamond" panose="02020603050405020304" pitchFamily="1"/>
              </a:rPr>
              <a:t>i</a:t>
            </a:r>
            <a:r>
              <a:rPr lang="en-US" sz="650" b="1" spc="190">
                <a:solidFill>
                  <a:srgbClr val="000000"/>
                </a:solidFill>
                <a:latin typeface="Garamond" panose="02020603050405020304" pitchFamily="1"/>
              </a:rPr>
              <a:t>tii`</a:t>
            </a:r>
            <a:r>
              <a:rPr lang="en-US" sz="650" b="1" spc="190" baseline="30000">
                <a:solidFill>
                  <a:srgbClr val="0070C7"/>
                </a:solidFill>
                <a:latin typeface="Verdana" panose="02020603050405020304" pitchFamily="2"/>
              </a:rPr>
              <a:t> 44'</a:t>
            </a:r>
            <a:r>
              <a:rPr lang="en-US" sz="100" b="1" spc="190">
                <a:solidFill>
                  <a:srgbClr val="0070C7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750185" y="4144010"/>
            <a:ext cx="2746375" cy="883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914400" marR="22860" indent="0" algn="l">
              <a:lnSpc>
                <a:spcPts val="1600"/>
              </a:lnSpc>
              <a:spcAft>
                <a:spcPts val="0"/>
              </a:spcAft>
            </a:pPr>
            <a:r>
              <a:rPr lang="en-US" sz="2050" b="1" spc="-45" baseline="-25000">
                <a:solidFill>
                  <a:srgbClr val="0575C9"/>
                </a:solidFill>
                <a:latin typeface="Verdana" panose="02020603050405020304" pitchFamily="2"/>
              </a:rPr>
              <a:t>v</a:t>
            </a:r>
            <a:r>
              <a:rPr lang="en-US" sz="3250" b="1" spc="-190">
                <a:solidFill>
                  <a:srgbClr val="0575C9"/>
                </a:solidFill>
                <a:latin typeface="Verdana" panose="02020603050405020304" pitchFamily="2"/>
              </a:rPr>
              <a:t>iv</a:t>
            </a:r>
            <a:r>
              <a:rPr lang="en-US" sz="3250" b="1" spc="-45" baseline="-25000">
                <a:solidFill>
                  <a:srgbClr val="0575C9"/>
                </a:solidFill>
                <a:latin typeface="Verdana" panose="02020603050405020304" pitchFamily="2"/>
              </a:rPr>
              <a:t>t</a:t>
            </a:r>
            <a:r>
              <a:rPr lang="en-US" sz="100" b="1" spc="-190">
                <a:solidFill>
                  <a:srgbClr val="0575C9"/>
                </a:solidFill>
                <a:latin typeface="Verdana" panose="02020603050405020304" pitchFamily="2"/>
              </a:rPr>
              <a:t> </a:t>
            </a:r>
          </a:p>
          <a:p>
            <a:pPr marL="1645920" marR="2286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100" b="1" spc="-640">
                <a:solidFill>
                  <a:srgbClr val="293469"/>
                </a:solidFill>
                <a:latin typeface="Verdana" panose="02020603050405020304" pitchFamily="2"/>
              </a:rPr>
              <a:t>.., </a:t>
            </a:r>
          </a:p>
          <a:p>
            <a:pPr marL="0" marR="2286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100" b="1" spc="0">
                <a:solidFill>
                  <a:srgbClr val="3A458C"/>
                </a:solidFill>
                <a:latin typeface="Verdana" panose="02020603050405020304" pitchFamily="2"/>
              </a:rPr>
              <a:t>. </a:t>
            </a:r>
          </a:p>
          <a:p>
            <a:pPr marL="1005840" marR="2286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40">
                <a:solidFill>
                  <a:srgbClr val="0070C7"/>
                </a:solidFill>
                <a:latin typeface="Verdana" panose="02020603050405020304" pitchFamily="2"/>
              </a:rPr>
              <a:t>,,.........„ </a:t>
            </a:r>
          </a:p>
          <a:p>
            <a:pPr marL="0" marR="22860" indent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="1" spc="-280">
                <a:solidFill>
                  <a:srgbClr val="000000"/>
                </a:solidFill>
                <a:latin typeface="Garamond" panose="02020603050405020304" pitchFamily="1"/>
              </a:rPr>
              <a:t>:</a:t>
            </a:r>
            <a:r>
              <a:rPr lang="en-US" sz="1900" b="1" spc="-280">
                <a:solidFill>
                  <a:srgbClr val="8B4A3F"/>
                </a:solidFill>
                <a:latin typeface="Garamond" panose="02020603050405020304" pitchFamily="1"/>
              </a:rPr>
              <a:t> 1-4</a:t>
            </a:r>
            <a:r>
              <a:rPr lang="en-US" sz="1900" b="1" spc="-280" baseline="30000">
                <a:solidFill>
                  <a:srgbClr val="8B4A3F"/>
                </a:solidFill>
                <a:latin typeface="Garamond" panose="02020603050405020304" pitchFamily="1"/>
              </a:rPr>
              <a:t>-</a:t>
            </a:r>
            <a:r>
              <a:rPr lang="en-US" sz="1900" b="1" spc="-280">
                <a:solidFill>
                  <a:srgbClr val="8B4A3F"/>
                </a:solidFill>
                <a:latin typeface="Garamond" panose="02020603050405020304" pitchFamily="1"/>
              </a:rPr>
              <a:t>04</a:t>
            </a:r>
            <a:r>
              <a:rPr lang="en-US" sz="1900" b="1" spc="-280" baseline="30000">
                <a:solidFill>
                  <a:srgbClr val="8B4A3F"/>
                </a:solidFill>
                <a:latin typeface="Garamond" panose="02020603050405020304" pitchFamily="1"/>
              </a:rPr>
              <a:t>141</a:t>
            </a:r>
            <a:r>
              <a:rPr lang="en-US" sz="1900" b="1" spc="-280">
                <a:solidFill>
                  <a:srgbClr val="8B4A3F"/>
                </a:solidFill>
                <a:latin typeface="Garamond" panose="02020603050405020304" pitchFamily="1"/>
              </a:rPr>
              <a:t>604</a:t>
            </a:r>
            <a:r>
              <a:rPr lang="en-US" sz="1900" b="1" spc="-280">
                <a:solidFill>
                  <a:srgbClr val="0070C7"/>
                </a:solidFill>
                <a:latin typeface="Garamond" panose="02020603050405020304" pitchFamily="1"/>
              </a:rPr>
              <a:t> roN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698875" y="5027295"/>
            <a:ext cx="1797685" cy="277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l">
              <a:lnSpc>
                <a:spcPts val="800"/>
              </a:lnSpc>
              <a:spcAft>
                <a:spcPts val="0"/>
              </a:spcAft>
            </a:pPr>
            <a:r>
              <a:rPr lang="en-US" sz="2800" b="1" spc="-270">
                <a:solidFill>
                  <a:srgbClr val="0070C7"/>
                </a:solidFill>
                <a:latin typeface="Verdana" panose="02020603050405020304" pitchFamily="2"/>
              </a:rPr>
              <a:t>.......„.„,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677920" y="5304790"/>
            <a:ext cx="181864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l">
              <a:lnSpc>
                <a:spcPts val="1200"/>
              </a:lnSpc>
              <a:spcAft>
                <a:spcPts val="0"/>
              </a:spcAft>
            </a:pPr>
            <a:r>
              <a:rPr lang="en-US" sz="1900" b="1" spc="-215">
                <a:solidFill>
                  <a:srgbClr val="494776"/>
                </a:solidFill>
                <a:latin typeface="Garamond" panose="02020603050405020304" pitchFamily="1"/>
              </a:rPr>
              <a:t>ogoutfripidimi </a:t>
            </a:r>
          </a:p>
          <a:p>
            <a:pPr marL="914400" marR="2286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spc="-135">
                <a:solidFill>
                  <a:srgbClr val="3A458C"/>
                </a:solidFill>
                <a:latin typeface="Garamond" panose="02020603050405020304" pitchFamily="1"/>
              </a:rPr>
              <a:t>Nar*</a:t>
            </a:r>
            <a:r>
              <a:rPr lang="en-US" sz="1900" b="1" spc="-135" baseline="30000">
                <a:solidFill>
                  <a:srgbClr val="3A458C"/>
                </a:solidFill>
                <a:latin typeface="Garamond" panose="02020603050405020304" pitchFamily="1"/>
              </a:rPr>
              <a:t>4</a:t>
            </a:r>
            <a:r>
              <a:rPr lang="en-US" sz="1900" b="1" spc="-135">
                <a:solidFill>
                  <a:srgbClr val="3A458C"/>
                </a:solidFill>
                <a:latin typeface="Garamond" panose="02020603050405020304" pitchFamily="1"/>
              </a:rPr>
              <a:t>4</a:t>
            </a:r>
            <a:r>
              <a:rPr lang="en-US" sz="1900" b="1" spc="-135" baseline="30000">
                <a:solidFill>
                  <a:srgbClr val="3A458C"/>
                </a:solidFill>
                <a:latin typeface="Garamond" panose="02020603050405020304" pitchFamily="1"/>
              </a:rPr>
              <a:t>4</a:t>
            </a:r>
            <a:r>
              <a:rPr lang="en-US" sz="1900" b="1" spc="-135">
                <a:solidFill>
                  <a:srgbClr val="3A458C"/>
                </a:solidFill>
                <a:latin typeface="Garamond" panose="02020603050405020304" pitchFamily="1"/>
              </a:rPr>
              <a:t>4,„</a:t>
            </a:r>
            <a:r>
              <a:rPr lang="en-US" sz="1900" b="1" spc="-135">
                <a:solidFill>
                  <a:srgbClr val="0070C7"/>
                </a:solidFill>
                <a:latin typeface="Garamond" panose="02020603050405020304" pitchFamily="1"/>
              </a:rPr>
              <a:t> flikte </a:t>
            </a:r>
            <a:r>
              <a:rPr lang="en-US" sz="1100" b="1" spc="-135">
                <a:solidFill>
                  <a:srgbClr val="0070C7"/>
                </a:solidFill>
                <a:latin typeface="Verdana" panose="02020603050405020304" pitchFamily="2"/>
              </a:rPr>
              <a:t>—...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750185" y="5479415"/>
            <a:ext cx="2746375" cy="2099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22860" indent="0" algn="l">
              <a:lnSpc>
                <a:spcPts val="800"/>
              </a:lnSpc>
              <a:spcAft>
                <a:spcPts val="0"/>
              </a:spcAft>
            </a:pPr>
            <a:r>
              <a:rPr lang="en-US" sz="1250" b="1" spc="30" baseline="30000">
                <a:solidFill>
                  <a:srgbClr val="0575C9"/>
                </a:solidFill>
                <a:latin typeface="Verdana" panose="02020603050405020304" pitchFamily="2"/>
              </a:rPr>
              <a:t>ww</a:t>
            </a:r>
            <a:r>
              <a:rPr lang="en-US" sz="1100" b="1" spc="30">
                <a:solidFill>
                  <a:srgbClr val="0575C9"/>
                </a:solidFill>
                <a:latin typeface="Verdana" panose="02020603050405020304" pitchFamily="2"/>
              </a:rPr>
              <a:t>Wlightliv-, i </a:t>
            </a:r>
          </a:p>
          <a:p>
            <a:pPr marL="594360" marR="2286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960120" algn="l"/>
              </a:tabLst>
            </a:pPr>
            <a:r>
              <a:rPr lang="en-US" sz="650" b="1" spc="-200">
                <a:solidFill>
                  <a:srgbClr val="53B480"/>
                </a:solidFill>
                <a:latin typeface="Arial" panose="02020603050405020304" pitchFamily="2"/>
              </a:rPr>
              <a:t>l&amp;</a:t>
            </a:r>
            <a:r>
              <a:rPr lang="en-US" sz="100" b="1" spc="-200">
                <a:solidFill>
                  <a:srgbClr val="0575C9"/>
                </a:solidFill>
                <a:latin typeface="Arial" panose="02020603050405020304" pitchFamily="2"/>
              </a:rPr>
              <a:t> </a:t>
            </a:r>
            <a:r>
              <a:rPr lang="en-US" sz="650" b="1" spc="-200">
                <a:solidFill>
                  <a:srgbClr val="0575C9"/>
                </a:solidFill>
                <a:latin typeface="Arial" panose="02020603050405020304" pitchFamily="2"/>
              </a:rPr>
              <a:t>.a.1.10. 4_}...ott, </a:t>
            </a:r>
            <a:r>
              <a:rPr lang="en-US" sz="650" b="1" spc="-200">
                <a:solidFill>
                  <a:srgbClr val="0575C9"/>
                </a:solidFill>
                <a:latin typeface="Verdana" panose="02020603050405020304" pitchFamily="2"/>
              </a:rPr>
              <a:t>1</a:t>
            </a:r>
            <a:r>
              <a:rPr lang="en-US" sz="650" b="1" spc="-200" baseline="-25000">
                <a:solidFill>
                  <a:srgbClr val="0575C9"/>
                </a:solidFill>
                <a:latin typeface="Arial" panose="02020603050405020304" pitchFamily="2"/>
              </a:rPr>
              <a:t>4</a:t>
            </a:r>
            <a:r>
              <a:rPr lang="en-US" sz="650" b="1" spc="-200">
                <a:solidFill>
                  <a:srgbClr val="0575C9"/>
                </a:solidFill>
                <a:latin typeface="Verdana" panose="02020603050405020304" pitchFamily="2"/>
              </a:rPr>
              <a:t>-7,</a:t>
            </a:r>
            <a:r>
              <a:rPr lang="en-US" sz="650" b="1" spc="-200">
                <a:solidFill>
                  <a:srgbClr val="0070C7"/>
                </a:solidFill>
                <a:latin typeface="Arial" panose="02020603050405020304" pitchFamily="2"/>
              </a:rPr>
              <a:t> IlltiA</a:t>
            </a:r>
            <a:r>
              <a:rPr lang="en-US" sz="1900" b="1" spc="-200">
                <a:solidFill>
                  <a:srgbClr val="0575C9"/>
                </a:solidFill>
                <a:latin typeface="Garamond" panose="02020603050405020304" pitchFamily="1"/>
              </a:rPr>
              <a:t> 740C-141*</a:t>
            </a:r>
            <a:r>
              <a:rPr lang="en-US" sz="1900" b="1" spc="-200">
                <a:solidFill>
                  <a:srgbClr val="0070C7"/>
                </a:solidFill>
                <a:latin typeface="Garamond" panose="02020603050405020304" pitchFamily="1"/>
              </a:rPr>
              <a:t> AVOW </a:t>
            </a:r>
          </a:p>
          <a:p>
            <a:pPr marL="0" marR="22860" indent="0" algn="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60">
                <a:solidFill>
                  <a:srgbClr val="0575C9"/>
                </a:solidFill>
                <a:latin typeface="Arial" panose="02020603050405020304" pitchFamily="2"/>
              </a:rPr>
              <a:t>-</a:t>
            </a:r>
            <a:r>
              <a:rPr lang="en-US" sz="1650" spc="60">
                <a:solidFill>
                  <a:srgbClr val="0070C7"/>
                </a:solidFill>
                <a:latin typeface="Arial" panose="02020603050405020304" pitchFamily="2"/>
              </a:rPr>
              <a:t> .1</a:t>
            </a:r>
            <a:r>
              <a:rPr lang="en-US" sz="1650" b="1" spc="60">
                <a:solidFill>
                  <a:srgbClr val="0575C9"/>
                </a:solidFill>
                <a:latin typeface="Arial" panose="02020603050405020304" pitchFamily="2"/>
              </a:rPr>
              <a:t> potu.</a:t>
            </a:r>
            <a:r>
              <a:rPr lang="en-US" sz="1650" b="1" spc="60">
                <a:solidFill>
                  <a:srgbClr val="0070C7"/>
                </a:solidFill>
                <a:latin typeface="Arial" panose="02020603050405020304" pitchFamily="2"/>
              </a:rPr>
              <a:t> Now </a:t>
            </a:r>
          </a:p>
          <a:p>
            <a:pPr marL="0" marR="228600" indent="0" algn="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-145">
                <a:solidFill>
                  <a:srgbClr val="0070C7"/>
                </a:solidFill>
                <a:latin typeface="Arial" panose="02020603050405020304" pitchFamily="2"/>
              </a:rPr>
              <a:t>4....alk</a:t>
            </a:r>
            <a:r>
              <a:rPr lang="en-US" sz="1650" b="1" spc="-145" baseline="-25000">
                <a:solidFill>
                  <a:srgbClr val="0070C7"/>
                </a:solidFill>
                <a:latin typeface="Arial" panose="02020603050405020304" pitchFamily="2"/>
              </a:rPr>
              <a:t>i.</a:t>
            </a:r>
            <a:r>
              <a:rPr lang="en-US" sz="1650" b="1" spc="-145">
                <a:solidFill>
                  <a:srgbClr val="0070C7"/>
                </a:solidFill>
                <a:latin typeface="Arial" panose="02020603050405020304" pitchFamily="2"/>
              </a:rPr>
              <a:t>.....</a:t>
            </a:r>
            <a:r>
              <a:rPr lang="en-US" sz="1650" b="1" spc="-145" baseline="-25000">
                <a:solidFill>
                  <a:srgbClr val="0070C7"/>
                </a:solidFill>
                <a:latin typeface="Arial" panose="02020603050405020304" pitchFamily="2"/>
              </a:rPr>
              <a:t>70</a:t>
            </a:r>
            <a:r>
              <a:rPr lang="en-US" sz="1650" b="1" spc="-145">
                <a:solidFill>
                  <a:srgbClr val="0070C7"/>
                </a:solidFill>
                <a:latin typeface="Arial" panose="02020603050405020304" pitchFamily="2"/>
              </a:rPr>
              <a:t>,</a:t>
            </a:r>
            <a:r>
              <a:rPr lang="en-US" sz="1650" b="1" spc="-145" baseline="-25000">
                <a:solidFill>
                  <a:srgbClr val="0070C7"/>
                </a:solidFill>
                <a:latin typeface="Arial" panose="02020603050405020304" pitchFamily="2"/>
              </a:rPr>
              <a:t>40,</a:t>
            </a:r>
            <a:r>
              <a:rPr lang="en-US" sz="100" b="1" spc="-145">
                <a:solidFill>
                  <a:srgbClr val="0070C7"/>
                </a:solidFill>
                <a:latin typeface="Arial" panose="02020603050405020304" pitchFamily="2"/>
              </a:rPr>
              <a:t> </a:t>
            </a:r>
          </a:p>
          <a:p>
            <a:pPr marL="0" marR="2286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50">
                <a:solidFill>
                  <a:srgbClr val="0070C7"/>
                </a:solidFill>
                <a:latin typeface="Arial" panose="02020603050405020304" pitchFamily="2"/>
              </a:rPr>
              <a:t>'..4‘ ar426Tell </a:t>
            </a:r>
          </a:p>
          <a:p>
            <a:pPr marL="1234440" marR="2286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en-US" sz="1950" b="1" spc="-285">
                <a:solidFill>
                  <a:srgbClr val="0575C9"/>
                </a:solidFill>
                <a:latin typeface="Arial" panose="02020603050405020304" pitchFamily="2"/>
              </a:rPr>
              <a:t>41 g</a:t>
            </a:r>
            <a:r>
              <a:rPr lang="en-US" sz="1950" b="1" spc="-285">
                <a:solidFill>
                  <a:srgbClr val="0070C7"/>
                </a:solidFill>
                <a:latin typeface="Arial" panose="02020603050405020304" pitchFamily="2"/>
              </a:rPr>
              <a:t> kW</a:t>
            </a:r>
            <a:r>
              <a:rPr lang="en-US" sz="1950" b="1" spc="-285">
                <a:solidFill>
                  <a:srgbClr val="0575C9"/>
                </a:solidFill>
                <a:latin typeface="Arial" panose="02020603050405020304" pitchFamily="2"/>
              </a:rPr>
              <a:t> I</a:t>
            </a:r>
            <a:r>
              <a:rPr lang="en-US" sz="1950" b="1" spc="-285">
                <a:solidFill>
                  <a:srgbClr val="0070C7"/>
                </a:solidFill>
                <a:latin typeface="Arial" panose="02020603050405020304" pitchFamily="2"/>
              </a:rPr>
              <a:t> kor;</a:t>
            </a:r>
            <a:r>
              <a:rPr lang="en-US" sz="650" b="1" spc="-285">
                <a:solidFill>
                  <a:srgbClr val="AB6944"/>
                </a:solidFill>
                <a:latin typeface="Arial" panose="02020603050405020304" pitchFamily="2"/>
              </a:rPr>
              <a:t> k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 At</a:t>
            </a:r>
            <a:r>
              <a:rPr lang="en-US" sz="650" b="1" spc="-285" baseline="30000">
                <a:solidFill>
                  <a:srgbClr val="0070C7"/>
                </a:solidFill>
                <a:latin typeface="Verdana" panose="02020603050405020304" pitchFamily="2"/>
              </a:rPr>
              <a:t>r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ks</a:t>
            </a:r>
            <a:r>
              <a:rPr lang="en-US" sz="650" b="1" spc="-285" baseline="30000">
                <a:solidFill>
                  <a:srgbClr val="0070C7"/>
                </a:solidFill>
                <a:latin typeface="Verdana" panose="02020603050405020304" pitchFamily="2"/>
              </a:rPr>
              <a:t>ri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tikib</a:t>
            </a:r>
            <a:r>
              <a:rPr lang="en-US" sz="650" b="1" spc="-285" baseline="30000">
                <a:solidFill>
                  <a:srgbClr val="0070C7"/>
                </a:solidFill>
                <a:latin typeface="Verdana" panose="02020603050405020304" pitchFamily="2"/>
              </a:rPr>
              <a:t>i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gg,, </a:t>
            </a:r>
            <a:r>
              <a:rPr lang="en-US" sz="650" b="1" spc="-285">
                <a:solidFill>
                  <a:srgbClr val="0070C7"/>
                </a:solidFill>
                <a:latin typeface="Verdana" panose="02020603050405020304" pitchFamily="2"/>
              </a:rPr>
              <a:t>T., </a:t>
            </a:r>
          </a:p>
          <a:p>
            <a:pPr marL="0" marR="22860" indent="0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155">
                <a:solidFill>
                  <a:srgbClr val="EE1F0F"/>
                </a:solidFill>
                <a:latin typeface="Arial" panose="02020603050405020304" pitchFamily="2"/>
              </a:rPr>
              <a:t>, i rAi</a:t>
            </a:r>
            <a:r>
              <a:rPr lang="en-US" sz="650" b="1" spc="155">
                <a:solidFill>
                  <a:srgbClr val="6D342F"/>
                </a:solidFill>
                <a:latin typeface="Arial" panose="02020603050405020304" pitchFamily="2"/>
              </a:rPr>
              <a:t> Ktnlj</a:t>
            </a:r>
            <a:r>
              <a:rPr lang="en-US" sz="650" b="1" spc="155">
                <a:solidFill>
                  <a:srgbClr val="0575C9"/>
                </a:solidFill>
                <a:latin typeface="Arial" panose="02020603050405020304" pitchFamily="2"/>
              </a:rPr>
              <a:t> I</a:t>
            </a:r>
            <a:r>
              <a:rPr lang="en-US" sz="650" b="1" spc="155">
                <a:solidFill>
                  <a:srgbClr val="0070C7"/>
                </a:solidFill>
                <a:latin typeface="Verdana" panose="02020603050405020304" pitchFamily="2"/>
              </a:rPr>
              <a:t> liprfo</a:t>
            </a:r>
            <a:r>
              <a:rPr lang="en-US" sz="650" b="1" spc="155">
                <a:solidFill>
                  <a:srgbClr val="0575C9"/>
                </a:solidFill>
                <a:latin typeface="Arial" panose="02020603050405020304" pitchFamily="2"/>
              </a:rPr>
              <a:t> -404 ,</a:t>
            </a:r>
            <a:r>
              <a:rPr lang="en-US" sz="650" b="1" spc="155">
                <a:solidFill>
                  <a:srgbClr val="0070C7"/>
                </a:solidFill>
                <a:latin typeface="Verdana" panose="02020603050405020304" pitchFamily="2"/>
              </a:rPr>
              <a:t> 431**If </a:t>
            </a:r>
          </a:p>
          <a:p>
            <a:pPr marL="548640" marR="2286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-190">
                <a:solidFill>
                  <a:srgbClr val="0070C7"/>
                </a:solidFill>
                <a:latin typeface="Verdana" panose="02020603050405020304" pitchFamily="2"/>
              </a:rPr>
              <a:t>111.0.4.71110</a:t>
            </a:r>
            <a:r>
              <a:rPr lang="en-US" sz="2050" spc="-770" baseline="-25000">
                <a:solidFill>
                  <a:srgbClr val="0070C7"/>
                </a:solidFill>
                <a:latin typeface="Tahoma" panose="02020603050405020304" pitchFamily="2"/>
              </a:rPr>
              <a:t>11</a:t>
            </a:r>
            <a:r>
              <a:rPr lang="en-US" sz="2050" spc="-190">
                <a:solidFill>
                  <a:srgbClr val="0070C7"/>
                </a:solidFill>
                <a:latin typeface="Verdana" panose="02020603050405020304" pitchFamily="2"/>
              </a:rPr>
              <a:t>,2.;,, *NA" </a:t>
            </a:r>
          </a:p>
          <a:p>
            <a:pPr marL="228600" marR="2286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b="1" i="1" spc="355">
                <a:solidFill>
                  <a:srgbClr val="0070C7"/>
                </a:solidFill>
                <a:latin typeface="Verdana" panose="02020603050405020304" pitchFamily="2"/>
              </a:rPr>
              <a:t>.</a:t>
            </a:r>
            <a:r>
              <a:rPr lang="en-US" sz="2050" spc="355">
                <a:solidFill>
                  <a:srgbClr val="0070C7"/>
                </a:solidFill>
                <a:latin typeface="Verdana" panose="02020603050405020304" pitchFamily="2"/>
              </a:rPr>
              <a:t>API' </a:t>
            </a:r>
          </a:p>
          <a:p>
            <a:pPr marL="1005840" marR="2286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0">
                <a:solidFill>
                  <a:srgbClr val="0070C7"/>
                </a:solidFill>
                <a:latin typeface="Arial" panose="02020603050405020304" pitchFamily="2"/>
              </a:rPr>
              <a:t>al. </a:t>
            </a:r>
            <a:r>
              <a:rPr lang="en-US" sz="1400" b="1" spc="150">
                <a:solidFill>
                  <a:srgbClr val="0070C7"/>
                </a:solidFill>
                <a:latin typeface="Garamond" panose="02020603050405020304" pitchFamily="1"/>
              </a:rPr>
              <a:t>-4P </a:t>
            </a:r>
          </a:p>
          <a:p>
            <a:pPr marL="0" marR="22860" indent="0" algn="l">
              <a:lnSpc>
                <a:spcPts val="1200"/>
              </a:lnSpc>
              <a:spcBef>
                <a:spcPts val="0"/>
              </a:spcBef>
              <a:spcAft>
                <a:spcPts val="1320"/>
              </a:spcAft>
            </a:pPr>
            <a:r>
              <a:rPr lang="en-US" sz="1650" b="1" i="1" spc="0">
                <a:solidFill>
                  <a:srgbClr val="0070C7"/>
                </a:solidFill>
                <a:latin typeface="Tahoma" panose="02020603050405020304" pitchFamily="2"/>
              </a:rPr>
              <a:t>zfe..** </a:t>
            </a:r>
            <a:r>
              <a:t/>
            </a:r>
            <a:br/>
            <a:r>
              <a:rPr lang="en-US" sz="1250" b="1" i="1" spc="0" baseline="30000">
                <a:solidFill>
                  <a:srgbClr val="0070C7"/>
                </a:solidFill>
                <a:latin typeface="Verdana" panose="02020603050405020304" pitchFamily="2"/>
              </a:rPr>
              <a:t>0</a:t>
            </a:r>
            <a:r>
              <a:rPr lang="en-US" sz="1650" b="1" i="1" spc="0">
                <a:solidFill>
                  <a:srgbClr val="0070C7"/>
                </a:solidFill>
                <a:latin typeface="Tahoma" panose="02020603050405020304" pitchFamily="2"/>
              </a:rPr>
              <a:t>4"</a:t>
            </a:r>
            <a:r>
              <a:rPr lang="en-US" sz="1650" b="1" i="1" spc="0" baseline="30000">
                <a:solidFill>
                  <a:srgbClr val="0070C7"/>
                </a:solidFill>
                <a:latin typeface="Verdana" panose="02020603050405020304" pitchFamily="2"/>
              </a:rPr>
              <a:t>-</a:t>
            </a:r>
            <a:r>
              <a:rPr lang="en-US" sz="100" b="1" i="1" spc="0">
                <a:solidFill>
                  <a:srgbClr val="0070C7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612890" y="1407795"/>
            <a:ext cx="6373495" cy="853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2425" rIns="0" bIns="0" anchor="t"/>
          <a:lstStyle/>
          <a:p>
            <a:pPr marL="0" marR="0" indent="0" algn="l">
              <a:lnSpc>
                <a:spcPts val="1700"/>
              </a:lnSpc>
              <a:spcAft>
                <a:spcPts val="520"/>
              </a:spcAft>
            </a:pPr>
            <a:r>
              <a:rPr lang="en-US" sz="1650" b="1" spc="0">
                <a:solidFill>
                  <a:srgbClr val="000000"/>
                </a:solidFill>
                <a:latin typeface="Arial" panose="02020603050405020304" pitchFamily="2"/>
              </a:rPr>
              <a:t>All UK constituencies shown at same size </a:t>
            </a:r>
            <a:r>
              <a:t/>
            </a:r>
            <a:br/>
            <a:r>
              <a:rPr lang="en-US" sz="1650" spc="0">
                <a:solidFill>
                  <a:srgbClr val="000000"/>
                </a:solidFill>
                <a:latin typeface="Arial" panose="02020603050405020304" pitchFamily="2"/>
              </a:rPr>
              <a:t>Tap or click for more details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6931660" y="7152005"/>
            <a:ext cx="605472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769620" algn="l"/>
                <a:tab pos="2186940" algn="l"/>
                <a:tab pos="3329940" algn="l"/>
                <a:tab pos="4152900" algn="l"/>
                <a:tab pos="5295900" algn="l"/>
              </a:tabLst>
            </a:pPr>
            <a:r>
              <a:rPr lang="en-US" sz="1650" spc="15">
                <a:solidFill>
                  <a:srgbClr val="000000"/>
                </a:solidFill>
                <a:latin typeface="Arial" panose="02020603050405020304" pitchFamily="2"/>
              </a:rPr>
              <a:t>Con</a:t>
            </a:r>
            <a:r>
              <a:rPr lang="en-US" sz="100" spc="15">
                <a:solidFill>
                  <a:srgbClr val="EE1F0F"/>
                </a:solidFill>
                <a:latin typeface="Arial" panose="02020603050405020304" pitchFamily="2"/>
              </a:rPr>
              <a:t> </a:t>
            </a:r>
            <a:r>
              <a:rPr lang="en-US" sz="1650" spc="15">
                <a:solidFill>
                  <a:srgbClr val="EE1F0F"/>
                </a:solidFill>
                <a:latin typeface="Arial" panose="02020603050405020304" pitchFamily="2"/>
              </a:rPr>
              <a:t>•</a:t>
            </a:r>
            <a:r>
              <a:rPr lang="en-US" sz="1650" spc="15">
                <a:solidFill>
                  <a:srgbClr val="000000"/>
                </a:solidFill>
                <a:latin typeface="Arial" panose="02020603050405020304" pitchFamily="2"/>
              </a:rPr>
              <a:t> Lab SNP LD</a:t>
            </a:r>
            <a:r>
              <a:rPr lang="en-US" sz="100" spc="15">
                <a:solidFill>
                  <a:srgbClr val="C0153D"/>
                </a:solidFill>
                <a:latin typeface="Arial" panose="02020603050405020304" pitchFamily="2"/>
              </a:rPr>
              <a:t> </a:t>
            </a:r>
            <a:r>
              <a:rPr lang="en-US" sz="1650" spc="15">
                <a:solidFill>
                  <a:srgbClr val="C0153D"/>
                </a:solidFill>
                <a:latin typeface="Arial" panose="02020603050405020304" pitchFamily="2"/>
              </a:rPr>
              <a:t>•</a:t>
            </a:r>
            <a:r>
              <a:rPr lang="en-US" sz="1950" b="1" spc="15">
                <a:solidFill>
                  <a:srgbClr val="000000"/>
                </a:solidFill>
                <a:latin typeface="Arial" panose="02020603050405020304" pitchFamily="2"/>
              </a:rPr>
              <a:t> DUP</a:t>
            </a:r>
            <a:r>
              <a:rPr lang="en-US" sz="100" b="1" spc="15">
                <a:solidFill>
                  <a:srgbClr val="00623F"/>
                </a:solidFill>
                <a:latin typeface="Arial" panose="02020603050405020304" pitchFamily="2"/>
              </a:rPr>
              <a:t> </a:t>
            </a:r>
            <a:r>
              <a:rPr lang="en-US" sz="1950" b="1" spc="15">
                <a:solidFill>
                  <a:srgbClr val="00623F"/>
                </a:solidFill>
                <a:latin typeface="Arial" panose="02020603050405020304" pitchFamily="2"/>
              </a:rPr>
              <a:t>•</a:t>
            </a:r>
            <a:r>
              <a:rPr lang="en-US" sz="1950" b="1" spc="15">
                <a:solidFill>
                  <a:srgbClr val="000000"/>
                </a:solidFill>
                <a:latin typeface="Arial" panose="02020603050405020304" pitchFamily="2"/>
              </a:rPr>
              <a:t> SF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0320" y="7578725"/>
            <a:ext cx="12966065" cy="763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903720" marR="0" indent="0" algn="l">
              <a:lnSpc>
                <a:spcPts val="1600"/>
              </a:lnSpc>
              <a:spcAft>
                <a:spcPts val="0"/>
              </a:spcAft>
              <a:tabLst>
                <a:tab pos="7726680" algn="l"/>
                <a:tab pos="9144000" algn="l"/>
              </a:tabLst>
            </a:pPr>
            <a:r>
              <a:rPr lang="en-US" sz="1650" spc="-20">
                <a:solidFill>
                  <a:srgbClr val="000000"/>
                </a:solidFill>
                <a:latin typeface="Arial" panose="02020603050405020304" pitchFamily="2"/>
              </a:rPr>
              <a:t>PC</a:t>
            </a:r>
            <a:r>
              <a:rPr lang="en-US" sz="100" spc="-20">
                <a:solidFill>
                  <a:srgbClr val="1E7333"/>
                </a:solidFill>
                <a:latin typeface="Arial" panose="02020603050405020304" pitchFamily="2"/>
              </a:rPr>
              <a:t> </a:t>
            </a:r>
            <a:r>
              <a:rPr lang="en-US" sz="1650" spc="-20">
                <a:solidFill>
                  <a:srgbClr val="1E7333"/>
                </a:solidFill>
                <a:latin typeface="Arial" panose="02020603050405020304" pitchFamily="2"/>
              </a:rPr>
              <a:t>•</a:t>
            </a:r>
            <a:r>
              <a:rPr lang="en-US" sz="1650" spc="-20">
                <a:solidFill>
                  <a:srgbClr val="000000"/>
                </a:solidFill>
                <a:latin typeface="Arial" panose="02020603050405020304" pitchFamily="2"/>
              </a:rPr>
              <a:t> Green Ind </a:t>
            </a:r>
          </a:p>
          <a:p>
            <a:pPr marL="182880" marR="0" indent="182880" algn="l">
              <a:lnSpc>
                <a:spcPts val="17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  <a:tabLst>
                <a:tab pos="1920240" algn="l"/>
                <a:tab pos="2743200" algn="l"/>
                <a:tab pos="3520440" algn="l"/>
                <a:tab pos="4297680" algn="l"/>
              </a:tabLst>
            </a:pPr>
            <a:r>
              <a:rPr lang="en-US" sz="1650" spc="50">
                <a:solidFill>
                  <a:srgbClr val="000000"/>
                </a:solidFill>
                <a:latin typeface="Arial" panose="02020603050405020304" pitchFamily="2"/>
              </a:rPr>
              <a:t>Con</a:t>
            </a:r>
            <a:r>
              <a:rPr lang="en-US" sz="1650" spc="50">
                <a:solidFill>
                  <a:srgbClr val="EE1F0F"/>
                </a:solidFill>
                <a:latin typeface="Arial" panose="02020603050405020304" pitchFamily="2"/>
              </a:rPr>
              <a:t> •</a:t>
            </a:r>
            <a:r>
              <a:rPr lang="en-US" sz="1650" spc="50">
                <a:solidFill>
                  <a:srgbClr val="000000"/>
                </a:solidFill>
                <a:latin typeface="Arial" panose="02020603050405020304" pitchFamily="2"/>
              </a:rPr>
              <a:t> Lab SNP LD PC Ind</a:t>
            </a:r>
            <a:r>
              <a:rPr lang="en-US" sz="1650" spc="50">
                <a:solidFill>
                  <a:srgbClr val="C0153D"/>
                </a:solidFill>
                <a:latin typeface="Arial" panose="02020603050405020304" pitchFamily="2"/>
              </a:rPr>
              <a:t> •</a:t>
            </a:r>
            <a:r>
              <a:rPr lang="en-US" sz="1650" spc="50">
                <a:solidFill>
                  <a:srgbClr val="000000"/>
                </a:solidFill>
                <a:latin typeface="Arial" panose="02020603050405020304" pitchFamily="2"/>
              </a:rPr>
              <a:t> DUP </a:t>
            </a:r>
          </a:p>
          <a:p>
            <a:pPr marL="182880" marR="0" indent="182880" algn="l">
              <a:lnSpc>
                <a:spcPts val="1700"/>
              </a:lnSpc>
              <a:spcBef>
                <a:spcPts val="0"/>
              </a:spcBef>
              <a:spcAft>
                <a:spcPts val="490"/>
              </a:spcAft>
              <a:buFont typeface="Symbol"/>
              <a:buChar char="·"/>
              <a:tabLst>
                <a:tab pos="960120" algn="l"/>
                <a:tab pos="6583680" algn="l"/>
              </a:tabLst>
            </a:pPr>
            <a:r>
              <a:rPr lang="en-US" sz="1650" spc="-15">
                <a:solidFill>
                  <a:srgbClr val="000000"/>
                </a:solidFill>
                <a:latin typeface="Arial" panose="02020603050405020304" pitchFamily="2"/>
              </a:rPr>
              <a:t>SF</a:t>
            </a:r>
            <a:r>
              <a:rPr lang="en-US" sz="100" spc="-15">
                <a:solidFill>
                  <a:srgbClr val="1E7333"/>
                </a:solidFill>
                <a:latin typeface="Arial" panose="02020603050405020304" pitchFamily="2"/>
              </a:rPr>
              <a:t> </a:t>
            </a:r>
            <a:r>
              <a:rPr lang="en-US" sz="1650" spc="-15">
                <a:solidFill>
                  <a:srgbClr val="1E7333"/>
                </a:solidFill>
                <a:latin typeface="Arial" panose="02020603050405020304" pitchFamily="2"/>
              </a:rPr>
              <a:t>•</a:t>
            </a:r>
            <a:r>
              <a:rPr lang="en-US" sz="1650" spc="-15">
                <a:solidFill>
                  <a:srgbClr val="000000"/>
                </a:solidFill>
                <a:latin typeface="Arial" panose="02020603050405020304" pitchFamily="2"/>
              </a:rPr>
              <a:t> Green </a:t>
            </a:r>
            <a:r>
              <a:rPr lang="en-US" sz="1250" i="1" spc="-15">
                <a:solidFill>
                  <a:srgbClr val="000000"/>
                </a:solidFill>
                <a:latin typeface="Verdana" panose="02020603050405020304" pitchFamily="2"/>
              </a:rPr>
              <a:t>Map built with Carto using hexagons by Esri UK.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0412095" y="3401060"/>
            <a:ext cx="857250" cy="270510"/>
          </a:xfrm>
          <a:prstGeom prst="rect">
            <a:avLst/>
          </a:prstGeom>
          <a:solidFill>
            <a:srgbClr val="494748"/>
          </a:solidFill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0" marR="0" indent="0" algn="l">
              <a:lnSpc>
                <a:spcPts val="1400"/>
              </a:lnSpc>
              <a:spcAft>
                <a:spcPts val="385"/>
              </a:spcAft>
            </a:pPr>
            <a:r>
              <a:rPr lang="en-US" sz="1100" b="1" spc="-75">
                <a:solidFill>
                  <a:srgbClr val="FFFFFF"/>
                </a:solidFill>
                <a:latin typeface="Verdana" panose="02020603050405020304" pitchFamily="2"/>
              </a:rPr>
              <a:t>SCOTLAND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342630" y="5116830"/>
            <a:ext cx="556895" cy="28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45720" marR="0" indent="0" algn="l">
              <a:lnSpc>
                <a:spcPts val="1400"/>
              </a:lnSpc>
              <a:spcAft>
                <a:spcPts val="13205"/>
              </a:spcAft>
            </a:pPr>
            <a:r>
              <a:rPr lang="en-US" sz="1100" b="1" spc="-140">
                <a:solidFill>
                  <a:srgbClr val="FFFFFF"/>
                </a:solidFill>
                <a:latin typeface="Verdana" panose="02020603050405020304" pitchFamily="2"/>
              </a:rPr>
              <a:t>WALES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560320" y="33020"/>
            <a:ext cx="7880350" cy="46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715" rIns="0" bIns="0" anchor="t">
            <a:normAutofit fontScale="95000"/>
          </a:bodyPr>
          <a:lstStyle/>
          <a:p>
            <a:pPr marL="137160" marR="0" indent="0" algn="l">
              <a:lnSpc>
                <a:spcPts val="2100"/>
              </a:lnSpc>
              <a:spcAft>
                <a:spcPts val="475"/>
              </a:spcAft>
            </a:pPr>
            <a:r>
              <a:rPr lang="en-US" sz="1800" spc="95">
                <a:solidFill>
                  <a:srgbClr val="000000"/>
                </a:solidFill>
                <a:latin typeface="Arial" panose="02020603050405020304" pitchFamily="2"/>
              </a:rPr>
              <a:t>TABLE </a:t>
            </a:r>
            <a:r>
              <a:rPr lang="en-US" sz="1700" spc="95">
                <a:solidFill>
                  <a:srgbClr val="000000"/>
                </a:solidFill>
                <a:latin typeface="Bookman Old Style" panose="02020603050405020304" pitchFamily="1"/>
              </a:rPr>
              <a:t>2.1 Visual parameters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70345" y="483235"/>
            <a:ext cx="4722495" cy="345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  <a:tabLst>
                <a:tab pos="4709160" algn="r"/>
              </a:tabLs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B 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50850" y="469900"/>
            <a:ext cx="3657600" cy="4594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A </a:t>
            </a:r>
          </a:p>
          <a:p>
            <a:pPr marL="2743200" marR="0" indent="0" algn="l">
              <a:lnSpc>
                <a:spcPts val="1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spc="790" baseline="-25000">
                <a:solidFill>
                  <a:srgbClr val="120BCD"/>
                </a:solidFill>
                <a:latin typeface="Arial" panose="02020603050405020304" pitchFamily="2"/>
              </a:rPr>
              <a:t>11_</a:t>
            </a:r>
            <a:r>
              <a:rPr lang="en-US" sz="100" b="1" spc="790">
                <a:solidFill>
                  <a:srgbClr val="120BCD"/>
                </a:solidFill>
                <a:latin typeface="Arial" panose="02020603050405020304" pitchFamily="2"/>
              </a:rPr>
              <a:t> </a:t>
            </a:r>
          </a:p>
          <a:p>
            <a:pPr marL="411480" marR="0" indent="0" algn="l">
              <a:lnSpc>
                <a:spcPts val="39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  <a:p>
            <a:pPr marL="0" marR="45720" indent="0" algn="r">
              <a:lnSpc>
                <a:spcPct val="100000"/>
              </a:lnSpc>
              <a:spcBef>
                <a:spcPts val="9585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4 </a:t>
            </a:r>
          </a:p>
          <a:p>
            <a:pPr marL="2240280" marR="0" indent="0" algn="l">
              <a:lnSpc>
                <a:spcPts val="2700"/>
              </a:lnSpc>
              <a:spcBef>
                <a:spcPts val="3165"/>
              </a:spcBef>
              <a:spcAft>
                <a:spcPts val="1415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800600" y="1094105"/>
            <a:ext cx="3670935" cy="386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0" rIns="0" bIns="0" anchor="t"/>
          <a:lstStyle/>
          <a:p>
            <a:pPr marL="640080" marR="0" indent="0" algn="l">
              <a:lnSpc>
                <a:spcPts val="2700"/>
              </a:lnSpc>
              <a:spcAft>
                <a:spcPts val="0"/>
              </a:spcAft>
              <a:tabLst>
                <a:tab pos="2926080" algn="l"/>
              </a:tabLst>
            </a:pPr>
            <a:r>
              <a:rPr lang="en-US" sz="3350" spc="-325">
                <a:solidFill>
                  <a:srgbClr val="000000"/>
                </a:solidFill>
                <a:latin typeface="Verdana" panose="02020603050405020304" pitchFamily="2"/>
              </a:rPr>
              <a:t>5 1 </a:t>
            </a:r>
          </a:p>
          <a:p>
            <a:pPr marL="0" marR="0" indent="0" algn="l">
              <a:lnSpc>
                <a:spcPts val="2700"/>
              </a:lnSpc>
              <a:spcBef>
                <a:spcPts val="13385"/>
              </a:spcBef>
              <a:spcAft>
                <a:spcPts val="0"/>
              </a:spcAft>
              <a:tabLst>
                <a:tab pos="3657600" algn="r"/>
              </a:tabLs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4 2 </a:t>
            </a:r>
          </a:p>
          <a:p>
            <a:pPr marL="0" marR="0" indent="0" algn="ctr">
              <a:lnSpc>
                <a:spcPts val="2600"/>
              </a:lnSpc>
              <a:spcBef>
                <a:spcPts val="6785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229090" y="1094105"/>
            <a:ext cx="3598545" cy="386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0" marR="0" indent="0" algn="r">
              <a:lnSpc>
                <a:spcPts val="17400"/>
              </a:lnSpc>
              <a:spcAft>
                <a:spcPts val="0"/>
              </a:spcAft>
            </a:pPr>
            <a:r>
              <a:rPr lang="en-US" sz="3350" spc="4445">
                <a:solidFill>
                  <a:srgbClr val="000000"/>
                </a:solidFill>
                <a:latin typeface="Verdana" panose="02020603050405020304" pitchFamily="2"/>
              </a:rPr>
              <a:t>"</a:t>
            </a:r>
            <a:r>
              <a:rPr lang="en-US" sz="3350" spc="4445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3350" spc="4445">
                <a:solidFill>
                  <a:srgbClr val="000000"/>
                </a:solidFill>
                <a:latin typeface="Verdana" panose="02020603050405020304" pitchFamily="2"/>
              </a:rPr>
              <a:t>ii </a:t>
            </a:r>
          </a:p>
          <a:p>
            <a:pPr marL="0" marR="342900" indent="0" algn="r">
              <a:lnSpc>
                <a:spcPts val="7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4 </a:t>
            </a:r>
          </a:p>
          <a:p>
            <a:pPr marL="0" marR="0" indent="0" algn="r">
              <a:lnSpc>
                <a:spcPts val="2700"/>
              </a:lnSpc>
              <a:spcBef>
                <a:spcPts val="3990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</a:p>
          <a:p>
            <a:pPr marL="1234440" marR="0" indent="0" algn="l">
              <a:lnSpc>
                <a:spcPts val="2700"/>
              </a:lnSpc>
              <a:spcBef>
                <a:spcPts val="3165"/>
              </a:spcBef>
              <a:spcAft>
                <a:spcPts val="62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087485" y="5064125"/>
            <a:ext cx="295910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1440" y="5064125"/>
            <a:ext cx="4711700" cy="454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1215"/>
              </a:spcAft>
              <a:tabLst>
                <a:tab pos="4709160" algn="r"/>
              </a:tabLst>
            </a:pPr>
            <a:r>
              <a:rPr lang="en-US" sz="1600" spc="0">
                <a:solidFill>
                  <a:srgbClr val="000000"/>
                </a:solidFill>
                <a:latin typeface="Verdana" panose="02020603050405020304" pitchFamily="2"/>
              </a:rPr>
              <a:t>3 3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77595" y="6485890"/>
            <a:ext cx="307340" cy="2736215"/>
          </a:xfrm>
          <a:prstGeom prst="rect">
            <a:avLst/>
          </a:prstGeom>
          <a:solidFill>
            <a:srgbClr val="FD0000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9100"/>
              </a:lnSpc>
              <a:spcAft>
                <a:spcPts val="1233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593215" y="6322695"/>
            <a:ext cx="307340" cy="2899410"/>
          </a:xfrm>
          <a:prstGeom prst="rect">
            <a:avLst/>
          </a:prstGeom>
          <a:solidFill>
            <a:srgbClr val="0000FD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0400"/>
              </a:lnSpc>
              <a:spcAft>
                <a:spcPts val="1233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603875" y="6009005"/>
            <a:ext cx="307340" cy="3213100"/>
          </a:xfrm>
          <a:prstGeom prst="rect">
            <a:avLst/>
          </a:prstGeom>
          <a:solidFill>
            <a:srgbClr val="FD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  <a:p>
            <a:pPr marL="0" marR="0" indent="0" algn="l">
              <a:lnSpc>
                <a:spcPts val="9100"/>
              </a:lnSpc>
              <a:spcBef>
                <a:spcPts val="0"/>
              </a:spcBef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126480" y="6009005"/>
            <a:ext cx="300355" cy="3213100"/>
          </a:xfrm>
          <a:prstGeom prst="rect">
            <a:avLst/>
          </a:prstGeom>
          <a:solidFill>
            <a:srgbClr val="0000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  <a:p>
            <a:pPr marL="0" marR="0" indent="0" algn="l">
              <a:lnSpc>
                <a:spcPts val="9100"/>
              </a:lnSpc>
              <a:spcBef>
                <a:spcPts val="0"/>
              </a:spcBef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680960" y="6009005"/>
            <a:ext cx="300355" cy="32131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  <a:p>
            <a:pPr marL="0" marR="0" indent="0" algn="l">
              <a:lnSpc>
                <a:spcPts val="9100"/>
              </a:lnSpc>
              <a:spcBef>
                <a:spcPts val="0"/>
              </a:spcBef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28575" y="5518785"/>
            <a:ext cx="728980" cy="1247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6235" rIns="0" bIns="0" anchor="t"/>
          <a:lstStyle/>
          <a:p>
            <a:pPr marL="0" marR="0" indent="0" algn="l">
              <a:lnSpc>
                <a:spcPts val="2400"/>
              </a:lnSpc>
              <a:spcAft>
                <a:spcPts val="4640"/>
              </a:spcAft>
            </a:pPr>
            <a:r>
              <a:rPr lang="en-US" sz="1600" spc="175">
                <a:solidFill>
                  <a:srgbClr val="000000"/>
                </a:solidFill>
                <a:latin typeface="Bookman Old Style" panose="02020603050405020304" pitchFamily="1"/>
              </a:rPr>
              <a:t>2)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8575" y="6766560"/>
            <a:ext cx="728980" cy="803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432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15 -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8575" y="7569835"/>
            <a:ext cx="728980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10 -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8575" y="7733030"/>
            <a:ext cx="33083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4510" rIns="0" bIns="0" anchor="t"/>
          <a:lstStyle/>
          <a:p>
            <a:pPr marL="0" marR="0" indent="0" algn="r">
              <a:lnSpc>
                <a:spcPts val="2700"/>
              </a:lnSpc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5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8575" y="8599805"/>
            <a:ext cx="330835" cy="73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9260" rIns="0" bIns="0" anchor="t">
            <a:normAutofit fontScale="85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4561205" y="5518785"/>
            <a:ext cx="702945" cy="1247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6235" rIns="0" bIns="0" anchor="t"/>
          <a:lstStyle/>
          <a:p>
            <a:pPr marL="0" marR="0" indent="0" algn="l">
              <a:lnSpc>
                <a:spcPts val="2400"/>
              </a:lnSpc>
              <a:spcAft>
                <a:spcPts val="4640"/>
              </a:spcAft>
            </a:pPr>
            <a:r>
              <a:rPr lang="en-US" sz="1600" spc="175">
                <a:solidFill>
                  <a:srgbClr val="000000"/>
                </a:solidFill>
                <a:latin typeface="Bookman Old Style" panose="02020603050405020304" pitchFamily="1"/>
              </a:rPr>
              <a:t>2)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4561205" y="6766560"/>
            <a:ext cx="702945" cy="803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4320"/>
              </a:spcAft>
            </a:pPr>
            <a:r>
              <a:rPr lang="en-US" sz="3350" spc="-385">
                <a:solidFill>
                  <a:srgbClr val="000000"/>
                </a:solidFill>
                <a:latin typeface="Verdana" panose="02020603050405020304" pitchFamily="2"/>
              </a:rPr>
              <a:t>15 -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561205" y="7569835"/>
            <a:ext cx="702945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3350" spc="-385">
                <a:solidFill>
                  <a:srgbClr val="000000"/>
                </a:solidFill>
                <a:latin typeface="Verdana" panose="02020603050405020304" pitchFamily="2"/>
              </a:rPr>
              <a:t>10 -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561205" y="7733030"/>
            <a:ext cx="70294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451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5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4561205" y="8599805"/>
            <a:ext cx="702945" cy="73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9260" rIns="0" bIns="0" anchor="t">
            <a:normAutofit fontScale="85000"/>
          </a:bodyPr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087485" y="5518785"/>
            <a:ext cx="728980" cy="1247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6235" rIns="0" bIns="0" anchor="t"/>
          <a:lstStyle/>
          <a:p>
            <a:pPr marL="0" marR="0" indent="0" algn="l">
              <a:lnSpc>
                <a:spcPts val="2400"/>
              </a:lnSpc>
              <a:spcAft>
                <a:spcPts val="4640"/>
              </a:spcAft>
            </a:pPr>
            <a:r>
              <a:rPr lang="en-US" sz="1600" spc="175">
                <a:solidFill>
                  <a:srgbClr val="000000"/>
                </a:solidFill>
                <a:latin typeface="Bookman Old Style" panose="02020603050405020304" pitchFamily="1"/>
              </a:rPr>
              <a:t>2)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087485" y="6766560"/>
            <a:ext cx="728980" cy="803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432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15 -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087485" y="7569835"/>
            <a:ext cx="728980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10 -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087485" y="7733030"/>
            <a:ext cx="33083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4510" rIns="0" bIns="0" anchor="t"/>
          <a:lstStyle/>
          <a:p>
            <a:pPr marL="0" marR="0" indent="0" algn="r">
              <a:lnSpc>
                <a:spcPts val="2700"/>
              </a:lnSpc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5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9087485" y="8599805"/>
            <a:ext cx="330835" cy="73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9260" rIns="0" bIns="0" anchor="t">
            <a:normAutofit fontScale="85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0654665" y="5682615"/>
            <a:ext cx="304800" cy="3539490"/>
          </a:xfrm>
          <a:prstGeom prst="rect">
            <a:avLst/>
          </a:prstGeom>
          <a:solidFill>
            <a:srgbClr val="0000FD"/>
          </a:solidFill>
          <a:ln w="0" cmpd="sng">
            <a:noFill/>
            <a:prstDash val="solid"/>
          </a:ln>
        </p:spPr>
        <p:txBody>
          <a:bodyPr vert="horz" lIns="0" tIns="673735" rIns="0" bIns="0" anchor="t"/>
          <a:lstStyle/>
          <a:p>
            <a:pPr marL="0" marR="0" indent="0" algn="l">
              <a:lnSpc>
                <a:spcPts val="11900"/>
              </a:lnSpc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359410" y="7733030"/>
            <a:ext cx="398145" cy="1600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2405" rIns="0" bIns="0" anchor="t"/>
          <a:lstStyle/>
          <a:p>
            <a:pPr marL="0" marR="0" indent="0" algn="r">
              <a:lnSpc>
                <a:spcPts val="300"/>
              </a:lnSpc>
              <a:spcAft>
                <a:spcPts val="740"/>
              </a:spcAft>
            </a:pPr>
            <a:r>
              <a:rPr lang="en-US" sz="300" spc="380">
                <a:solidFill>
                  <a:srgbClr val="000000"/>
                </a:solidFill>
                <a:latin typeface="Bookman Old Style" panose="02020603050405020304" pitchFamily="1"/>
              </a:rPr>
              <a:t>...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418320" y="7733030"/>
            <a:ext cx="398145" cy="1600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2405" rIns="0" bIns="0" anchor="t"/>
          <a:lstStyle/>
          <a:p>
            <a:pPr marL="0" marR="0" indent="0" algn="r">
              <a:lnSpc>
                <a:spcPts val="300"/>
              </a:lnSpc>
              <a:spcAft>
                <a:spcPts val="740"/>
              </a:spcAft>
            </a:pPr>
            <a:r>
              <a:rPr lang="en-US" sz="300" spc="395">
                <a:solidFill>
                  <a:srgbClr val="000000"/>
                </a:solidFill>
                <a:latin typeface="Bookman Old Style" panose="02020603050405020304" pitchFamily="1"/>
              </a:rPr>
              <a:t>...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2207240" y="6485890"/>
            <a:ext cx="294005" cy="2736215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9100"/>
              </a:lnSpc>
              <a:spcAft>
                <a:spcPts val="1233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703195" y="8419465"/>
            <a:ext cx="24765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[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242945" y="8419465"/>
            <a:ext cx="1094105" cy="474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502920" algn="l"/>
                <a:tab pos="1097280" algn="r"/>
              </a:tabLst>
            </a:pPr>
            <a:r>
              <a:rPr lang="en-US" sz="2150" b="1" spc="0">
                <a:solidFill>
                  <a:srgbClr val="000000"/>
                </a:solidFill>
                <a:latin typeface="Arial" panose="02020603050405020304" pitchFamily="2"/>
              </a:rPr>
              <a:t>' I 1 </a:t>
            </a:r>
          </a:p>
          <a:p>
            <a:pPr marL="0" marR="0" indent="0" algn="ctr">
              <a:lnSpc>
                <a:spcPts val="20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150" b="1" spc="15">
                <a:solidFill>
                  <a:srgbClr val="000000"/>
                </a:solidFill>
                <a:latin typeface="Arial" panose="02020603050405020304" pitchFamily="2"/>
              </a:rPr>
              <a:t>2001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822430" y="8419465"/>
            <a:ext cx="559435" cy="2495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502920" algn="l"/>
              </a:tabLst>
            </a:pPr>
            <a:r>
              <a:rPr lang="en-US" sz="2150" b="1" spc="-250">
                <a:solidFill>
                  <a:srgbClr val="000000"/>
                </a:solidFill>
                <a:latin typeface="Arial" panose="02020603050405020304" pitchFamily="2"/>
              </a:rPr>
              <a:t>' I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057380" y="8669020"/>
            <a:ext cx="634365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0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150" b="1" spc="-25">
                <a:solidFill>
                  <a:srgbClr val="000000"/>
                </a:solidFill>
                <a:latin typeface="Arial" panose="02020603050405020304" pitchFamily="2"/>
              </a:rPr>
              <a:t>2017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678670" y="8419465"/>
            <a:ext cx="1089025" cy="474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502920" algn="l"/>
                <a:tab pos="1097280" algn="r"/>
              </a:tabLst>
            </a:pPr>
            <a:r>
              <a:rPr lang="en-US" sz="2150" b="1" spc="0">
                <a:solidFill>
                  <a:srgbClr val="000000"/>
                </a:solidFill>
                <a:latin typeface="Arial" panose="02020603050405020304" pitchFamily="2"/>
              </a:rPr>
              <a:t>' I 1 </a:t>
            </a:r>
          </a:p>
          <a:p>
            <a:pPr marL="0" marR="0" indent="0" algn="ctr">
              <a:lnSpc>
                <a:spcPts val="20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150" b="1" spc="80">
                <a:solidFill>
                  <a:srgbClr val="000000"/>
                </a:solidFill>
                <a:latin typeface="Arial" panose="02020603050405020304" pitchFamily="2"/>
              </a:rPr>
              <a:t>2013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921375" y="8419465"/>
            <a:ext cx="19685" cy="1397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24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460490" y="8419465"/>
            <a:ext cx="108966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502920" algn="l"/>
                <a:tab pos="1097280" algn="r"/>
              </a:tabLs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I I I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064500" y="8419465"/>
            <a:ext cx="560070" cy="1397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548640" algn="r"/>
              </a:tabLst>
            </a:pPr>
            <a:r>
              <a:rPr lang="en-US" sz="1350" spc="0">
                <a:solidFill>
                  <a:srgbClr val="000000"/>
                </a:solidFill>
                <a:latin typeface="Arial" panose="02020603050405020304" pitchFamily="2"/>
              </a:rPr>
              <a:t>! ,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09625" y="684530"/>
            <a:ext cx="214630" cy="294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50" spc="-36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1700" spc="15">
                <a:solidFill>
                  <a:srgbClr val="000000"/>
                </a:solidFill>
                <a:latin typeface="Verdana" panose="02020603050405020304" pitchFamily="2"/>
              </a:rPr>
              <a:t>:t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r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09625" y="1773555"/>
            <a:ext cx="214630" cy="285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600" b="1" spc="245">
                <a:solidFill>
                  <a:srgbClr val="000000"/>
                </a:solidFill>
                <a:latin typeface="Verdana" panose="02020603050405020304" pitchFamily="2"/>
              </a:rPr>
              <a:t>N r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09625" y="2842895"/>
            <a:ext cx="21971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09625" y="3053080"/>
            <a:ext cx="214630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r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587750" y="664845"/>
            <a:ext cx="149860" cy="1543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672840" y="357759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499475" y="368236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809625" y="4032250"/>
            <a:ext cx="524510" cy="1397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spc="-30">
                <a:solidFill>
                  <a:srgbClr val="000000"/>
                </a:solidFill>
                <a:latin typeface="Verdana" panose="02020603050405020304" pitchFamily="2"/>
              </a:rPr>
              <a:t>CO -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3627755" y="4331970"/>
            <a:ext cx="15494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662170" y="422211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044815" y="438721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1962130" y="4331970"/>
            <a:ext cx="15494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8994140" y="471170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0643235" y="4601845"/>
            <a:ext cx="15494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2211685" y="4657090"/>
            <a:ext cx="150495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809625" y="7275195"/>
            <a:ext cx="21463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Verdana" panose="02020603050405020304" pitchFamily="2"/>
              </a:rPr>
              <a:t>N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773555" y="6341110"/>
            <a:ext cx="974725" cy="694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74320" marR="0" indent="457200" algn="l">
              <a:lnSpc>
                <a:spcPts val="2100"/>
              </a:lnSpc>
              <a:spcAft>
                <a:spcPts val="0"/>
              </a:spcAft>
              <a:buFont typeface="Courier New"/>
              <a:buChar char="o"/>
            </a:pPr>
            <a:r>
              <a:rPr lang="en-US" sz="2450" spc="-220">
                <a:solidFill>
                  <a:srgbClr val="000000"/>
                </a:solidFill>
                <a:latin typeface="Arial" panose="02020603050405020304" pitchFamily="2"/>
              </a:rPr>
              <a:t>9</a:t>
            </a:r>
            <a:r>
              <a:rPr lang="en-US" sz="2450" spc="-220" baseline="-25000">
                <a:solidFill>
                  <a:srgbClr val="000000"/>
                </a:solidFill>
                <a:latin typeface="Arial" panose="02020603050405020304" pitchFamily="2"/>
              </a:rPr>
              <a:t>)</a:t>
            </a:r>
          </a:p>
          <a:p>
            <a:pPr marL="0" marR="0" indent="0" algn="l">
              <a:lnSpc>
                <a:spcPts val="24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1550" spc="10">
                <a:solidFill>
                  <a:srgbClr val="000000"/>
                </a:solidFill>
                <a:latin typeface="Verdana" panose="02020603050405020304" pitchFamily="2"/>
              </a:rPr>
              <a:t>(2</a:t>
            </a:r>
            <a:r>
              <a:rPr lang="en-US" sz="1550" spc="10" baseline="-25000">
                <a:solidFill>
                  <a:srgbClr val="000000"/>
                </a:solidFill>
                <a:latin typeface="Arial" panose="02020603050405020304" pitchFamily="2"/>
              </a:rPr>
              <a:t>),</a:t>
            </a:r>
            <a:r>
              <a:rPr lang="en-US" sz="1550" spc="10">
                <a:solidFill>
                  <a:srgbClr val="000000"/>
                </a:solidFill>
                <a:latin typeface="Verdana" panose="02020603050405020304" pitchFamily="2"/>
              </a:rPr>
              <a:t>(9 00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694180" y="7035165"/>
            <a:ext cx="394335" cy="3752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15">
                <a:solidFill>
                  <a:srgbClr val="000000"/>
                </a:solidFill>
                <a:latin typeface="Arial" panose="02020603050405020304" pitchFamily="2"/>
              </a:rPr>
              <a:t>o&amp;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733550" y="7579995"/>
            <a:ext cx="150495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3547745" y="5906135"/>
            <a:ext cx="809625" cy="3200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00 </a:t>
            </a:r>
            <a:r>
              <a:rPr lang="en-US" sz="1800" spc="-10">
                <a:solidFill>
                  <a:srgbClr val="000000"/>
                </a:solidFill>
                <a:latin typeface="Arial" panose="02020603050405020304" pitchFamily="2"/>
              </a:rPr>
              <a:t>e</a:t>
            </a:r>
            <a:r>
              <a:rPr lang="en-US" sz="1800" spc="-25" baseline="30000">
                <a:solidFill>
                  <a:srgbClr val="000000"/>
                </a:solidFill>
                <a:latin typeface="Arial" panose="02020603050405020304" pitchFamily="2"/>
              </a:rPr>
              <a:t>9</a:t>
            </a:r>
            <a:r>
              <a:rPr lang="en-US" sz="100" spc="-1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3013075" y="6226175"/>
            <a:ext cx="3782695" cy="993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868680" marR="320040" indent="640080" algn="l">
              <a:lnSpc>
                <a:spcPts val="1900"/>
              </a:lnSpc>
              <a:spcAft>
                <a:spcPts val="0"/>
              </a:spcAft>
              <a:buFont typeface="Courier New"/>
              <a:buChar char="o"/>
            </a:pPr>
            <a:r>
              <a:rPr lang="en-US" sz="1800" spc="175">
                <a:solidFill>
                  <a:srgbClr val="000000"/>
                </a:solidFill>
                <a:latin typeface="Arial" panose="02020603050405020304" pitchFamily="2"/>
              </a:rPr>
              <a:t>o</a:t>
            </a:r>
            <a:r>
              <a:rPr lang="en-US" sz="1800" spc="175" baseline="-25000">
                <a:solidFill>
                  <a:srgbClr val="000000"/>
                </a:solidFill>
                <a:latin typeface="Verdana" panose="02020603050405020304" pitchFamily="2"/>
              </a:rPr>
              <a:t>0 do 00</a:t>
            </a:r>
            <a:r>
              <a:rPr lang="en-US" sz="1800" spc="175">
                <a:solidFill>
                  <a:srgbClr val="000000"/>
                </a:solidFill>
                <a:latin typeface="Arial" panose="02020603050405020304" pitchFamily="2"/>
              </a:rPr>
              <a:t> 00 ° o o </a:t>
            </a:r>
            <a:r>
              <a:rPr lang="en-US" sz="1600" b="1" spc="175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914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630">
                <a:solidFill>
                  <a:srgbClr val="000000"/>
                </a:solidFill>
                <a:latin typeface="Arial" panose="02020603050405020304" pitchFamily="2"/>
              </a:rPr>
              <a:t>0, cr </a:t>
            </a:r>
            <a:r>
              <a:rPr lang="en-US" sz="2150" spc="630">
                <a:solidFill>
                  <a:srgbClr val="000000"/>
                </a:solidFill>
                <a:latin typeface="Arial" panose="02020603050405020304" pitchFamily="2"/>
              </a:rPr>
              <a:t>% o oo </a:t>
            </a:r>
            <a:r>
              <a:rPr lang="en-US" sz="1800" spc="630">
                <a:solidFill>
                  <a:srgbClr val="000000"/>
                </a:solidFill>
                <a:latin typeface="Arial" panose="02020603050405020304" pitchFamily="2"/>
              </a:rPr>
              <a:t>0 </a:t>
            </a:r>
            <a:r>
              <a:rPr lang="en-US" sz="1800" spc="630" baseline="-25000">
                <a:solidFill>
                  <a:srgbClr val="000000"/>
                </a:solidFill>
                <a:latin typeface="Arial" panose="02020603050405020304" pitchFamily="2"/>
              </a:rPr>
              <a:t>co</a:t>
            </a:r>
            <a:r>
              <a:rPr lang="en-US" sz="100" spc="63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80">
                <a:solidFill>
                  <a:srgbClr val="000000"/>
                </a:solidFill>
                <a:latin typeface="Arial" panose="02020603050405020304" pitchFamily="2"/>
              </a:rPr>
              <a:t>op vg o eb o </a:t>
            </a: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2150" b="1" spc="-80">
                <a:solidFill>
                  <a:srgbClr val="000000"/>
                </a:solidFill>
                <a:latin typeface="Arial" panose="02020603050405020304" pitchFamily="2"/>
              </a:rPr>
              <a:t>(2) </a:t>
            </a:r>
            <a:r>
              <a:rPr lang="en-US" sz="2150" b="1" spc="-80" baseline="-25000">
                <a:solidFill>
                  <a:srgbClr val="000000"/>
                </a:solidFill>
                <a:latin typeface="Verdana" panose="02020603050405020304" pitchFamily="2"/>
              </a:rPr>
              <a:t>0</a:t>
            </a:r>
            <a:r>
              <a:rPr lang="en-US" sz="2150" b="1" spc="-80">
                <a:solidFill>
                  <a:srgbClr val="000000"/>
                </a:solidFill>
                <a:latin typeface="Arial" panose="02020603050405020304" pitchFamily="2"/>
              </a:rPr>
              <a:t> 63;8</a:t>
            </a:r>
            <a:r>
              <a:rPr lang="en-US" sz="2150" b="1" spc="-30" baseline="-25000">
                <a:solidFill>
                  <a:srgbClr val="000000"/>
                </a:solidFill>
                <a:latin typeface="Arial" panose="02020603050405020304" pitchFamily="2"/>
              </a:rPr>
              <a:t>4..G9 </a:t>
            </a:r>
            <a:r>
              <a:rPr lang="en-US" sz="2150" b="1" spc="-80" baseline="30000">
                <a:solidFill>
                  <a:srgbClr val="000000"/>
                </a:solidFill>
                <a:latin typeface="Verdana" panose="02020603050405020304" pitchFamily="2"/>
              </a:rPr>
              <a:t>0</a:t>
            </a:r>
            <a:r>
              <a:rPr lang="en-US" sz="100" b="1" spc="-8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297555" y="7219950"/>
            <a:ext cx="2863215" cy="190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2275840" algn="l"/>
              </a:tabLst>
            </a:pPr>
            <a:r>
              <a:rPr lang="en-US" sz="1600" b="1" spc="-170">
                <a:solidFill>
                  <a:srgbClr val="000000"/>
                </a:solidFill>
                <a:latin typeface="Verdana" panose="02020603050405020304" pitchFamily="2"/>
              </a:rPr>
              <a:t>9 d</a:t>
            </a:r>
            <a:r>
              <a:rPr lang="en-US" sz="1600" b="1" spc="-40" baseline="30000">
                <a:solidFill>
                  <a:srgbClr val="000000"/>
                </a:solidFill>
                <a:latin typeface="Verdana" panose="02020603050405020304" pitchFamily="2"/>
              </a:rPr>
              <a:t>*</a:t>
            </a:r>
            <a:r>
              <a:rPr lang="en-US" sz="100" b="1" spc="-17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3053080" y="5466715"/>
            <a:ext cx="2423160" cy="539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800" spc="615">
                <a:solidFill>
                  <a:srgbClr val="000000"/>
                </a:solidFill>
                <a:latin typeface="Arial" panose="02020603050405020304" pitchFamily="2"/>
              </a:rPr>
              <a:t>O 0 </a:t>
            </a:r>
            <a:r>
              <a:rPr lang="en-US" sz="1700" spc="615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423160" algn="r"/>
              </a:tabLst>
            </a:pPr>
            <a:r>
              <a:rPr lang="en-US" sz="17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  <a:r>
              <a:rPr lang="en-US" sz="1700" spc="0" baseline="-25000">
                <a:solidFill>
                  <a:srgbClr val="000000"/>
                </a:solidFill>
                <a:latin typeface="Verdana" panose="02020603050405020304" pitchFamily="2"/>
              </a:rPr>
              <a:t>o </a:t>
            </a:r>
            <a:r>
              <a:rPr lang="en-US" sz="1700" spc="0" baseline="30000">
                <a:solidFill>
                  <a:srgbClr val="000000"/>
                </a:solidFill>
                <a:latin typeface="Arial" panose="02020603050405020304" pitchFamily="2"/>
              </a:rPr>
              <a:t>o</a:t>
            </a:r>
            <a:r>
              <a:rPr lang="en-US" sz="1700" spc="0" baseline="-25000">
                <a:solidFill>
                  <a:srgbClr val="000000"/>
                </a:solidFill>
                <a:latin typeface="Verdana" panose="02020603050405020304" pitchFamily="2"/>
              </a:rPr>
              <a:t> 0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6106160" y="6066155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850380" y="644080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6930390" y="601091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175500" y="6775450"/>
            <a:ext cx="894080" cy="200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b="1" spc="409">
                <a:solidFill>
                  <a:srgbClr val="000000"/>
                </a:solidFill>
                <a:latin typeface="Verdana" panose="02020603050405020304" pitchFamily="2"/>
              </a:rPr>
              <a:t>0® 0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7095490" y="6975475"/>
            <a:ext cx="729615" cy="219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575">
                <a:solidFill>
                  <a:srgbClr val="000000"/>
                </a:solidFill>
                <a:latin typeface="Verdana" panose="02020603050405020304" pitchFamily="2"/>
              </a:rPr>
              <a:t>0 0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8449310" y="6820535"/>
            <a:ext cx="654685" cy="219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spc="5" baseline="-25000">
                <a:solidFill>
                  <a:srgbClr val="FFFFFF"/>
                </a:solidFill>
                <a:latin typeface="Arial" panose="02020603050405020304" pitchFamily="2"/>
              </a:rPr>
              <a:t>c0</a:t>
            </a:r>
            <a:r>
              <a:rPr lang="en-US" sz="1850" spc="5">
                <a:solidFill>
                  <a:srgbClr val="FFFFFF"/>
                </a:solidFill>
                <a:latin typeface="Verdana" panose="02020603050405020304" pitchFamily="2"/>
              </a:rPr>
              <a:t> o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8244840" y="7040245"/>
            <a:ext cx="1174115" cy="314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777240" marR="0" indent="182880" algn="l">
              <a:lnSpc>
                <a:spcPts val="400"/>
              </a:lnSpc>
              <a:spcAft>
                <a:spcPts val="0"/>
              </a:spcAft>
              <a:buFont typeface="Courier New"/>
              <a:buChar char="o"/>
            </a:pPr>
            <a:r>
              <a:rPr lang="en-US" sz="1850" spc="250" baseline="-25000">
                <a:solidFill>
                  <a:srgbClr val="FFFFFF"/>
                </a:solidFill>
                <a:latin typeface="Arial" panose="02020603050405020304" pitchFamily="2"/>
              </a:rPr>
              <a:t>0</a:t>
            </a:r>
            <a:r>
              <a:rPr lang="en-US" sz="1850" spc="250">
                <a:solidFill>
                  <a:srgbClr val="FFFFFF"/>
                </a:solidFill>
                <a:latin typeface="Verdana" panose="02020603050405020304" pitchFamily="2"/>
              </a:rPr>
              <a:t> 8n o •</a:t>
            </a:r>
            <a:r>
              <a:rPr lang="en-US" sz="1550" i="1" spc="250">
                <a:solidFill>
                  <a:srgbClr val="FFFFFF"/>
                </a:solidFill>
                <a:latin typeface="Verdana" panose="02020603050405020304" pitchFamily="2"/>
              </a:rPr>
              <a:t>•</a:t>
            </a:r>
            <a:r>
              <a:rPr lang="en-US" sz="1800" spc="250">
                <a:solidFill>
                  <a:srgbClr val="FFFFFF"/>
                </a:solidFill>
                <a:latin typeface="Arial" panose="02020603050405020304" pitchFamily="2"/>
              </a:rPr>
              <a:t>•</a:t>
            </a:r>
            <a:r>
              <a:rPr lang="en-US" sz="1800" spc="250" baseline="-25000">
                <a:solidFill>
                  <a:srgbClr val="FFFFFF"/>
                </a:solidFill>
                <a:latin typeface="Arial" panose="02020603050405020304" pitchFamily="2"/>
              </a:rPr>
              <a:t>a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8094980" y="7355205"/>
            <a:ext cx="1998345" cy="324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850" spc="-110">
                <a:solidFill>
                  <a:srgbClr val="FFFFFF"/>
                </a:solidFill>
                <a:latin typeface="Verdana" panose="02020603050405020304" pitchFamily="2"/>
              </a:rPr>
              <a:t>tity </a:t>
            </a:r>
          </a:p>
          <a:p>
            <a:pPr marL="18288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b="1" spc="375">
                <a:solidFill>
                  <a:srgbClr val="FFFFFF"/>
                </a:solidFill>
                <a:latin typeface="Verdana" panose="02020603050405020304" pitchFamily="2"/>
              </a:rPr>
              <a:t>6 </a:t>
            </a:r>
            <a:r>
              <a:rPr lang="en-US" sz="1850" spc="375">
                <a:solidFill>
                  <a:srgbClr val="FFFFFF"/>
                </a:solidFill>
                <a:latin typeface="Verdana" panose="02020603050405020304" pitchFamily="2"/>
              </a:rPr>
              <a:t>fo •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82880" algn="r"/>
                <a:tab pos="2011680" algn="r"/>
              </a:tabLst>
            </a:pPr>
            <a:r>
              <a:rPr lang="en-US" sz="100" b="1" spc="0">
                <a:solidFill>
                  <a:srgbClr val="FFFFFF"/>
                </a:solidFill>
                <a:latin typeface="Arial" panose="02020603050405020304" pitchFamily="2"/>
              </a:rPr>
              <a:t> </a:t>
            </a:r>
            <a:r>
              <a:rPr lang="en-US" sz="1350" b="1" spc="0">
                <a:solidFill>
                  <a:srgbClr val="FFFFFF"/>
                </a:solidFill>
                <a:latin typeface="Arial" panose="02020603050405020304" pitchFamily="2"/>
              </a:rPr>
              <a:t>re </a:t>
            </a:r>
            <a:r>
              <a:rPr lang="en-US" sz="1800" spc="0">
                <a:solidFill>
                  <a:srgbClr val="FFFFFF"/>
                </a:solidFill>
                <a:latin typeface="Arial" panose="02020603050405020304" pitchFamily="2"/>
              </a:rPr>
              <a:t>RD </a:t>
            </a:r>
          </a:p>
          <a:p>
            <a:pPr marL="18288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82880" algn="r"/>
                <a:tab pos="1005840" algn="l"/>
              </a:tabLst>
            </a:pPr>
            <a:r>
              <a:rPr lang="en-US" sz="100" b="1" spc="-110">
                <a:solidFill>
                  <a:srgbClr val="FFFFFF"/>
                </a:solidFill>
                <a:latin typeface="Arial" panose="02020603050405020304" pitchFamily="2"/>
              </a:rPr>
              <a:t> </a:t>
            </a:r>
            <a:r>
              <a:rPr lang="en-US" sz="1350" b="1" spc="-110">
                <a:solidFill>
                  <a:srgbClr val="FFFFFF"/>
                </a:solidFill>
                <a:latin typeface="Arial" panose="02020603050405020304" pitchFamily="2"/>
              </a:rPr>
              <a:t>; (0)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539480" y="633603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9034145" y="525653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0063480" y="6505575"/>
            <a:ext cx="194945" cy="2597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50" spc="0">
                <a:solidFill>
                  <a:srgbClr val="000000"/>
                </a:solidFill>
                <a:latin typeface="Arial" panose="02020603050405020304" pitchFamily="2"/>
              </a:rPr>
              <a:t>8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10148570" y="5366385"/>
            <a:ext cx="2338070" cy="854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8288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114300" indent="0" algn="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25">
                <a:solidFill>
                  <a:srgbClr val="000000"/>
                </a:solidFill>
                <a:latin typeface="Verdana" panose="02020603050405020304" pitchFamily="2"/>
              </a:rPr>
              <a:t>CD </a:t>
            </a:r>
          </a:p>
          <a:p>
            <a:pPr marL="5486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331720" algn="r"/>
              </a:tabLs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0 CI </a:t>
            </a:r>
            <a:r>
              <a:rPr lang="en-US" sz="2450" spc="0">
                <a:solidFill>
                  <a:srgbClr val="000000"/>
                </a:solidFill>
                <a:latin typeface="Arial" panose="02020603050405020304" pitchFamily="2"/>
              </a:rPr>
              <a:t>coc3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0598150" y="6221095"/>
            <a:ext cx="1473835" cy="484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700" spc="84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  <a:r>
              <a:rPr lang="en-US" sz="2450" spc="840">
                <a:solidFill>
                  <a:srgbClr val="000000"/>
                </a:solidFill>
                <a:latin typeface="Arial" panose="02020603050405020304" pitchFamily="2"/>
              </a:rPr>
              <a:t>B </a:t>
            </a:r>
            <a:r>
              <a:rPr lang="en-US" sz="1700" spc="84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C© </a:t>
            </a:r>
            <a:r>
              <a:rPr lang="en-US" sz="2450" spc="-75">
                <a:solidFill>
                  <a:srgbClr val="000000"/>
                </a:solidFill>
                <a:latin typeface="Arial" panose="02020603050405020304" pitchFamily="2"/>
              </a:rPr>
              <a:t>CP</a:t>
            </a:r>
            <a:r>
              <a:rPr lang="en-US" sz="2450" spc="-75" baseline="30000">
                <a:solidFill>
                  <a:srgbClr val="000000"/>
                </a:solidFill>
                <a:latin typeface="Arial" panose="02020603050405020304" pitchFamily="2"/>
              </a:rPr>
              <a:t>9</a:t>
            </a:r>
            <a:r>
              <a:rPr lang="en-US" sz="2450" spc="-75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1052810" y="6705600"/>
            <a:ext cx="1019175" cy="3295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500"/>
              </a:lnSpc>
              <a:spcAft>
                <a:spcPts val="10"/>
              </a:spcAft>
            </a:pPr>
            <a:r>
              <a:rPr lang="en-US" sz="1700" spc="765">
                <a:solidFill>
                  <a:srgbClr val="000000"/>
                </a:solidFill>
                <a:latin typeface="Verdana" panose="02020603050405020304" pitchFamily="2"/>
              </a:rPr>
              <a:t>0e0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12376785" y="644080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4876800" y="8679180"/>
            <a:ext cx="3997325" cy="10496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731520" marR="0" indent="0" algn="l">
              <a:lnSpc>
                <a:spcPts val="2200"/>
              </a:lnSpc>
              <a:spcAft>
                <a:spcPts val="0"/>
              </a:spcAft>
              <a:tabLst>
                <a:tab pos="2880360" algn="l"/>
              </a:tabLst>
            </a:pPr>
            <a:r>
              <a:rPr lang="en-US" sz="2150" b="1" spc="35">
                <a:solidFill>
                  <a:srgbClr val="000000"/>
                </a:solidFill>
                <a:latin typeface="Arial" panose="02020603050405020304" pitchFamily="2"/>
              </a:rPr>
              <a:t>2005 2009 </a:t>
            </a:r>
          </a:p>
          <a:p>
            <a:pPr marL="0" marR="0" indent="0" algn="ctr">
              <a:lnSpc>
                <a:spcPts val="2900"/>
              </a:lnSpc>
              <a:spcBef>
                <a:spcPts val="570"/>
              </a:spcBef>
              <a:spcAft>
                <a:spcPts val="0"/>
              </a:spcAft>
            </a:pPr>
            <a:r>
              <a:rPr lang="en-US" sz="2450" b="1" spc="40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l">
              <a:lnSpc>
                <a:spcPts val="25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150" b="1" spc="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2150" b="1" u="sng" spc="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b="1" spc="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809625" y="8359775"/>
            <a:ext cx="1379220" cy="5346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1371600" algn="r"/>
              </a:tabLst>
            </a:pPr>
            <a:r>
              <a:rPr lang="en-US" sz="2150" b="1" spc="0">
                <a:solidFill>
                  <a:srgbClr val="000000"/>
                </a:solidFill>
                <a:latin typeface="Arial" panose="02020603050405020304" pitchFamily="2"/>
              </a:rPr>
              <a:t>O  1 </a:t>
            </a:r>
          </a:p>
          <a:p>
            <a:pPr marL="0" marR="0" indent="0" algn="ctr">
              <a:lnSpc>
                <a:spcPts val="20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150" b="1" spc="50">
                <a:solidFill>
                  <a:srgbClr val="000000"/>
                </a:solidFill>
                <a:latin typeface="Arial" panose="02020603050405020304" pitchFamily="2"/>
              </a:rPr>
              <a:t>1997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65175" y="1668780"/>
            <a:ext cx="194310" cy="200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00" b="1" spc="-280">
                <a:solidFill>
                  <a:srgbClr val="000000"/>
                </a:solidFill>
                <a:latin typeface="Arial" panose="02020603050405020304" pitchFamily="2"/>
              </a:rPr>
              <a:t>CV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5175" y="1869440"/>
            <a:ext cx="194310" cy="124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60095" y="599440"/>
            <a:ext cx="19939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2150" spc="-380">
                <a:solidFill>
                  <a:srgbClr val="000000"/>
                </a:solidFill>
                <a:latin typeface="Arial" panose="02020603050405020304" pitchFamily="2"/>
              </a:rPr>
              <a:t>.cr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60095" y="809625"/>
            <a:ext cx="199390" cy="80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44220" y="7245350"/>
            <a:ext cx="215265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225">
                <a:solidFill>
                  <a:srgbClr val="000000"/>
                </a:solidFill>
                <a:latin typeface="Arial" panose="02020603050405020304" pitchFamily="2"/>
              </a:rPr>
              <a:t>CV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44220" y="8314690"/>
            <a:ext cx="7330440" cy="334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822960" algn="l"/>
                <a:tab pos="1874520" algn="l"/>
                <a:tab pos="2423160" algn="l"/>
                <a:tab pos="2971800" algn="l"/>
                <a:tab pos="3520440" algn="l"/>
                <a:tab pos="4023360" algn="l"/>
                <a:tab pos="4572000" algn="l"/>
                <a:tab pos="5120640" algn="l"/>
                <a:tab pos="5669280" algn="l"/>
                <a:tab pos="6172200" algn="l"/>
                <a:tab pos="6720840" algn="l"/>
                <a:tab pos="7223760" algn="l"/>
              </a:tabLst>
            </a:pP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cp  </a:t>
            </a:r>
            <a:r>
              <a:rPr lang="en-US" sz="2150" spc="-45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00" spc="-45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I I </a:t>
            </a:r>
            <a:r>
              <a:rPr lang="en-US" sz="2150" spc="-45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100" spc="-45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I I I </a:t>
            </a:r>
            <a:r>
              <a:rPr lang="en-US" sz="2150" spc="-45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00" spc="-45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I I I 1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44220" y="8649335"/>
            <a:ext cx="8194675" cy="1109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95000"/>
          </a:bodyPr>
          <a:lstStyle/>
          <a:p>
            <a:pPr marL="548640" marR="0" indent="0" algn="l">
              <a:lnSpc>
                <a:spcPts val="2500"/>
              </a:lnSpc>
              <a:spcAft>
                <a:spcPts val="0"/>
              </a:spcAft>
              <a:tabLst>
                <a:tab pos="2697480" algn="l"/>
                <a:tab pos="4846320" algn="l"/>
                <a:tab pos="6949440" algn="l"/>
              </a:tabLst>
            </a:pPr>
            <a:r>
              <a:rPr lang="en-US" sz="2150" spc="30">
                <a:solidFill>
                  <a:srgbClr val="000000"/>
                </a:solidFill>
                <a:latin typeface="Arial" panose="02020603050405020304" pitchFamily="2"/>
              </a:rPr>
              <a:t>1997 2001 2005 2009 </a:t>
            </a:r>
          </a:p>
          <a:p>
            <a:pPr marL="5029200" marR="0" indent="0" algn="l">
              <a:lnSpc>
                <a:spcPts val="29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550" spc="75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r">
              <a:lnSpc>
                <a:spcPts val="2500"/>
              </a:lnSpc>
              <a:spcBef>
                <a:spcPts val="325"/>
              </a:spcBef>
              <a:spcAft>
                <a:spcPts val="245"/>
              </a:spcAft>
            </a:pPr>
            <a:r>
              <a:rPr lang="en-US" sz="2150" spc="5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2150" u="sng" spc="5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5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169410" y="4152900"/>
            <a:ext cx="4724400" cy="513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1295" rIns="0" bIns="0" anchor="t">
            <a:normAutofit fontScale="95000"/>
          </a:bodyPr>
          <a:lstStyle/>
          <a:p>
            <a:pPr marL="0" marR="0" indent="0" algn="ctr">
              <a:lnSpc>
                <a:spcPts val="6700"/>
              </a:lnSpc>
              <a:spcAft>
                <a:spcPts val="32110"/>
              </a:spcAft>
            </a:pPr>
            <a:r>
              <a:rPr lang="en-US" sz="7000" b="1" spc="15">
                <a:solidFill>
                  <a:srgbClr val="546249"/>
                </a:solidFill>
                <a:latin typeface="Tahoma" panose="02020603050405020304" pitchFamily="2"/>
              </a:rPr>
              <a:t>Perception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4290" y="609600"/>
            <a:ext cx="12941300" cy="237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0" rIns="0" bIns="0" anchor="t">
            <a:normAutofit fontScale="95000"/>
          </a:bodyPr>
          <a:lstStyle/>
          <a:p>
            <a:pPr marL="0" marR="0" indent="0" algn="ctr">
              <a:lnSpc>
                <a:spcPts val="6600"/>
              </a:lnSpc>
              <a:spcAft>
                <a:spcPts val="10495"/>
              </a:spcAft>
            </a:pPr>
            <a:r>
              <a:rPr lang="en-US" sz="6950" b="1" spc="125">
                <a:solidFill>
                  <a:srgbClr val="191919"/>
                </a:solidFill>
                <a:latin typeface="Tahoma" panose="02020603050405020304" pitchFamily="2"/>
              </a:rPr>
              <a:t>Perception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4290" y="2984500"/>
            <a:ext cx="12941300" cy="102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6880" rIns="0" bIns="0" anchor="t"/>
          <a:lstStyle/>
          <a:p>
            <a:pPr marL="1600200" marR="0" indent="0" algn="l">
              <a:lnSpc>
                <a:spcPts val="2300"/>
              </a:lnSpc>
              <a:spcAft>
                <a:spcPts val="2290"/>
              </a:spcAft>
              <a:tabLst>
                <a:tab pos="8183880" algn="l"/>
              </a:tabLst>
            </a:pPr>
            <a:r>
              <a:rPr lang="en-US" sz="2000" spc="0">
                <a:solidFill>
                  <a:srgbClr val="2B395E"/>
                </a:solidFill>
                <a:latin typeface="Arial" panose="02020603050405020304" pitchFamily="2"/>
              </a:rPr>
              <a:t>Customers' social media use, 2017 Customers' social media use, 2017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737350" y="4231005"/>
            <a:ext cx="1604645" cy="1038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  <a:tabLst>
                <a:tab pos="1600200" algn="r"/>
              </a:tabLst>
            </a:pPr>
            <a:r>
              <a:rPr lang="en-US" sz="1500" spc="-20">
                <a:solidFill>
                  <a:srgbClr val="191919"/>
                </a:solidFill>
                <a:latin typeface="Arial" panose="02020603050405020304" pitchFamily="2"/>
              </a:rPr>
              <a:t>CheepCheep 2010 Linkchat </a:t>
            </a:r>
          </a:p>
          <a:p>
            <a:pPr marL="0" marR="0" indent="0" algn="r">
              <a:lnSpc>
                <a:spcPts val="1700"/>
              </a:lnSpc>
              <a:spcBef>
                <a:spcPts val="1500"/>
              </a:spcBef>
              <a:spcAft>
                <a:spcPts val="0"/>
              </a:spcAft>
            </a:pPr>
            <a:r>
              <a:rPr lang="en-US" sz="1500" spc="-15">
                <a:solidFill>
                  <a:srgbClr val="191919"/>
                </a:solidFill>
                <a:latin typeface="Arial" panose="02020603050405020304" pitchFamily="2"/>
              </a:rPr>
              <a:t>MyFace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4290" y="4011295"/>
            <a:ext cx="2133600" cy="279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4465" rIns="0" bIns="0" anchor="t">
            <a:normAutofit fontScale="95000"/>
          </a:bodyPr>
          <a:lstStyle/>
          <a:p>
            <a:pPr marL="169164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2010 </a:t>
            </a:r>
          </a:p>
          <a:p>
            <a:pPr marL="0" marR="0" indent="0" algn="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50">
                <a:solidFill>
                  <a:srgbClr val="191919"/>
                </a:solidFill>
                <a:latin typeface="Arial" panose="02020603050405020304" pitchFamily="2"/>
              </a:rPr>
              <a:t>CheepCheep </a:t>
            </a:r>
            <a:r>
              <a:rPr lang="en-US" sz="1500" spc="50">
                <a:solidFill>
                  <a:srgbClr val="191919"/>
                </a:solidFill>
                <a:latin typeface="Arial" panose="02020603050405020304" pitchFamily="2"/>
              </a:rPr>
              <a:t>2015 </a:t>
            </a:r>
          </a:p>
          <a:p>
            <a:pPr marL="1691640" marR="0" indent="0" algn="l">
              <a:lnSpc>
                <a:spcPts val="1500"/>
              </a:lnSpc>
              <a:spcBef>
                <a:spcPts val="3805"/>
              </a:spcBef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2010 </a:t>
            </a:r>
          </a:p>
          <a:p>
            <a:pPr marL="77724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25">
                <a:solidFill>
                  <a:srgbClr val="191919"/>
                </a:solidFill>
                <a:latin typeface="Arial" panose="02020603050405020304" pitchFamily="2"/>
              </a:rPr>
              <a:t>Linkchat </a:t>
            </a:r>
          </a:p>
          <a:p>
            <a:pPr marL="169164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2015 </a:t>
            </a:r>
          </a:p>
          <a:p>
            <a:pPr marL="1691640" marR="0" indent="0" algn="l">
              <a:lnSpc>
                <a:spcPts val="1600"/>
              </a:lnSpc>
              <a:spcBef>
                <a:spcPts val="3440"/>
              </a:spcBef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2010 </a:t>
            </a:r>
          </a:p>
          <a:p>
            <a:pPr marL="822960" marR="0" indent="0" algn="l">
              <a:lnSpc>
                <a:spcPts val="26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1700" spc="-25">
                <a:solidFill>
                  <a:srgbClr val="191919"/>
                </a:solidFill>
                <a:latin typeface="Arial" panose="02020603050405020304" pitchFamily="2"/>
              </a:rPr>
              <a:t>My Face </a:t>
            </a:r>
            <a:r>
              <a:rPr lang="en-US" sz="1500" spc="-25">
                <a:solidFill>
                  <a:srgbClr val="191919"/>
                </a:solidFill>
                <a:latin typeface="Arial" panose="02020603050405020304" pitchFamily="2"/>
              </a:rPr>
              <a:t>2015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737350" y="5788025"/>
            <a:ext cx="1604645" cy="103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  <a:tabLst>
                <a:tab pos="1600200" algn="r"/>
              </a:tabLst>
            </a:pPr>
            <a:r>
              <a:rPr lang="en-US" sz="1500" spc="-20">
                <a:solidFill>
                  <a:srgbClr val="191919"/>
                </a:solidFill>
                <a:latin typeface="Arial" panose="02020603050405020304" pitchFamily="2"/>
              </a:rPr>
              <a:t>CheepCheep 2015 Linkchat </a:t>
            </a:r>
          </a:p>
          <a:p>
            <a:pPr marL="0" marR="0" indent="0" algn="r">
              <a:lnSpc>
                <a:spcPts val="1600"/>
              </a:lnSpc>
              <a:spcBef>
                <a:spcPts val="1515"/>
              </a:spcBef>
              <a:spcAft>
                <a:spcPts val="0"/>
              </a:spcAft>
            </a:pPr>
            <a:r>
              <a:rPr lang="en-US" sz="1500" spc="-15">
                <a:solidFill>
                  <a:srgbClr val="191919"/>
                </a:solidFill>
                <a:latin typeface="Arial" panose="02020603050405020304" pitchFamily="2"/>
              </a:rPr>
              <a:t>MyFace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43760" y="7099300"/>
            <a:ext cx="3713480" cy="50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31520" marR="0" indent="0" algn="l">
              <a:lnSpc>
                <a:spcPts val="1900"/>
              </a:lnSpc>
              <a:spcAft>
                <a:spcPts val="220"/>
              </a:spcAft>
            </a:pPr>
            <a:r>
              <a:rPr lang="en-US" sz="1500" spc="0">
                <a:solidFill>
                  <a:srgbClr val="191919"/>
                </a:solidFill>
                <a:latin typeface="Arial" panose="02020603050405020304" pitchFamily="2"/>
              </a:rPr>
              <a:t>0 10 20 30 40 50 60 70 80 90 100 % of respondents who use: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350250" y="7099300"/>
            <a:ext cx="3713480" cy="50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315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500" spc="0">
                <a:solidFill>
                  <a:srgbClr val="191919"/>
                </a:solidFill>
                <a:latin typeface="Arial" panose="02020603050405020304" pitchFamily="2"/>
              </a:rPr>
              <a:t>0 10 20 30 40 50 60 70 80 90 100 °/0 of respondents who use: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651635" y="571500"/>
            <a:ext cx="9829800" cy="1236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8500"/>
              </a:lnSpc>
              <a:spcAft>
                <a:spcPts val="865"/>
              </a:spcAft>
            </a:pPr>
            <a:r>
              <a:rPr lang="en-US" sz="7250" spc="-10">
                <a:solidFill>
                  <a:srgbClr val="5A7052"/>
                </a:solidFill>
                <a:latin typeface="Tahoma" panose="02020603050405020304" pitchFamily="2"/>
              </a:rPr>
              <a:t>Pre-attentive features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60550" y="609600"/>
            <a:ext cx="9372600" cy="1124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>
            <a:normAutofit fontScale="95000"/>
          </a:bodyPr>
          <a:lstStyle/>
          <a:p>
            <a:pPr marL="0" marR="0" indent="0" algn="ctr">
              <a:lnSpc>
                <a:spcPts val="6900"/>
              </a:lnSpc>
              <a:spcAft>
                <a:spcPts val="305"/>
              </a:spcAft>
            </a:pPr>
            <a:r>
              <a:rPr lang="en-US" sz="7000" b="1" spc="160">
                <a:solidFill>
                  <a:srgbClr val="5A5A5A"/>
                </a:solidFill>
                <a:latin typeface="Tahoma" panose="02020603050405020304" pitchFamily="2"/>
              </a:rPr>
              <a:t>Annotation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684905" y="5318125"/>
            <a:ext cx="1351915" cy="1452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At baseline, the 'control' homes had more positive behaviour codes recorded than the `intervention' homes.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711190" y="5160645"/>
            <a:ext cx="1871980" cy="624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After sessions, there was a sustained positive effect for 30 minutes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260850" y="8709025"/>
            <a:ext cx="764540" cy="2114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  <a:tabLst>
                <a:tab pos="777240" algn="r"/>
              </a:tabLst>
            </a:pPr>
            <a:r>
              <a:rPr lang="en-US" sz="1450" spc="0">
                <a:solidFill>
                  <a:srgbClr val="5A5A5A"/>
                </a:solidFill>
                <a:latin typeface="Arial" panose="02020603050405020304" pitchFamily="2"/>
              </a:rPr>
              <a:t>I</a:t>
            </a: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21480" y="9012555"/>
            <a:ext cx="6097270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15"/>
              </a:spcAft>
              <a:tabLst>
                <a:tab pos="731520" algn="l"/>
                <a:tab pos="1463040" algn="l"/>
                <a:tab pos="2148840" algn="l"/>
                <a:tab pos="2926080" algn="l"/>
                <a:tab pos="3657600" algn="l"/>
                <a:tab pos="4343400" algn="l"/>
                <a:tab pos="5120640" algn="l"/>
                <a:tab pos="6080760" algn="r"/>
              </a:tabLst>
            </a:pPr>
            <a:r>
              <a:rPr lang="en-US" sz="1600" b="1" spc="0">
                <a:solidFill>
                  <a:srgbClr val="000000"/>
                </a:solidFill>
                <a:latin typeface="Arial" panose="02020603050405020304" pitchFamily="2"/>
              </a:rPr>
              <a:t>3 6 9 </a:t>
            </a: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12 15 18 21 24 FU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672580" y="9538970"/>
            <a:ext cx="638810" cy="1885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00" spc="-65">
                <a:solidFill>
                  <a:srgbClr val="000000"/>
                </a:solidFill>
                <a:latin typeface="Arial" panose="02020603050405020304" pitchFamily="2"/>
              </a:rPr>
              <a:t>Weeks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54070" y="9022715"/>
            <a:ext cx="370205" cy="233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45">
                <a:solidFill>
                  <a:srgbClr val="000000"/>
                </a:solidFill>
                <a:latin typeface="Arial" panose="02020603050405020304" pitchFamily="2"/>
              </a:rPr>
              <a:t>BL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2245995" y="3444875"/>
            <a:ext cx="247650" cy="39490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36195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65">
                <a:solidFill>
                  <a:srgbClr val="404040"/>
                </a:solidFill>
                <a:latin typeface="Arial" panose="02020603050405020304" pitchFamily="2"/>
              </a:rPr>
              <a:t>Predicted probability of positive behaviour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43200" y="2205990"/>
            <a:ext cx="275590" cy="1384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50" b="1" spc="80">
                <a:solidFill>
                  <a:srgbClr val="000000"/>
                </a:solidFill>
                <a:latin typeface="Times New Roman" panose="02020603050405020304" pitchFamily="1"/>
              </a:rPr>
              <a:t>CD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743200" y="3070860"/>
            <a:ext cx="275590" cy="149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000" spc="30">
                <a:solidFill>
                  <a:srgbClr val="000000"/>
                </a:solidFill>
                <a:latin typeface="Bookman Old Style" panose="02020603050405020304" pitchFamily="2"/>
              </a:rPr>
              <a:t>Cr!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4335780" y="2266315"/>
            <a:ext cx="2510155" cy="4076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During sessions, positive behaviour increased and peaked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989570" y="3957320"/>
            <a:ext cx="440690" cy="347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\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993380" y="4305300"/>
            <a:ext cx="1398905" cy="1001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Every 3 weeks, the behaviour was more positive than at the start of the previous session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631555" y="5728335"/>
            <a:ext cx="1470025" cy="8216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After the sessions had finished, the behaviour returned almost to baseline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527425" y="7177405"/>
            <a:ext cx="1619885" cy="776605"/>
          </a:xfrm>
          <a:prstGeom prst="rect">
            <a:avLst/>
          </a:prstGeom>
          <a:solidFill>
            <a:srgbClr val="FFFFFF"/>
          </a:solidFill>
          <a:ln w="15875" cmpd="sng">
            <a:solidFill>
              <a:srgbClr val="525252"/>
            </a:solidFill>
            <a:prstDash val="solid"/>
          </a:ln>
        </p:spPr>
        <p:txBody>
          <a:bodyPr vert="horz" lIns="0" tIns="107315" rIns="0" bIns="0" anchor="t"/>
          <a:lstStyle/>
          <a:p>
            <a:pPr marL="137160" marR="0" indent="274320" algn="l">
              <a:lnSpc>
                <a:spcPts val="21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b="1" spc="-45">
                <a:solidFill>
                  <a:srgbClr val="5A5A5A"/>
                </a:solidFill>
                <a:latin typeface="Arial" panose="02020603050405020304" pitchFamily="2"/>
              </a:rPr>
              <a:t>Intervention </a:t>
            </a:r>
          </a:p>
          <a:p>
            <a:pPr marL="137160" marR="0" indent="274320" algn="l">
              <a:lnSpc>
                <a:spcPts val="2100"/>
              </a:lnSpc>
              <a:spcBef>
                <a:spcPts val="5"/>
              </a:spcBef>
              <a:spcAft>
                <a:spcPts val="905"/>
              </a:spcAft>
              <a:buFont typeface="Symbol"/>
              <a:buChar char="·"/>
            </a:pPr>
            <a:r>
              <a:rPr lang="en-US" sz="1600" b="1" spc="-70">
                <a:solidFill>
                  <a:srgbClr val="000000"/>
                </a:solidFill>
                <a:latin typeface="Arial" panose="02020603050405020304" pitchFamily="2"/>
              </a:rPr>
              <a:t>Control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00660" y="723900"/>
            <a:ext cx="9423400" cy="1176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15">
                <a:solidFill>
                  <a:srgbClr val="000000"/>
                </a:solidFill>
                <a:latin typeface="Arial" panose="02020603050405020304" pitchFamily="2"/>
              </a:rPr>
              <a:t>Published February 2, 2010 </a:t>
            </a:r>
          </a:p>
          <a:p>
            <a:pPr marL="0" marR="0" indent="0" algn="l">
              <a:lnSpc>
                <a:spcPts val="2800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2400" b="1" spc="-25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800"/>
              </a:lnSpc>
              <a:spcBef>
                <a:spcPts val="720"/>
              </a:spcBef>
              <a:spcAft>
                <a:spcPts val="1960"/>
              </a:spcAft>
            </a:pPr>
            <a:r>
              <a:rPr lang="en-US" sz="1550" b="1" spc="-15">
                <a:solidFill>
                  <a:srgbClr val="000000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-15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50" b="1" spc="-15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12725" y="1899920"/>
            <a:ext cx="2065020" cy="264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435" rIns="0" bIns="0" anchor="t"/>
          <a:lstStyle/>
          <a:p>
            <a:pPr marL="0" marR="22860" indent="0" algn="r">
              <a:lnSpc>
                <a:spcPts val="1300"/>
              </a:lnSpc>
              <a:spcAft>
                <a:spcPts val="340"/>
              </a:spcAft>
            </a:pPr>
            <a:r>
              <a:rPr lang="en-US" sz="1100" b="1" spc="270">
                <a:solidFill>
                  <a:srgbClr val="000000"/>
                </a:solidFill>
                <a:latin typeface="Arial" panose="02020603050405020304" pitchFamily="2"/>
              </a:rPr>
              <a:t>2 3 4 5 </a:t>
            </a:r>
            <a:r>
              <a:rPr lang="en-US" sz="1100" spc="270">
                <a:solidFill>
                  <a:srgbClr val="000000"/>
                </a:solidFill>
                <a:latin typeface="Arial" panose="02020603050405020304" pitchFamily="2"/>
              </a:rPr>
              <a:t>8 </a:t>
            </a:r>
            <a:r>
              <a:rPr lang="en-US" sz="1100" b="1" spc="270">
                <a:solidFill>
                  <a:srgbClr val="000000"/>
                </a:solidFill>
                <a:latin typeface="Arial" panose="02020603050405020304" pitchFamily="2"/>
              </a:rPr>
              <a:t>NEXT </a:t>
            </a:r>
            <a:r>
              <a:rPr lang="en-US" sz="1100" spc="270">
                <a:solidFill>
                  <a:srgbClr val="000000"/>
                </a:solidFill>
                <a:latin typeface="Arial" panose="02020603050405020304" pitchFamily="2"/>
              </a:rPr>
              <a:t>►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12725" y="2505710"/>
            <a:ext cx="2197100" cy="5106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Arial" panose="02020603050405020304" pitchFamily="2"/>
              </a:rPr>
              <a:t>Falling short </a:t>
            </a:r>
          </a:p>
          <a:p>
            <a:pPr marL="45720" marR="0" indent="0" algn="l">
              <a:lnSpc>
                <a:spcPts val="2000"/>
              </a:lnSpc>
              <a:spcBef>
                <a:spcPts val="1185"/>
              </a:spcBef>
              <a:spcAft>
                <a:spcPts val="25085"/>
              </a:spcAft>
            </a:pPr>
            <a:r>
              <a:rPr lang="en-US" sz="1750" spc="0">
                <a:solidFill>
                  <a:srgbClr val="000000"/>
                </a:solidFill>
                <a:latin typeface="Times New Roman" panose="02020603050405020304" pitchFamily="1"/>
              </a:rPr>
              <a:t>President Obama's budget proposal estimates a deficit of $1.6 trillion for the current fiscal year and $1.3 trillion in </a:t>
            </a: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2011.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075940" y="2923540"/>
            <a:ext cx="2900045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50" b="1" spc="35">
                <a:solidFill>
                  <a:srgbClr val="000000"/>
                </a:solidFill>
                <a:latin typeface="Times New Roman" panose="02020603050405020304" pitchFamily="1"/>
              </a:rPr>
              <a:t>t Annual surplus </a:t>
            </a:r>
            <a:r>
              <a:rPr lang="en-US" sz="1250" spc="35">
                <a:solidFill>
                  <a:srgbClr val="000000"/>
                </a:solidFill>
                <a:latin typeface="Arial" panose="02020603050405020304" pitchFamily="2"/>
              </a:rPr>
              <a:t>In today's dollars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328525" y="4231005"/>
            <a:ext cx="232410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30">
                <a:solidFill>
                  <a:srgbClr val="000000"/>
                </a:solidFill>
                <a:latin typeface="Arial" panose="02020603050405020304" pitchFamily="2"/>
              </a:rPr>
              <a:t>-0.5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328525" y="5290185"/>
            <a:ext cx="244475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198735" y="5562600"/>
            <a:ext cx="1115060" cy="3651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50" b="1" spc="-105">
                <a:solidFill>
                  <a:srgbClr val="000000"/>
                </a:solidFill>
                <a:latin typeface="Times New Roman" panose="02020603050405020304" pitchFamily="1"/>
              </a:rPr>
              <a:t>2011 proposal: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spc="30">
                <a:solidFill>
                  <a:srgbClr val="000000"/>
                </a:solidFill>
                <a:latin typeface="Arial" panose="02020603050405020304" pitchFamily="2"/>
              </a:rPr>
              <a:t>-$1.27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28525" y="6356985"/>
            <a:ext cx="244475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-1.5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29140" y="6785610"/>
            <a:ext cx="1123315" cy="3771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50" b="1" spc="-55">
                <a:solidFill>
                  <a:srgbClr val="000000"/>
                </a:solidFill>
                <a:latin typeface="Times New Roman" panose="02020603050405020304" pitchFamily="1"/>
              </a:rPr>
              <a:t>2010 estimate: -$1.56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32335" y="3080385"/>
            <a:ext cx="268605" cy="120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4">
                <a:solidFill>
                  <a:srgbClr val="000000"/>
                </a:solidFill>
                <a:latin typeface="Arial" panose="02020603050405020304" pitchFamily="2"/>
              </a:rPr>
              <a:t>$0,0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24080" y="3244215"/>
            <a:ext cx="385445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b="1" spc="-95">
                <a:solidFill>
                  <a:srgbClr val="000000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072130" y="3292475"/>
            <a:ext cx="946150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2400" b="1" spc="-30">
                <a:solidFill>
                  <a:srgbClr val="000000"/>
                </a:solidFill>
                <a:latin typeface="Times New Roman" panose="02020603050405020304" pitchFamily="1"/>
              </a:rPr>
              <a:t>4 </a:t>
            </a:r>
            <a:r>
              <a:rPr lang="en-US" sz="1250" b="1" spc="-40">
                <a:solidFill>
                  <a:srgbClr val="000000"/>
                </a:solidFill>
                <a:latin typeface="Arial" panose="02020603050405020304" pitchFamily="2"/>
              </a:rPr>
              <a:t>Or deficit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20345" y="7612380"/>
            <a:ext cx="12789535" cy="1328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017520" marR="0" indent="0" algn="l">
              <a:lnSpc>
                <a:spcPts val="1200"/>
              </a:lnSpc>
              <a:spcAft>
                <a:spcPts val="0"/>
              </a:spcAft>
              <a:tabLst>
                <a:tab pos="3886200" algn="l"/>
                <a:tab pos="4800600" algn="l"/>
                <a:tab pos="5715000" algn="l"/>
                <a:tab pos="6629400" algn="l"/>
                <a:tab pos="7498080" algn="l"/>
                <a:tab pos="8412480" algn="l"/>
                <a:tab pos="9326880" algn="l"/>
                <a:tab pos="11521440" algn="l"/>
              </a:tabLst>
            </a:pPr>
            <a:r>
              <a:rPr lang="en-US" sz="1100" b="1" spc="15">
                <a:solidFill>
                  <a:srgbClr val="000000"/>
                </a:solidFill>
                <a:latin typeface="Arial" panose="02020603050405020304" pitchFamily="2"/>
              </a:rPr>
              <a:t>1982 1986 1990 1994 1998 2002 2006 2010 2020 </a:t>
            </a:r>
          </a:p>
          <a:p>
            <a:pPr marL="0" marR="137160" indent="0" algn="l">
              <a:lnSpc>
                <a:spcPts val="2000"/>
              </a:lnSpc>
              <a:spcBef>
                <a:spcPts val="5055"/>
              </a:spcBef>
              <a:spcAft>
                <a:spcPts val="30"/>
              </a:spcAft>
              <a:tabLst>
                <a:tab pos="10972800" algn="l"/>
              </a:tabLs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By AMANDA COX I</a:t>
            </a:r>
            <a:r>
              <a:rPr lang="en-US" sz="1100" b="1" spc="0">
                <a:solidFill>
                  <a:srgbClr val="45749E"/>
                </a:solidFill>
                <a:latin typeface="Arial" panose="02020603050405020304" pitchFamily="2"/>
              </a:rPr>
              <a:t> Send Feedback </a:t>
            </a: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LINKEDIN 0 SHARE </a:t>
            </a: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Source: Office of Management and Budget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20345" y="609600"/>
            <a:ext cx="9410700" cy="1299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3D2926"/>
                </a:solidFill>
                <a:latin typeface="Arial" panose="02020603050405020304" pitchFamily="2"/>
              </a:rPr>
              <a:t>Published: February 2. 2010 </a:t>
            </a:r>
          </a:p>
          <a:p>
            <a:pPr marL="0" marR="0" indent="0" algn="l">
              <a:lnSpc>
                <a:spcPts val="2800"/>
              </a:lnSpc>
              <a:spcBef>
                <a:spcPts val="570"/>
              </a:spcBef>
              <a:spcAft>
                <a:spcPts val="0"/>
              </a:spcAft>
            </a:pPr>
            <a:r>
              <a:rPr lang="en-US" sz="2450" spc="-20">
                <a:solidFill>
                  <a:srgbClr val="3D2926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800"/>
              </a:lnSpc>
              <a:spcBef>
                <a:spcPts val="650"/>
              </a:spcBef>
              <a:spcAft>
                <a:spcPts val="1995"/>
              </a:spcAft>
            </a:pPr>
            <a:r>
              <a:rPr lang="en-US" sz="1600" b="1" spc="-35">
                <a:solidFill>
                  <a:srgbClr val="3D2926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-35">
                <a:solidFill>
                  <a:srgbClr val="3D2926"/>
                </a:solidFill>
                <a:latin typeface="Arial" panose="02020603050405020304" pitchFamily="2"/>
              </a:rPr>
              <a:t>2012. </a:t>
            </a:r>
            <a:r>
              <a:rPr lang="en-US" sz="1600" b="1" spc="-35">
                <a:solidFill>
                  <a:srgbClr val="3D2926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4785" y="1908810"/>
            <a:ext cx="2197100" cy="257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22860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750" b="1" u="sng" spc="165">
                <a:solidFill>
                  <a:srgbClr val="3D2926"/>
                </a:solidFill>
                <a:latin typeface="Times New Roman" panose="02020603050405020304" pitchFamily="1"/>
              </a:rPr>
              <a:t>El </a:t>
            </a:r>
            <a:r>
              <a:rPr lang="en-US" sz="1100" b="1" u="sng" spc="165">
                <a:solidFill>
                  <a:srgbClr val="3D2926"/>
                </a:solidFill>
                <a:latin typeface="Arial" panose="02020603050405020304" pitchFamily="2"/>
              </a:rPr>
              <a:t>3 </a:t>
            </a:r>
            <a:r>
              <a:rPr lang="en-US" sz="1100" b="1" spc="165">
                <a:solidFill>
                  <a:srgbClr val="3D2926"/>
                </a:solidFill>
                <a:latin typeface="Arial" panose="02020603050405020304" pitchFamily="2"/>
              </a:rPr>
              <a:t>4 5 </a:t>
            </a:r>
            <a:r>
              <a:rPr lang="en-US" sz="1100" spc="165">
                <a:solidFill>
                  <a:srgbClr val="3D2926"/>
                </a:solidFill>
                <a:latin typeface="Arial" panose="02020603050405020304" pitchFamily="2"/>
              </a:rPr>
              <a:t>6 N</a:t>
            </a:r>
            <a:r>
              <a:rPr lang="en-US" sz="1100" b="1" spc="165">
                <a:solidFill>
                  <a:srgbClr val="3D2926"/>
                </a:solidFill>
                <a:latin typeface="Arial" panose="02020603050405020304" pitchFamily="2"/>
              </a:rPr>
              <a:t>EXT </a:t>
            </a:r>
            <a:r>
              <a:rPr lang="en-US" sz="1100" spc="165">
                <a:solidFill>
                  <a:srgbClr val="3D2926"/>
                </a:solidFill>
                <a:latin typeface="Arial" panose="02020603050405020304" pitchFamily="2"/>
              </a:rPr>
              <a:t>►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84785" y="2517775"/>
            <a:ext cx="2197100" cy="5093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25">
                <a:solidFill>
                  <a:srgbClr val="3D2926"/>
                </a:solidFill>
                <a:latin typeface="Arial" panose="02020603050405020304" pitchFamily="2"/>
              </a:rPr>
              <a:t>Forecasts worsen </a:t>
            </a:r>
          </a:p>
          <a:p>
            <a:pPr marL="91440" marR="0" indent="0" algn="l">
              <a:lnSpc>
                <a:spcPts val="2000"/>
              </a:lnSpc>
              <a:spcBef>
                <a:spcPts val="1155"/>
              </a:spcBef>
              <a:spcAft>
                <a:spcPts val="0"/>
              </a:spcAft>
            </a:pPr>
            <a:r>
              <a:rPr lang="en-US" sz="1800" spc="0">
                <a:solidFill>
                  <a:srgbClr val="3D2926"/>
                </a:solidFill>
                <a:latin typeface="Times New Roman" panose="02020603050405020304" pitchFamily="1"/>
              </a:rPr>
              <a:t>The forecast for the next decade is somewhat worse than it was a year ago, mostly because of a revised economic outlook. </a:t>
            </a:r>
          </a:p>
          <a:p>
            <a:pPr marL="9144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b="1" spc="80">
                <a:solidFill>
                  <a:srgbClr val="3D2926"/>
                </a:solidFill>
                <a:latin typeface="Times New Roman" panose="02020603050405020304" pitchFamily="1"/>
              </a:rPr>
              <a:t>From </a:t>
            </a:r>
            <a:r>
              <a:rPr lang="en-US" sz="1100" b="1" spc="80">
                <a:solidFill>
                  <a:srgbClr val="3D2926"/>
                </a:solidFill>
                <a:latin typeface="Arial" panose="02020603050405020304" pitchFamily="2"/>
              </a:rPr>
              <a:t>2011 </a:t>
            </a:r>
            <a:r>
              <a:rPr lang="en-US" sz="1600" b="1" spc="80">
                <a:solidFill>
                  <a:srgbClr val="3D2926"/>
                </a:solidFill>
                <a:latin typeface="Times New Roman" panose="02020603050405020304" pitchFamily="1"/>
              </a:rPr>
              <a:t>to </a:t>
            </a:r>
            <a:r>
              <a:rPr lang="en-US" sz="1100" b="1" spc="80">
                <a:solidFill>
                  <a:srgbClr val="3D2926"/>
                </a:solidFill>
                <a:latin typeface="Arial" panose="02020603050405020304" pitchFamily="2"/>
              </a:rPr>
              <a:t>2020, </a:t>
            </a:r>
            <a:r>
              <a:rPr lang="en-US" sz="1800" spc="80">
                <a:solidFill>
                  <a:srgbClr val="3D2926"/>
                </a:solidFill>
                <a:latin typeface="Times New Roman" panose="02020603050405020304" pitchFamily="1"/>
              </a:rPr>
              <a:t>a </a:t>
            </a:r>
          </a:p>
          <a:p>
            <a:pPr marL="91440" marR="0" indent="0" algn="l">
              <a:lnSpc>
                <a:spcPts val="2000"/>
              </a:lnSpc>
              <a:spcBef>
                <a:spcPts val="15"/>
              </a:spcBef>
              <a:spcAft>
                <a:spcPts val="19110"/>
              </a:spcAft>
            </a:pPr>
            <a:r>
              <a:rPr lang="en-US" sz="1800" spc="0">
                <a:solidFill>
                  <a:srgbClr val="3D2926"/>
                </a:solidFill>
                <a:latin typeface="Times New Roman" panose="02020603050405020304" pitchFamily="1"/>
              </a:rPr>
              <a:t>total deficit of $8.5 trillion is expected.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332335" y="5290185"/>
            <a:ext cx="244475" cy="111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3D2926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695940" y="5013325"/>
            <a:ext cx="609600" cy="353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50" b="1" spc="-65">
                <a:solidFill>
                  <a:srgbClr val="3D2926"/>
                </a:solidFill>
                <a:latin typeface="Arial" panose="02020603050405020304" pitchFamily="2"/>
              </a:rPr>
              <a:t>Latest forecast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91815" y="2967990"/>
            <a:ext cx="2895600" cy="541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3D2926"/>
                </a:solidFill>
                <a:latin typeface="Arial" panose="02020603050405020304" pitchFamily="2"/>
              </a:rPr>
              <a:t>Annual surplus </a:t>
            </a:r>
            <a:r>
              <a:rPr lang="en-US" sz="1350" spc="0">
                <a:solidFill>
                  <a:srgbClr val="3D2926"/>
                </a:solidFill>
                <a:latin typeface="Arial" panose="02020603050405020304" pitchFamily="2"/>
              </a:rPr>
              <a:t>In today's dollars </a:t>
            </a:r>
            <a:r>
              <a:rPr lang="en-US" sz="1600" b="1" spc="0">
                <a:solidFill>
                  <a:srgbClr val="3D2926"/>
                </a:solidFill>
                <a:latin typeface="Times New Roman" panose="02020603050405020304" pitchFamily="1"/>
              </a:rPr>
              <a:t>4 </a:t>
            </a:r>
            <a:r>
              <a:rPr lang="en-US" sz="1350" b="1" spc="0">
                <a:solidFill>
                  <a:srgbClr val="3D2926"/>
                </a:solidFill>
                <a:latin typeface="Arial" panose="02020603050405020304" pitchFamily="2"/>
              </a:rPr>
              <a:t>Or deficit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55935" y="3705860"/>
            <a:ext cx="822325" cy="360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00" b="1" spc="-80">
                <a:solidFill>
                  <a:srgbClr val="3D2926"/>
                </a:solidFill>
                <a:latin typeface="Times New Roman" panose="02020603050405020304" pitchFamily="1"/>
              </a:rPr>
              <a:t>Last </a:t>
            </a:r>
            <a:r>
              <a:rPr lang="en-US" sz="1350" b="1" spc="-80">
                <a:solidFill>
                  <a:srgbClr val="3D2926"/>
                </a:solidFill>
                <a:latin typeface="Arial" panose="02020603050405020304" pitchFamily="2"/>
              </a:rPr>
              <a:t>year's forecast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32335" y="4234815"/>
            <a:ext cx="232410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30">
                <a:solidFill>
                  <a:srgbClr val="3D2926"/>
                </a:solidFill>
                <a:latin typeface="Arial" panose="02020603050405020304" pitchFamily="2"/>
              </a:rPr>
              <a:t>-0.5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2332335" y="6356985"/>
            <a:ext cx="244475" cy="111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3D2926"/>
                </a:solidFill>
                <a:latin typeface="Arial" panose="02020603050405020304" pitchFamily="2"/>
              </a:rPr>
              <a:t>-1.5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36145" y="3080385"/>
            <a:ext cx="269240" cy="1238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4">
                <a:solidFill>
                  <a:srgbClr val="3D2926"/>
                </a:solidFill>
                <a:latin typeface="Arial" panose="02020603050405020304" pitchFamily="2"/>
              </a:rPr>
              <a:t>$0.0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28525" y="3244215"/>
            <a:ext cx="38100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45">
                <a:solidFill>
                  <a:srgbClr val="3D2926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58750" y="7611110"/>
            <a:ext cx="12789535" cy="837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063240" marR="0" indent="0" algn="l">
              <a:lnSpc>
                <a:spcPts val="1300"/>
              </a:lnSpc>
              <a:spcAft>
                <a:spcPts val="5275"/>
              </a:spcAft>
              <a:tabLst>
                <a:tab pos="3977640" algn="l"/>
                <a:tab pos="4892040" algn="l"/>
                <a:tab pos="5760720" algn="l"/>
                <a:tab pos="6675120" algn="l"/>
                <a:tab pos="7589520" algn="l"/>
                <a:tab pos="8503920" algn="l"/>
                <a:tab pos="9372600" algn="l"/>
                <a:tab pos="11612880" algn="l"/>
              </a:tabLst>
            </a:pPr>
            <a:r>
              <a:rPr lang="en-US" sz="1100" spc="5">
                <a:solidFill>
                  <a:srgbClr val="3D2926"/>
                </a:solidFill>
                <a:latin typeface="Arial" panose="02020603050405020304" pitchFamily="2"/>
              </a:rPr>
              <a:t>1982 1986 1990 1994 1998 2002 2006 2010 2020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64465" y="596900"/>
            <a:ext cx="12789535" cy="1328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5895" rIns="0" bIns="0" anchor="t"/>
          <a:lstStyle/>
          <a:p>
            <a:pPr marL="9144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30">
                <a:solidFill>
                  <a:srgbClr val="000000"/>
                </a:solidFill>
                <a:latin typeface="Arial" panose="02020603050405020304" pitchFamily="2"/>
              </a:rPr>
              <a:t>Published: February 2. 2010 </a:t>
            </a:r>
          </a:p>
          <a:p>
            <a:pPr marL="91440" marR="0" indent="0" algn="l">
              <a:lnSpc>
                <a:spcPts val="2800"/>
              </a:lnSpc>
              <a:spcBef>
                <a:spcPts val="550"/>
              </a:spcBef>
              <a:spcAft>
                <a:spcPts val="0"/>
              </a:spcAft>
            </a:pPr>
            <a:r>
              <a:rPr lang="en-US" sz="2400" b="1" spc="-25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91440" marR="0" indent="0" algn="l">
              <a:lnSpc>
                <a:spcPts val="1800"/>
              </a:lnSpc>
              <a:spcBef>
                <a:spcPts val="690"/>
              </a:spcBef>
              <a:spcAft>
                <a:spcPts val="2030"/>
              </a:spcAft>
            </a:pPr>
            <a:r>
              <a:rPr lang="en-US" sz="1500" b="1" spc="10">
                <a:solidFill>
                  <a:srgbClr val="000000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10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00" b="1" spc="10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4465" y="1925320"/>
            <a:ext cx="2145665" cy="256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365760" marR="0" indent="0" algn="l">
              <a:lnSpc>
                <a:spcPts val="1300"/>
              </a:lnSpc>
              <a:spcAft>
                <a:spcPts val="410"/>
              </a:spcAft>
              <a:tabLst>
                <a:tab pos="868680" algn="l"/>
                <a:tab pos="2057400" algn="r"/>
              </a:tabLs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2 4 5 </a:t>
            </a: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NEXT ►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4465" y="7919720"/>
            <a:ext cx="12789535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108960" marR="0" indent="0" algn="l">
              <a:lnSpc>
                <a:spcPts val="1200"/>
              </a:lnSpc>
              <a:spcAft>
                <a:spcPts val="3005"/>
              </a:spcAft>
              <a:tabLst>
                <a:tab pos="3977640" algn="l"/>
                <a:tab pos="4892040" algn="l"/>
                <a:tab pos="5806440" algn="l"/>
                <a:tab pos="6720840" algn="l"/>
                <a:tab pos="7589520" algn="l"/>
                <a:tab pos="8503920" algn="l"/>
                <a:tab pos="9372600" algn="l"/>
                <a:tab pos="11658600" algn="l"/>
              </a:tabLs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1982 1986 1990 1994 1998 2002 2005 2010 2020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24790" y="609600"/>
            <a:ext cx="9398000" cy="1331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907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Published: February 2, 2010 </a:t>
            </a:r>
          </a:p>
          <a:p>
            <a:pPr marL="0" marR="0" indent="0" algn="l">
              <a:lnSpc>
                <a:spcPts val="29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700"/>
              </a:lnSpc>
              <a:spcBef>
                <a:spcPts val="765"/>
              </a:spcBef>
              <a:spcAft>
                <a:spcPts val="1985"/>
              </a:spcAft>
            </a:pPr>
            <a:r>
              <a:rPr lang="en-US" sz="1500" b="1" spc="35">
                <a:solidFill>
                  <a:srgbClr val="000000"/>
                </a:solidFill>
                <a:latin typeface="Times New Roman" panose="02020603050405020304" pitchFamily="1"/>
              </a:rPr>
              <a:t>Just two </a:t>
            </a:r>
            <a:r>
              <a:rPr lang="en-US" sz="1500" spc="35">
                <a:solidFill>
                  <a:srgbClr val="000000"/>
                </a:solidFill>
                <a:latin typeface="Times New Roman" panose="02020603050405020304" pitchFamily="1"/>
              </a:rPr>
              <a:t>years ago, surpluses were predicted by </a:t>
            </a:r>
            <a:r>
              <a:rPr lang="en-US" sz="1100" spc="35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00" spc="35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08915" y="2550160"/>
            <a:ext cx="2197100" cy="2246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55">
                <a:solidFill>
                  <a:srgbClr val="000000"/>
                </a:solidFill>
                <a:latin typeface="Arial" panose="02020603050405020304" pitchFamily="2"/>
              </a:rPr>
              <a:t>Past forecasts </a:t>
            </a:r>
          </a:p>
          <a:p>
            <a:pPr marL="45720" marR="45720" indent="0" algn="l">
              <a:lnSpc>
                <a:spcPts val="2000"/>
              </a:lnSpc>
              <a:spcBef>
                <a:spcPts val="1070"/>
              </a:spcBef>
              <a:spcAft>
                <a:spcPts val="6585"/>
              </a:spcAft>
            </a:pPr>
            <a:r>
              <a:rPr lang="en-US" sz="1800" spc="-10">
                <a:solidFill>
                  <a:srgbClr val="000000"/>
                </a:solidFill>
                <a:latin typeface="Times New Roman" panose="02020603050405020304" pitchFamily="1"/>
              </a:rPr>
              <a:t>In contrast, just two years ago, the Bush administration projected a surplus by </a:t>
            </a:r>
            <a:r>
              <a:rPr lang="en-US" sz="1100" spc="-10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880725" y="2478405"/>
            <a:ext cx="1062355" cy="349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800" b="1" spc="-85">
                <a:solidFill>
                  <a:srgbClr val="98AEC6"/>
                </a:solidFill>
                <a:latin typeface="Times New Roman" panose="02020603050405020304" pitchFamily="2"/>
              </a:rPr>
              <a:t>2008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320270" y="3112135"/>
            <a:ext cx="268605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100" spc="-114">
                <a:solidFill>
                  <a:srgbClr val="000000"/>
                </a:solidFill>
                <a:latin typeface="Arial" panose="02020603050405020304" pitchFamily="2"/>
              </a:rPr>
              <a:t>$0.0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12015" y="3272790"/>
            <a:ext cx="385445" cy="1162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40">
                <a:solidFill>
                  <a:srgbClr val="000000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986010" y="3669665"/>
            <a:ext cx="1139190" cy="1765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500" spc="-25">
                <a:solidFill>
                  <a:srgbClr val="000000"/>
                </a:solidFill>
                <a:latin typeface="Times New Roman" panose="02020603050405020304" pitchFamily="1"/>
              </a:rPr>
              <a:t>... but the 2008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986010" y="3846195"/>
            <a:ext cx="1600200" cy="1720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500" spc="-25">
                <a:solidFill>
                  <a:srgbClr val="000000"/>
                </a:solidFill>
                <a:latin typeface="Times New Roman" panose="02020603050405020304" pitchFamily="1"/>
              </a:rPr>
              <a:t>forecast for 2012 did.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54305" y="4796790"/>
            <a:ext cx="12789535" cy="451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700"/>
              </a:lnSpc>
              <a:spcAft>
                <a:spcPts val="155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The 1995 forecast for 1999 </a:t>
            </a:r>
            <a:r>
              <a:t/>
            </a:r>
            <a:br/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did not predict a surplus ...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320270" y="5321935"/>
            <a:ext cx="244475" cy="112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54305" y="7929245"/>
            <a:ext cx="12789535" cy="561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108960" marR="0" indent="0" algn="l">
              <a:lnSpc>
                <a:spcPts val="1300"/>
              </a:lnSpc>
              <a:spcAft>
                <a:spcPts val="3130"/>
              </a:spcAft>
              <a:tabLst>
                <a:tab pos="3977640" algn="l"/>
                <a:tab pos="4892040" algn="l"/>
                <a:tab pos="5806440" algn="l"/>
                <a:tab pos="7589520" algn="l"/>
                <a:tab pos="8503920" algn="l"/>
                <a:tab pos="9372600" algn="l"/>
                <a:tab pos="11612880" algn="l"/>
              </a:tabLs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1932 198€ 1990 1994 2002 2006 2010 2020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20345" y="596900"/>
            <a:ext cx="9423400" cy="1328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0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Published: February 2. 2010 </a:t>
            </a:r>
          </a:p>
          <a:p>
            <a:pPr marL="0" marR="0" indent="0" algn="l">
              <a:lnSpc>
                <a:spcPts val="2800"/>
              </a:lnSpc>
              <a:spcBef>
                <a:spcPts val="550"/>
              </a:spcBef>
              <a:spcAft>
                <a:spcPts val="0"/>
              </a:spcAft>
            </a:pPr>
            <a:r>
              <a:rPr lang="en-US" sz="2400" b="1" spc="-25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700"/>
              </a:lnSpc>
              <a:spcBef>
                <a:spcPts val="785"/>
              </a:spcBef>
              <a:spcAft>
                <a:spcPts val="2030"/>
              </a:spcAft>
            </a:pPr>
            <a:r>
              <a:rPr lang="en-US" sz="1500" b="1" spc="0">
                <a:solidFill>
                  <a:srgbClr val="000000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00" b="1" spc="0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5100" y="2526030"/>
            <a:ext cx="2197100" cy="4589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60">
                <a:solidFill>
                  <a:srgbClr val="000000"/>
                </a:solidFill>
                <a:latin typeface="Arial" panose="02020603050405020304" pitchFamily="2"/>
              </a:rPr>
              <a:t>Latest forecast </a:t>
            </a:r>
          </a:p>
          <a:p>
            <a:pPr marL="91440" marR="0" indent="0" algn="l">
              <a:lnSpc>
                <a:spcPts val="2000"/>
              </a:lnSpc>
              <a:spcBef>
                <a:spcPts val="1200"/>
              </a:spcBef>
              <a:spcAft>
                <a:spcPts val="21035"/>
              </a:spcAft>
            </a:pPr>
            <a:r>
              <a:rPr lang="en-US" sz="1800" spc="0">
                <a:solidFill>
                  <a:srgbClr val="000000"/>
                </a:solidFill>
                <a:latin typeface="Times New Roman" panose="02020603050405020304" pitchFamily="1"/>
              </a:rPr>
              <a:t>Today, with a better understanding of the severity of the economic downturn, the deficit situation is much more dire.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912475" y="2454275"/>
            <a:ext cx="1059180" cy="353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850" b="1" spc="0">
                <a:solidFill>
                  <a:srgbClr val="97AEC9"/>
                </a:solidFill>
                <a:latin typeface="Times New Roman" panose="02020603050405020304" pitchFamily="2"/>
              </a:rPr>
              <a:t>2010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348210" y="3096260"/>
            <a:ext cx="273050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$0.0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40590" y="3260725"/>
            <a:ext cx="38862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35">
                <a:solidFill>
                  <a:srgbClr val="000000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183120" y="3641725"/>
            <a:ext cx="3966210" cy="1885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83464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500" b="1" spc="-50">
                <a:solidFill>
                  <a:srgbClr val="000000"/>
                </a:solidFill>
                <a:latin typeface="Times New Roman" panose="02020603050405020304" pitchFamily="1"/>
              </a:rPr>
              <a:t>... but the 2008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002520" y="3830320"/>
            <a:ext cx="1607820" cy="164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500" b="1" spc="-50">
                <a:solidFill>
                  <a:srgbClr val="000000"/>
                </a:solidFill>
                <a:latin typeface="Times New Roman" panose="02020603050405020304" pitchFamily="1"/>
              </a:rPr>
              <a:t>forecast for 2012 did.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44400" y="4246880"/>
            <a:ext cx="23685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25">
                <a:solidFill>
                  <a:srgbClr val="000000"/>
                </a:solidFill>
                <a:latin typeface="Arial" panose="02020603050405020304" pitchFamily="2"/>
              </a:rPr>
              <a:t>-0.5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510530" y="4816475"/>
            <a:ext cx="2065655" cy="3892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00" b="1" spc="-45">
                <a:solidFill>
                  <a:srgbClr val="000000"/>
                </a:solidFill>
                <a:latin typeface="Times New Roman" panose="02020603050405020304" pitchFamily="1"/>
              </a:rPr>
              <a:t>The 1995 forecast for 1999 did not predict a surplus ...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2344400" y="5306060"/>
            <a:ext cx="25273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00">
                <a:solidFill>
                  <a:srgbClr val="000000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2348210" y="6372860"/>
            <a:ext cx="24511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-1.5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50495" y="812800"/>
            <a:ext cx="9477375" cy="1160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50" b="1" spc="-45">
                <a:solidFill>
                  <a:srgbClr val="2A2523"/>
                </a:solidFill>
                <a:latin typeface="Verdana" panose="02020603050405020304" pitchFamily="2"/>
              </a:rPr>
              <a:t>Published: February 2, 2010 </a:t>
            </a:r>
          </a:p>
          <a:p>
            <a:pPr marL="45720" marR="0" indent="0" algn="l">
              <a:lnSpc>
                <a:spcPts val="29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500" b="1" spc="35">
                <a:solidFill>
                  <a:srgbClr val="2A2523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45720" marR="0" indent="0" algn="l">
              <a:lnSpc>
                <a:spcPts val="1800"/>
              </a:lnSpc>
              <a:spcBef>
                <a:spcPts val="625"/>
              </a:spcBef>
              <a:spcAft>
                <a:spcPts val="1960"/>
              </a:spcAft>
            </a:pPr>
            <a:r>
              <a:rPr lang="en-US" sz="1600" b="1" spc="-40">
                <a:solidFill>
                  <a:srgbClr val="2A2523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950" b="1" spc="-40">
                <a:solidFill>
                  <a:srgbClr val="2A2523"/>
                </a:solidFill>
                <a:latin typeface="Verdana" panose="02020603050405020304" pitchFamily="2"/>
              </a:rPr>
              <a:t>2012. </a:t>
            </a:r>
            <a:r>
              <a:rPr lang="en-US" sz="1600" b="1" spc="-40">
                <a:solidFill>
                  <a:srgbClr val="2A2523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01930" y="1972945"/>
            <a:ext cx="2075815" cy="273050"/>
          </a:xfrm>
          <a:prstGeom prst="rect">
            <a:avLst/>
          </a:prstGeom>
          <a:solidFill>
            <a:srgbClr val="B9BBBE"/>
          </a:solidFill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274320" marR="0" indent="0" algn="l">
              <a:lnSpc>
                <a:spcPts val="1200"/>
              </a:lnSpc>
              <a:spcAft>
                <a:spcPts val="520"/>
              </a:spcAft>
            </a:pPr>
            <a:r>
              <a:rPr lang="en-US" sz="950" b="1" spc="350">
                <a:solidFill>
                  <a:srgbClr val="2A2523"/>
                </a:solidFill>
                <a:latin typeface="Verdana" panose="02020603050405020304" pitchFamily="2"/>
              </a:rPr>
              <a:t>2 3 4 5 </a:t>
            </a:r>
            <a:r>
              <a:rPr lang="en-US" sz="950" b="1" spc="350">
                <a:solidFill>
                  <a:srgbClr val="EEEEEE"/>
                </a:solidFill>
                <a:latin typeface="Verdana" panose="02020603050405020304" pitchFamily="2"/>
              </a:rPr>
              <a:t>6 </a:t>
            </a:r>
            <a:r>
              <a:rPr lang="en-US" sz="950" spc="350">
                <a:solidFill>
                  <a:srgbClr val="2A2523"/>
                </a:solidFill>
                <a:latin typeface="Verdana" panose="02020603050405020304" pitchFamily="2"/>
              </a:rPr>
              <a:t>NEXT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1930" y="2573655"/>
            <a:ext cx="2222500" cy="539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650" b="1" spc="-45">
                <a:solidFill>
                  <a:srgbClr val="2A2523"/>
                </a:solidFill>
                <a:latin typeface="Verdana" panose="02020603050405020304" pitchFamily="2"/>
              </a:rPr>
              <a:t>Reasons for error </a:t>
            </a:r>
          </a:p>
          <a:p>
            <a:pPr marL="45720" marR="91440" indent="0" algn="just">
              <a:lnSpc>
                <a:spcPts val="20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1800" spc="0">
                <a:solidFill>
                  <a:srgbClr val="2A2523"/>
                </a:solidFill>
                <a:latin typeface="Times New Roman" panose="02020603050405020304" pitchFamily="1"/>
              </a:rPr>
              <a:t>Budget forecasts require assumptions about both policy and the economy, and both can turn out to be spectacularly wrong. </a:t>
            </a:r>
          </a:p>
          <a:p>
            <a:pPr marL="45720" marR="0" indent="0" algn="l">
              <a:lnSpc>
                <a:spcPts val="2000"/>
              </a:lnSpc>
              <a:spcBef>
                <a:spcPts val="1965"/>
              </a:spcBef>
              <a:spcAft>
                <a:spcPts val="15390"/>
              </a:spcAft>
            </a:pPr>
            <a:r>
              <a:rPr lang="en-US" sz="1800" spc="40">
                <a:solidFill>
                  <a:srgbClr val="2A2523"/>
                </a:solidFill>
                <a:latin typeface="Times New Roman" panose="02020603050405020304" pitchFamily="1"/>
              </a:rPr>
              <a:t>In 2008, for example, the unemployment rate in </a:t>
            </a:r>
            <a:r>
              <a:rPr lang="en-US" sz="950" spc="40">
                <a:solidFill>
                  <a:srgbClr val="2A2523"/>
                </a:solidFill>
                <a:latin typeface="Verdana" panose="02020603050405020304" pitchFamily="2"/>
              </a:rPr>
              <a:t>2012 </a:t>
            </a:r>
            <a:r>
              <a:rPr lang="en-US" sz="1800" spc="40">
                <a:solidFill>
                  <a:srgbClr val="2A2523"/>
                </a:solidFill>
                <a:latin typeface="Times New Roman" panose="02020603050405020304" pitchFamily="1"/>
              </a:rPr>
              <a:t>was assumed to be </a:t>
            </a:r>
            <a:r>
              <a:rPr lang="en-US" sz="1600" b="1" spc="40">
                <a:solidFill>
                  <a:srgbClr val="2A2523"/>
                </a:solidFill>
                <a:latin typeface="Times New Roman" panose="02020603050405020304" pitchFamily="1"/>
              </a:rPr>
              <a:t>4.8 </a:t>
            </a:r>
            <a:r>
              <a:rPr lang="en-US" sz="1800" spc="40">
                <a:solidFill>
                  <a:srgbClr val="2A2523"/>
                </a:solidFill>
                <a:latin typeface="Times New Roman" panose="02020603050405020304" pitchFamily="1"/>
              </a:rPr>
              <a:t>percent. The most recent assumption is 8.2 percent.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896600" y="2510790"/>
            <a:ext cx="1050925" cy="348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850" b="1" spc="-5">
                <a:solidFill>
                  <a:srgbClr val="99AFCA"/>
                </a:solidFill>
                <a:latin typeface="Times New Roman" panose="02020603050405020304" pitchFamily="2"/>
              </a:rPr>
              <a:t>2010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332335" y="3148330"/>
            <a:ext cx="268605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spc="-245">
                <a:solidFill>
                  <a:srgbClr val="2A2523"/>
                </a:solidFill>
                <a:latin typeface="Verdana" panose="02020603050405020304" pitchFamily="2"/>
              </a:rPr>
              <a:t>$0.0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324080" y="3312795"/>
            <a:ext cx="38544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50" spc="-55">
                <a:solidFill>
                  <a:srgbClr val="2A2523"/>
                </a:solidFill>
                <a:latin typeface="Verdana" panose="02020603050405020304" pitchFamily="2"/>
              </a:rPr>
              <a:t>trillion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795010" y="4764405"/>
            <a:ext cx="2249805" cy="814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25"/>
              </a:spcAft>
            </a:pPr>
            <a:r>
              <a:rPr lang="en-US" sz="1200" b="1" spc="-95">
                <a:solidFill>
                  <a:srgbClr val="2A2523"/>
                </a:solidFill>
                <a:latin typeface="Verdana" panose="02020603050405020304" pitchFamily="2"/>
              </a:rPr>
              <a:t>Each of these three forecasts for 2012 requires an assumption about what the unemployment rate will be.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28525" y="5361940"/>
            <a:ext cx="244475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50" spc="-145">
                <a:solidFill>
                  <a:srgbClr val="2A2523"/>
                </a:solidFill>
                <a:latin typeface="Verdana" panose="02020603050405020304" pitchFamily="2"/>
              </a:rPr>
              <a:t>-1.0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32335" y="6424930"/>
            <a:ext cx="240665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50" spc="-150">
                <a:solidFill>
                  <a:srgbClr val="2A2523"/>
                </a:solidFill>
                <a:latin typeface="Verdana" panose="02020603050405020304" pitchFamily="2"/>
              </a:rPr>
              <a:t>-1.5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50495" y="7969885"/>
            <a:ext cx="12789535" cy="1034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063240" marR="0" indent="0" algn="l">
              <a:lnSpc>
                <a:spcPts val="1200"/>
              </a:lnSpc>
              <a:spcAft>
                <a:spcPts val="0"/>
              </a:spcAft>
              <a:tabLst>
                <a:tab pos="3977640" algn="l"/>
                <a:tab pos="4892040" algn="l"/>
                <a:tab pos="5760720" algn="l"/>
                <a:tab pos="6675120" algn="l"/>
                <a:tab pos="7589520" algn="l"/>
                <a:tab pos="8503920" algn="l"/>
                <a:tab pos="9372600" algn="l"/>
                <a:tab pos="11567160" algn="l"/>
              </a:tabLst>
            </a:pPr>
            <a:r>
              <a:rPr lang="en-US" sz="950" spc="15">
                <a:solidFill>
                  <a:srgbClr val="2A2523"/>
                </a:solidFill>
                <a:latin typeface="Verdana" panose="02020603050405020304" pitchFamily="2"/>
              </a:rPr>
              <a:t>1982 1986 1990 1994 1998 2002 2006 2010 2020 </a:t>
            </a:r>
          </a:p>
          <a:p>
            <a:pPr marL="45720" marR="0" indent="0" algn="l">
              <a:lnSpc>
                <a:spcPts val="2200"/>
              </a:lnSpc>
              <a:spcBef>
                <a:spcPts val="3395"/>
              </a:spcBef>
              <a:spcAft>
                <a:spcPts val="0"/>
              </a:spcAft>
              <a:tabLst>
                <a:tab pos="12710160" algn="r"/>
              </a:tabLst>
            </a:pPr>
            <a:r>
              <a:rPr lang="en-US" sz="950" spc="0">
                <a:solidFill>
                  <a:srgbClr val="2A2523"/>
                </a:solidFill>
                <a:latin typeface="Verdana" panose="02020603050405020304" pitchFamily="2"/>
              </a:rPr>
              <a:t>By AMANDA COX I</a:t>
            </a:r>
            <a:r>
              <a:rPr lang="en-US" sz="950" b="1" spc="0">
                <a:solidFill>
                  <a:srgbClr val="497599"/>
                </a:solidFill>
                <a:latin typeface="Verdana" panose="02020603050405020304" pitchFamily="2"/>
              </a:rPr>
              <a:t> Send Feedback </a:t>
            </a:r>
            <a:r>
              <a:rPr lang="en-US" sz="950" b="1" spc="0">
                <a:solidFill>
                  <a:srgbClr val="2A2523"/>
                </a:solidFill>
                <a:latin typeface="Verdana" panose="02020603050405020304" pitchFamily="2"/>
              </a:rPr>
              <a:t>LINKEDIN Q SHARE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950" spc="25">
                <a:solidFill>
                  <a:srgbClr val="2A2523"/>
                </a:solidFill>
                <a:latin typeface="Verdana" panose="02020603050405020304" pitchFamily="2"/>
              </a:rPr>
              <a:t>Source: Office of Management and Budget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13155" y="0"/>
            <a:ext cx="10642600" cy="1411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0" marR="0" indent="0" algn="ctr">
              <a:lnSpc>
                <a:spcPts val="9400"/>
              </a:lnSpc>
              <a:spcAft>
                <a:spcPts val="815"/>
              </a:spcAft>
            </a:pPr>
            <a:r>
              <a:rPr lang="en-US" sz="7300" spc="-254">
                <a:solidFill>
                  <a:srgbClr val="095836"/>
                </a:solidFill>
                <a:latin typeface="Tahoma" panose="02020603050405020304" pitchFamily="2"/>
              </a:rPr>
              <a:t>Calculate </a:t>
            </a:r>
            <a:r>
              <a:rPr lang="en-US" sz="8800" spc="375">
                <a:solidFill>
                  <a:srgbClr val="095836"/>
                </a:solidFill>
                <a:latin typeface="Tahoma" panose="02020603050405020304" pitchFamily="2"/>
              </a:rPr>
              <a:t>...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8575" y="622300"/>
            <a:ext cx="12980035" cy="175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165" rIns="0" bIns="0" anchor="t">
            <a:normAutofit fontScale="95000"/>
          </a:bodyPr>
          <a:lstStyle/>
          <a:p>
            <a:pPr marL="0" marR="0" indent="0" algn="ctr">
              <a:lnSpc>
                <a:spcPts val="6700"/>
              </a:lnSpc>
              <a:spcAft>
                <a:spcPts val="5680"/>
              </a:spcAft>
            </a:pPr>
            <a:r>
              <a:rPr lang="en-US" sz="6900" b="1" spc="270">
                <a:solidFill>
                  <a:srgbClr val="000000"/>
                </a:solidFill>
                <a:latin typeface="Tahoma" panose="02020603050405020304" pitchFamily="2"/>
              </a:rPr>
              <a:t>Smoothing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8575" y="2791460"/>
            <a:ext cx="633095" cy="409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>
            <a:normAutofit fontScale="95000"/>
          </a:bodyPr>
          <a:lstStyle/>
          <a:p>
            <a:pPr marL="36576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-31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9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</a:p>
          <a:p>
            <a:pPr marL="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0" marR="0" indent="0" algn="l">
              <a:lnSpc>
                <a:spcPts val="16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sz="1600" spc="-270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36576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1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0" marR="0" indent="0" algn="l">
              <a:lnSpc>
                <a:spcPts val="16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80">
                <a:solidFill>
                  <a:srgbClr val="000000"/>
                </a:solidFill>
                <a:latin typeface="Bookman Old Style" panose="02020603050405020304" pitchFamily="2"/>
              </a:rPr>
              <a:t>Ca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0" marR="0" indent="0" algn="l">
              <a:lnSpc>
                <a:spcPts val="1400"/>
              </a:lnSpc>
              <a:spcBef>
                <a:spcPts val="1950"/>
              </a:spcBef>
              <a:spcAft>
                <a:spcPts val="0"/>
              </a:spcAft>
            </a:pPr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  <a:r>
              <a:t/>
            </a:r>
            <a:br/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Ca </a:t>
            </a:r>
          </a:p>
          <a:p>
            <a:pPr marL="0" marR="0" indent="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1200" i="1" spc="20">
                <a:solidFill>
                  <a:srgbClr val="000000"/>
                </a:solidFill>
                <a:latin typeface="Bookman Old Style" panose="02020603050405020304" pitchFamily="2"/>
              </a:rPr>
              <a:t>U) </a:t>
            </a:r>
          </a:p>
          <a:p>
            <a:pPr marL="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95">
                <a:solidFill>
                  <a:srgbClr val="000000"/>
                </a:solidFill>
                <a:latin typeface="Bookman Old Style" panose="02020603050405020304" pitchFamily="2"/>
              </a:rPr>
              <a:t>&gt;,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65">
                <a:solidFill>
                  <a:srgbClr val="000000"/>
                </a:solidFill>
                <a:latin typeface="Bookman Old Style" panose="02020603050405020304" pitchFamily="2"/>
              </a:rPr>
              <a:t>cc:5 N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295">
                <a:solidFill>
                  <a:srgbClr val="000000"/>
                </a:solidFill>
                <a:latin typeface="Arial" panose="02020603050405020304" pitchFamily="2"/>
              </a:rPr>
              <a:t>ID </a:t>
            </a:r>
          </a:p>
          <a:p>
            <a:pPr marL="0" marR="0" indent="0" algn="l">
              <a:lnSpc>
                <a:spcPts val="20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2500" spc="-295">
                <a:solidFill>
                  <a:srgbClr val="000000"/>
                </a:solidFill>
                <a:latin typeface="Arial" panose="02020603050405020304" pitchFamily="2"/>
              </a:rPr>
              <a:t>'.--.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454785" y="6740525"/>
            <a:ext cx="4664075" cy="401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645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34515" y="2380615"/>
            <a:ext cx="3375660" cy="453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0">
                <a:solidFill>
                  <a:srgbClr val="000000"/>
                </a:solidFill>
                <a:latin typeface="Arial" panose="02020603050405020304" pitchFamily="2"/>
              </a:rPr>
              <a:t>Smoothed with splines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70015" y="2900680"/>
            <a:ext cx="224155" cy="889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/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85">
                <a:solidFill>
                  <a:srgbClr val="000000"/>
                </a:solidFill>
                <a:latin typeface="Bookman Old Style" panose="02020603050405020304" pitchFamily="2"/>
              </a:rPr>
              <a:t>(1) C </a:t>
            </a:r>
          </a:p>
          <a:p>
            <a:pPr marL="457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5720" marR="0" indent="0" algn="l">
              <a:lnSpc>
                <a:spcPts val="16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sz="1600" spc="-365">
                <a:solidFill>
                  <a:srgbClr val="000000"/>
                </a:solidFill>
                <a:latin typeface="Bookman Old Style" panose="02020603050405020304" pitchFamily="2"/>
              </a:rPr>
              <a:t>a3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470015" y="3789680"/>
            <a:ext cx="649605" cy="3081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1148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39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4572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80">
                <a:solidFill>
                  <a:srgbClr val="000000"/>
                </a:solidFill>
                <a:latin typeface="Bookman Old Style" panose="02020603050405020304" pitchFamily="2"/>
              </a:rPr>
              <a:t>CD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572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25">
                <a:solidFill>
                  <a:srgbClr val="000000"/>
                </a:solidFill>
                <a:latin typeface="Bookman Old Style" panose="02020603050405020304" pitchFamily="2"/>
              </a:rPr>
              <a:t>(115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1148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30">
                <a:solidFill>
                  <a:srgbClr val="000000"/>
                </a:solidFill>
                <a:latin typeface="Bookman Old Style" panose="02020603050405020304" pitchFamily="2"/>
              </a:rPr>
              <a:t>71" </a:t>
            </a:r>
          </a:p>
          <a:p>
            <a:pPr marL="45720" marR="0" indent="0" algn="l">
              <a:lnSpc>
                <a:spcPts val="14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  <a:r>
              <a:t/>
            </a:r>
            <a:br/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a3 </a:t>
            </a:r>
          </a:p>
          <a:p>
            <a:pPr marL="45720" marR="0" indent="0" algn="l">
              <a:lnSpc>
                <a:spcPts val="15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spc="-135">
                <a:solidFill>
                  <a:srgbClr val="000000"/>
                </a:solidFill>
                <a:latin typeface="Bookman Old Style" panose="02020603050405020304" pitchFamily="2"/>
              </a:rPr>
              <a:t>U) </a:t>
            </a:r>
          </a:p>
          <a:p>
            <a:pPr marL="4572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95">
                <a:solidFill>
                  <a:srgbClr val="000000"/>
                </a:solidFill>
                <a:latin typeface="Bookman Old Style" panose="02020603050405020304" pitchFamily="2"/>
              </a:rPr>
              <a:t>&gt;, </a:t>
            </a:r>
          </a:p>
          <a:p>
            <a:pPr marL="457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CO N </a:t>
            </a:r>
          </a:p>
          <a:p>
            <a:pPr marL="45720" marR="0" indent="0" algn="l">
              <a:lnSpc>
                <a:spcPts val="16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600" spc="-114">
                <a:solidFill>
                  <a:srgbClr val="000000"/>
                </a:solidFill>
                <a:latin typeface="Bookman Old Style" panose="02020603050405020304" pitchFamily="2"/>
              </a:rPr>
              <a:t>C) </a:t>
            </a:r>
          </a:p>
          <a:p>
            <a:pPr marL="45720"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8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1600" spc="-8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11480" marR="0" indent="0" algn="l">
              <a:lnSpc>
                <a:spcPts val="1800"/>
              </a:lnSpc>
              <a:spcBef>
                <a:spcPts val="207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821170" y="2780030"/>
            <a:ext cx="349885" cy="243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spc="-100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919085" y="5704840"/>
            <a:ext cx="678815" cy="1437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6960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-105">
                <a:solidFill>
                  <a:srgbClr val="000000"/>
                </a:solidFill>
                <a:latin typeface="Arial" panose="02020603050405020304" pitchFamily="2"/>
              </a:rPr>
              <a:t>2000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304530" y="2380615"/>
            <a:ext cx="4704080" cy="453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25">
                <a:solidFill>
                  <a:srgbClr val="000000"/>
                </a:solidFill>
                <a:latin typeface="Arial" panose="02020603050405020304" pitchFamily="2"/>
              </a:rPr>
              <a:t>Smoothed with LOESS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241790" y="6739890"/>
            <a:ext cx="678815" cy="401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500" b="1" spc="-105">
                <a:solidFill>
                  <a:srgbClr val="000000"/>
                </a:solidFill>
                <a:latin typeface="Arial" panose="02020603050405020304" pitchFamily="2"/>
              </a:rPr>
              <a:t>2005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0564495" y="6739890"/>
            <a:ext cx="678815" cy="400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500" b="1" spc="-105">
                <a:solidFill>
                  <a:srgbClr val="000000"/>
                </a:solidFill>
                <a:latin typeface="Arial" panose="02020603050405020304" pitchFamily="2"/>
              </a:rPr>
              <a:t>2010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1887200" y="6739890"/>
            <a:ext cx="1121410" cy="401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500" b="1" spc="25">
                <a:solidFill>
                  <a:srgbClr val="000000"/>
                </a:solidFill>
                <a:latin typeface="Arial" panose="02020603050405020304" pitchFamily="2"/>
              </a:rPr>
              <a:t>2015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229600" y="3369945"/>
            <a:ext cx="718820" cy="6297295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600"/>
              </a:lnSpc>
              <a:spcAft>
                <a:spcPts val="0"/>
              </a:spcAft>
            </a:pPr>
            <a:r>
              <a:rPr lang="en-US" sz="5250" spc="0" baseline="-25000">
                <a:solidFill>
                  <a:srgbClr val="000000"/>
                </a:solidFill>
                <a:latin typeface="Tahoma" panose="02020603050405020304" pitchFamily="2"/>
              </a:rPr>
              <a:t>or</a:t>
            </a:r>
            <a:r>
              <a:rPr lang="en-US" sz="6100" spc="0" baseline="30000">
                <a:solidFill>
                  <a:srgbClr val="000000"/>
                </a:solidFill>
                <a:latin typeface="Tahoma" panose="02020603050405020304" pitchFamily="2"/>
              </a:rPr>
              <a:t>Stats</a:t>
            </a:r>
            <a:r>
              <a:rPr lang="en-US" sz="100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143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5350" spc="10190">
                <a:solidFill>
                  <a:srgbClr val="000000"/>
                </a:solidFill>
                <a:latin typeface="Tahoma" panose="02020603050405020304" pitchFamily="2"/>
              </a:rPr>
              <a:t>data?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967355" y="28575"/>
            <a:ext cx="3807460" cy="673100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2200" spc="95">
                <a:solidFill>
                  <a:srgbClr val="000000"/>
                </a:solidFill>
                <a:latin typeface="Arial" panose="02020603050405020304" pitchFamily="2"/>
              </a:rPr>
              <a:t>% delays and cancellations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2100"/>
              </a:lnSpc>
              <a:spcBef>
                <a:spcPts val="1050"/>
              </a:spcBef>
              <a:spcAft>
                <a:spcPts val="0"/>
              </a:spcAft>
              <a:tabLst>
                <a:tab pos="960120" algn="l"/>
                <a:tab pos="2011680" algn="l"/>
                <a:tab pos="2926080" algn="l"/>
              </a:tabLst>
            </a:pPr>
            <a:r>
              <a:rPr lang="en-US" sz="2200" spc="5">
                <a:solidFill>
                  <a:srgbClr val="000000"/>
                </a:solidFill>
                <a:latin typeface="Arial" panose="02020603050405020304" pitchFamily="2"/>
              </a:rPr>
              <a:t>0 4 8 12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708910" y="1593215"/>
            <a:ext cx="333375" cy="3276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700" spc="220">
                <a:solidFill>
                  <a:srgbClr val="000000"/>
                </a:solidFill>
                <a:latin typeface="Courier New" panose="02020603050405020304" pitchFamily="3"/>
              </a:rPr>
              <a:t>N</a:t>
            </a:r>
            <a:r>
              <a:rPr lang="en-US" sz="1550" spc="22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1600" spc="220">
                <a:solidFill>
                  <a:srgbClr val="000000"/>
                </a:solidFill>
                <a:latin typeface="Lucida Console" panose="02020603050405020304"/>
              </a:rPr>
              <a:t>O</a:t>
            </a:r>
            <a:r>
              <a:rPr lang="en-US" sz="1550" spc="22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708910" y="1920875"/>
            <a:ext cx="229870" cy="167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22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209415" y="1616075"/>
            <a:ext cx="103505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536950" y="1863090"/>
            <a:ext cx="45720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Lucida Console" panose="02020603050405020304"/>
              </a:rPr>
              <a:t>F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691890" y="2254250"/>
            <a:ext cx="748030" cy="276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00" spc="-345">
                <a:solidFill>
                  <a:srgbClr val="000000"/>
                </a:solidFill>
                <a:latin typeface="Arial" panose="02020603050405020304" pitchFamily="2"/>
              </a:rPr>
              <a:t>dip_--1 0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08910" y="2938780"/>
            <a:ext cx="333375" cy="235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00" spc="-135">
                <a:solidFill>
                  <a:srgbClr val="000000"/>
                </a:solidFill>
                <a:latin typeface="Arial" panose="02020603050405020304" pitchFamily="2"/>
              </a:rPr>
              <a:t>o_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708910" y="3174365"/>
            <a:ext cx="235585" cy="167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708910" y="4071620"/>
            <a:ext cx="333375" cy="1612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2200" spc="-220">
                <a:solidFill>
                  <a:srgbClr val="000000"/>
                </a:solidFill>
                <a:latin typeface="Arial" panose="02020603050405020304" pitchFamily="2"/>
              </a:rPr>
              <a:t>rv-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708910" y="4232910"/>
            <a:ext cx="235585" cy="1663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2708910" y="5330825"/>
            <a:ext cx="333375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550" spc="-240">
                <a:solidFill>
                  <a:srgbClr val="000000"/>
                </a:solidFill>
                <a:latin typeface="Verdana" panose="02020603050405020304" pitchFamily="2"/>
              </a:rPr>
              <a:t>N.) -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2708910" y="5486400"/>
            <a:ext cx="229870" cy="167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550" spc="-240">
                <a:solidFill>
                  <a:srgbClr val="000000"/>
                </a:solidFill>
                <a:latin typeface="Verdana" panose="02020603050405020304" pitchFamily="2"/>
              </a:rPr>
              <a:t>CD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708910" y="5653405"/>
            <a:ext cx="333375" cy="3448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1049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50" spc="-265">
                <a:solidFill>
                  <a:srgbClr val="000000"/>
                </a:solidFill>
                <a:latin typeface="Verdana" panose="02020603050405020304" pitchFamily="2"/>
              </a:rPr>
              <a:t>01 -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3416300" y="3053715"/>
            <a:ext cx="1552575" cy="29216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50" spc="40">
                <a:solidFill>
                  <a:srgbClr val="000000"/>
                </a:solidFill>
                <a:latin typeface="Arial" panose="02020603050405020304" pitchFamily="2"/>
              </a:rPr>
              <a:t>co--H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Arial" panose="02020603050405020304" pitchFamily="2"/>
              </a:rPr>
              <a:t>0 0 </a:t>
            </a:r>
          </a:p>
          <a:p>
            <a:pPr marL="0" marR="0" indent="0" algn="ctr">
              <a:lnSpc>
                <a:spcPts val="35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  <a:p>
            <a:pPr marL="0" marR="137160" indent="0" algn="r">
              <a:lnSpc>
                <a:spcPts val="28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650" spc="100">
                <a:solidFill>
                  <a:srgbClr val="000000"/>
                </a:solidFill>
                <a:latin typeface="Arial" panose="02020603050405020304" pitchFamily="2"/>
              </a:rPr>
              <a:t>0 0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80">
                <a:solidFill>
                  <a:srgbClr val="000000"/>
                </a:solidFill>
                <a:latin typeface="Arial" panose="02020603050405020304" pitchFamily="2"/>
              </a:rPr>
              <a:t>F</a:t>
            </a:r>
            <a:r>
              <a:rPr lang="en-US" sz="1650" spc="180" baseline="-25000">
                <a:solidFill>
                  <a:srgbClr val="000000"/>
                </a:solidFill>
                <a:latin typeface="Arial" panose="02020603050405020304" pitchFamily="2"/>
              </a:rPr>
              <a:t>a</a:t>
            </a:r>
            <a:r>
              <a:rPr lang="en-US" sz="1650" spc="180">
                <a:solidFill>
                  <a:srgbClr val="000000"/>
                </a:solidFill>
                <a:latin typeface="Arial" panose="02020603050405020304" pitchFamily="2"/>
              </a:rPr>
              <a:t>,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80">
                <a:solidFill>
                  <a:srgbClr val="000000"/>
                </a:solidFill>
                <a:latin typeface="Arial" panose="02020603050405020304" pitchFamily="2"/>
              </a:rPr>
              <a:t>F.</a:t>
            </a:r>
            <a:r>
              <a:rPr lang="en-US" sz="1650" spc="80" baseline="-25000">
                <a:solidFill>
                  <a:srgbClr val="000000"/>
                </a:solidFill>
                <a:latin typeface="Arial" panose="02020603050405020304" pitchFamily="2"/>
              </a:rPr>
              <a:t>ra</a:t>
            </a:r>
            <a:r>
              <a:rPr lang="en-US" sz="1650" spc="80">
                <a:solidFill>
                  <a:srgbClr val="000000"/>
                </a:solidFill>
                <a:latin typeface="Arial" panose="02020603050405020304" pitchFamily="2"/>
              </a:rPr>
              <a:t>., 0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548640" algn="l"/>
              </a:tabLst>
            </a:pPr>
            <a:r>
              <a:rPr lang="en-US" sz="1050" u="sng" spc="-40">
                <a:solidFill>
                  <a:srgbClr val="000000"/>
                </a:solidFill>
                <a:latin typeface="Verdana" panose="02020603050405020304" pitchFamily="2"/>
              </a:rPr>
              <a:t>Fit 1--H </a:t>
            </a:r>
          </a:p>
          <a:p>
            <a:pPr marL="274320" marR="0" indent="0" algn="l">
              <a:lnSpc>
                <a:spcPts val="35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650" spc="-305">
                <a:solidFill>
                  <a:srgbClr val="000000"/>
                </a:solidFill>
                <a:latin typeface="Arial" panose="02020603050405020304" pitchFamily="2"/>
              </a:rPr>
              <a:t>F</a:t>
            </a:r>
            <a:r>
              <a:rPr lang="en-US" sz="1650" spc="-305" baseline="-25000">
                <a:solidFill>
                  <a:srgbClr val="000000"/>
                </a:solidFill>
                <a:latin typeface="Arial" panose="02020603050405020304" pitchFamily="2"/>
              </a:rPr>
              <a:t>ED</a:t>
            </a:r>
            <a:r>
              <a:rPr lang="en-US" sz="100" spc="-30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2743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554480" algn="r"/>
              </a:tabLst>
            </a:pPr>
            <a:r>
              <a:rPr lang="en-US" sz="1450" spc="0">
                <a:solidFill>
                  <a:srgbClr val="000000"/>
                </a:solidFill>
                <a:latin typeface="Verdana" panose="02020603050405020304" pitchFamily="2"/>
              </a:rPr>
              <a:t>o 00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164455" y="4117975"/>
            <a:ext cx="103505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673985" y="6458585"/>
            <a:ext cx="4543425" cy="724535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200" spc="70">
                <a:solidFill>
                  <a:srgbClr val="000000"/>
                </a:solidFill>
                <a:latin typeface="Arial" panose="02020603050405020304" pitchFamily="2"/>
              </a:rPr>
              <a:t>Mean % delays and cancellations </a:t>
            </a:r>
          </a:p>
          <a:p>
            <a:pPr marL="274320" marR="0" indent="0" algn="l">
              <a:lnSpc>
                <a:spcPts val="2100"/>
              </a:lnSpc>
              <a:spcBef>
                <a:spcPts val="1170"/>
              </a:spcBef>
              <a:spcAft>
                <a:spcPts val="0"/>
              </a:spcAft>
              <a:tabLst>
                <a:tab pos="1234440" algn="l"/>
                <a:tab pos="2148840" algn="l"/>
                <a:tab pos="3108960" algn="l"/>
                <a:tab pos="4069080" algn="l"/>
              </a:tabLst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0 2 4 6 8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123690" y="7470775"/>
            <a:ext cx="183515" cy="626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5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100"/>
              </a:lnSpc>
              <a:spcBef>
                <a:spcPts val="57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708910" y="8137525"/>
            <a:ext cx="333375" cy="178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50" spc="55">
                <a:solidFill>
                  <a:srgbClr val="000000"/>
                </a:solidFill>
                <a:latin typeface="Verdana" panose="02020603050405020304" pitchFamily="2"/>
              </a:rPr>
              <a:t>0_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708910" y="8315960"/>
            <a:ext cx="229870" cy="3276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646045" y="9293225"/>
            <a:ext cx="349885" cy="149860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spc="-85">
                <a:solidFill>
                  <a:srgbClr val="000000"/>
                </a:solidFill>
                <a:latin typeface="Verdana" panose="02020603050405020304" pitchFamily="2"/>
              </a:rPr>
              <a:t>N.)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708910" y="9454515"/>
            <a:ext cx="333375" cy="178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50" spc="245">
                <a:solidFill>
                  <a:srgbClr val="000000"/>
                </a:solidFill>
                <a:latin typeface="Verdana" panose="02020603050405020304" pitchFamily="2"/>
              </a:rPr>
              <a:t>o_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708910" y="9632950"/>
            <a:ext cx="22987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245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646045" y="9811385"/>
            <a:ext cx="349885" cy="149225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550" spc="140">
                <a:solidFill>
                  <a:srgbClr val="000000"/>
                </a:solidFill>
                <a:latin typeface="Verdana" panose="02020603050405020304" pitchFamily="2"/>
              </a:rPr>
              <a:t>U,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646045" y="10782935"/>
            <a:ext cx="349885" cy="488950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245">
                <a:solidFill>
                  <a:srgbClr val="000000"/>
                </a:solidFill>
                <a:latin typeface="Lucida Console" panose="02020603050405020304"/>
              </a:rPr>
              <a:t>O O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703195" y="12094210"/>
            <a:ext cx="24130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665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279390" y="8246745"/>
            <a:ext cx="109220" cy="120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4664075" y="8517255"/>
            <a:ext cx="207010" cy="6381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ctr">
              <a:lnSpc>
                <a:spcPts val="15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  <a:p>
            <a:pPr marL="0" marR="0" indent="0" algn="l">
              <a:lnSpc>
                <a:spcPts val="1200"/>
              </a:lnSpc>
              <a:spcBef>
                <a:spcPts val="61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4238625" y="9311005"/>
            <a:ext cx="229870" cy="6324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5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1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4088765" y="10092690"/>
            <a:ext cx="264795" cy="143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0"/>
              </a:spcAft>
            </a:pPr>
            <a:r>
              <a:rPr lang="en-US" sz="1600" spc="245">
                <a:solidFill>
                  <a:srgbClr val="000000"/>
                </a:solidFill>
                <a:latin typeface="Lucida Console" panose="02020603050405020304"/>
              </a:rPr>
              <a:t>0 0 0 O 0 </a:t>
            </a:r>
          </a:p>
          <a:p>
            <a:pPr marL="0" marR="0" indent="0" algn="r">
              <a:lnSpc>
                <a:spcPts val="1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4445635" y="11674475"/>
            <a:ext cx="287655" cy="6381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  <a:p>
            <a:pPr marL="0" marR="0" indent="0" algn="l">
              <a:lnSpc>
                <a:spcPts val="1500"/>
              </a:lnSpc>
              <a:spcBef>
                <a:spcPts val="56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r">
              <a:lnSpc>
                <a:spcPts val="11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245100" y="12468225"/>
            <a:ext cx="109220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96900"/>
            <a:ext cx="13008610" cy="181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ctr">
              <a:lnSpc>
                <a:spcPts val="8500"/>
              </a:lnSpc>
              <a:spcAft>
                <a:spcPts val="5720"/>
              </a:spcAft>
            </a:pPr>
            <a:r>
              <a:rPr lang="en-US" sz="7100" spc="-15">
                <a:solidFill>
                  <a:srgbClr val="5A7052"/>
                </a:solidFill>
                <a:latin typeface="Tahoma" panose="02020603050405020304" pitchFamily="2"/>
              </a:rPr>
              <a:t>Stats or data?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60780" y="622300"/>
            <a:ext cx="10744200" cy="2008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8300"/>
              </a:lnSpc>
              <a:spcAft>
                <a:spcPts val="7460"/>
              </a:spcAft>
            </a:pPr>
            <a:r>
              <a:rPr lang="en-US" sz="6800" b="1" spc="295">
                <a:solidFill>
                  <a:srgbClr val="000000"/>
                </a:solidFill>
                <a:latin typeface="Tahoma" panose="02020603050405020304" pitchFamily="2"/>
              </a:rPr>
              <a:t>Coefficients, effects etc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60780" y="8604885"/>
            <a:ext cx="1074420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720840" marR="0" indent="0" algn="l">
              <a:lnSpc>
                <a:spcPts val="1200"/>
              </a:lnSpc>
              <a:spcAft>
                <a:spcPts val="95"/>
              </a:spcAft>
              <a:tabLst>
                <a:tab pos="8503920" algn="l"/>
                <a:tab pos="10332720" algn="l"/>
              </a:tabLst>
            </a:pPr>
            <a:r>
              <a:rPr lang="en-US" sz="1050" spc="-75">
                <a:solidFill>
                  <a:srgbClr val="000000"/>
                </a:solidFill>
                <a:latin typeface="Arial" panose="02020603050405020304" pitchFamily="2"/>
              </a:rPr>
              <a:t>I I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60780" y="8776335"/>
            <a:ext cx="10744200" cy="608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800600" marR="0" indent="0" algn="l">
              <a:lnSpc>
                <a:spcPts val="1900"/>
              </a:lnSpc>
              <a:spcAft>
                <a:spcPts val="0"/>
              </a:spcAft>
              <a:tabLst>
                <a:tab pos="6629400" algn="l"/>
                <a:tab pos="8458200" algn="l"/>
                <a:tab pos="10241280" algn="l"/>
              </a:tabLst>
            </a:pPr>
            <a:r>
              <a:rPr lang="en-US" sz="2100" spc="0">
                <a:solidFill>
                  <a:srgbClr val="000000"/>
                </a:solidFill>
                <a:latin typeface="Arial" panose="02020603050405020304" pitchFamily="2"/>
              </a:rPr>
              <a:t>0 2 4 6 </a:t>
            </a:r>
          </a:p>
          <a:p>
            <a:pPr marL="6949440" marR="0" indent="0" algn="l">
              <a:lnSpc>
                <a:spcPts val="2400"/>
              </a:lnSpc>
              <a:spcBef>
                <a:spcPts val="485"/>
              </a:spcBef>
              <a:spcAft>
                <a:spcPts val="0"/>
              </a:spcAft>
            </a:pPr>
            <a:r>
              <a:rPr lang="en-US" sz="2100" spc="-45">
                <a:solidFill>
                  <a:srgbClr val="000000"/>
                </a:solidFill>
                <a:latin typeface="Arial" panose="02020603050405020304" pitchFamily="2"/>
              </a:rPr>
              <a:t>Odds ratios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53720" y="622300"/>
            <a:ext cx="11887200" cy="1880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8400"/>
              </a:lnSpc>
              <a:spcAft>
                <a:spcPts val="6285"/>
              </a:spcAft>
            </a:pPr>
            <a:r>
              <a:rPr lang="en-US" sz="6950" b="1" spc="100">
                <a:solidFill>
                  <a:srgbClr val="5A7052"/>
                </a:solidFill>
                <a:latin typeface="Tahoma" panose="02020603050405020304" pitchFamily="2"/>
              </a:rPr>
              <a:t>Coefficients, effects etc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733675" y="228600"/>
            <a:ext cx="3086100" cy="1314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5005" rIns="0" bIns="0" anchor="t">
            <a:normAutofit fontScale="95000"/>
          </a:bodyPr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850" spc="-30">
                <a:solidFill>
                  <a:srgbClr val="000000"/>
                </a:solidFill>
                <a:latin typeface="Verdana" panose="02020603050405020304" pitchFamily="2"/>
              </a:rPr>
              <a:t>Prediction: random forest 3 </a:t>
            </a:r>
          </a:p>
          <a:p>
            <a:pPr marL="0" marR="0" indent="0" algn="l">
              <a:lnSpc>
                <a:spcPts val="1600"/>
              </a:lnSpc>
              <a:spcBef>
                <a:spcPts val="465"/>
              </a:spcBef>
              <a:spcAft>
                <a:spcPts val="695"/>
              </a:spcAft>
            </a:pPr>
            <a:r>
              <a:rPr lang="en-US" sz="1450" spc="-60">
                <a:solidFill>
                  <a:srgbClr val="000000"/>
                </a:solidFill>
                <a:latin typeface="Verdana" panose="02020603050405020304" pitchFamily="2"/>
              </a:rPr>
              <a:t>All predictors, training set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56460" y="1593215"/>
            <a:ext cx="535305" cy="19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50" b="1" spc="-60">
                <a:solidFill>
                  <a:srgbClr val="000000"/>
                </a:solidFill>
                <a:latin typeface="Verdana" panose="02020603050405020304" pitchFamily="2"/>
              </a:rPr>
              <a:t>40.84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219325" y="3209290"/>
            <a:ext cx="523875" cy="19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50" b="1" spc="-190">
                <a:solidFill>
                  <a:srgbClr val="000000"/>
                </a:solidFill>
                <a:latin typeface="Verdana" panose="02020603050405020304" pitchFamily="2"/>
              </a:rPr>
              <a:t>40.80•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219325" y="6428740"/>
            <a:ext cx="523875" cy="19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50" b="1" spc="-175">
                <a:solidFill>
                  <a:srgbClr val="000000"/>
                </a:solidFill>
                <a:latin typeface="Verdana" panose="02020603050405020304" pitchFamily="2"/>
              </a:rPr>
              <a:t>40.72-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889760" y="4962525"/>
            <a:ext cx="243840" cy="323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r">
              <a:lnSpc>
                <a:spcPts val="2500"/>
              </a:lnSpc>
              <a:spcAft>
                <a:spcPts val="0"/>
              </a:spcAft>
            </a:pPr>
            <a:r>
              <a:rPr lang="en-US" sz="320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971675" y="4895850"/>
            <a:ext cx="676275" cy="85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b="1" spc="-45">
                <a:solidFill>
                  <a:srgbClr val="000000"/>
                </a:solidFill>
                <a:latin typeface="Verdana" panose="02020603050405020304" pitchFamily="2"/>
              </a:rPr>
              <a:t>- 40.76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801225" y="3903980"/>
            <a:ext cx="1123950" cy="258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15"/>
              </a:spcAft>
            </a:pPr>
            <a:r>
              <a:rPr lang="en-US" sz="1650" spc="-125">
                <a:solidFill>
                  <a:srgbClr val="000000"/>
                </a:solidFill>
                <a:latin typeface="Verdana" panose="02020603050405020304" pitchFamily="2"/>
              </a:rPr>
              <a:t>Log fare•tip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138410" y="4469765"/>
            <a:ext cx="459105" cy="137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just">
              <a:lnSpc>
                <a:spcPts val="1500"/>
              </a:lnSpc>
              <a:spcAft>
                <a:spcPts val="0"/>
              </a:spcAft>
            </a:pPr>
            <a:r>
              <a:rPr lang="en-US" sz="1250" b="1" spc="-15">
                <a:solidFill>
                  <a:srgbClr val="000000"/>
                </a:solidFill>
                <a:latin typeface="Verdana" panose="02020603050405020304" pitchFamily="2"/>
              </a:rPr>
              <a:t>3.00 </a:t>
            </a:r>
          </a:p>
          <a:p>
            <a:pPr marL="0" marR="0" indent="0" algn="just">
              <a:lnSpc>
                <a:spcPts val="1500"/>
              </a:lnSpc>
              <a:spcBef>
                <a:spcPts val="1540"/>
              </a:spcBef>
              <a:spcAft>
                <a:spcPts val="0"/>
              </a:spcAft>
            </a:pPr>
            <a:r>
              <a:rPr lang="en-US" sz="1250" b="1" spc="80">
                <a:solidFill>
                  <a:srgbClr val="000000"/>
                </a:solidFill>
                <a:latin typeface="Verdana" panose="02020603050405020304" pitchFamily="2"/>
              </a:rPr>
              <a:t>235 </a:t>
            </a:r>
          </a:p>
          <a:p>
            <a:pPr marL="0" marR="0" indent="0" algn="just">
              <a:lnSpc>
                <a:spcPts val="1500"/>
              </a:lnSpc>
              <a:spcBef>
                <a:spcPts val="1690"/>
              </a:spcBef>
              <a:spcAft>
                <a:spcPts val="0"/>
              </a:spcAft>
            </a:pPr>
            <a:r>
              <a:rPr lang="en-US" sz="1250" b="1" spc="-25">
                <a:solidFill>
                  <a:srgbClr val="000000"/>
                </a:solidFill>
                <a:latin typeface="Verdana" panose="02020603050405020304" pitchFamily="2"/>
              </a:rPr>
              <a:t>2.50 </a:t>
            </a:r>
          </a:p>
          <a:p>
            <a:pPr marL="0" marR="0" indent="0" algn="just">
              <a:lnSpc>
                <a:spcPts val="1500"/>
              </a:lnSpc>
              <a:spcBef>
                <a:spcPts val="1690"/>
              </a:spcBef>
              <a:spcAft>
                <a:spcPts val="0"/>
              </a:spcAft>
            </a:pPr>
            <a:r>
              <a:rPr lang="en-US" sz="1250" b="1" spc="80">
                <a:solidFill>
                  <a:srgbClr val="000000"/>
                </a:solidFill>
                <a:latin typeface="Verdana" panose="02020603050405020304" pitchFamily="2"/>
              </a:rPr>
              <a:t>225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219325" y="8058150"/>
            <a:ext cx="6400800" cy="146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50" spc="-120">
                <a:solidFill>
                  <a:srgbClr val="000000"/>
                </a:solidFill>
                <a:latin typeface="Verdana" panose="02020603050405020304" pitchFamily="2"/>
              </a:rPr>
              <a:t>40.68-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  <a:p>
            <a:pPr marL="1188720" marR="0" indent="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tabLst>
                <a:tab pos="2697480" algn="l"/>
                <a:tab pos="4206240" algn="l"/>
                <a:tab pos="5760720" algn="l"/>
              </a:tabLst>
            </a:pPr>
            <a:r>
              <a:rPr lang="en-US" sz="1250" b="1" spc="-30">
                <a:solidFill>
                  <a:srgbClr val="000000"/>
                </a:solidFill>
                <a:latin typeface="Verdana" panose="02020603050405020304" pitchFamily="2"/>
              </a:rPr>
              <a:t>-74</a:t>
            </a:r>
            <a:r>
              <a:rPr lang="en-US" sz="1250" b="1" spc="-30" baseline="30000">
                <a:solidFill>
                  <a:srgbClr val="000000"/>
                </a:solidFill>
                <a:latin typeface="Verdana" panose="02020603050405020304" pitchFamily="2"/>
              </a:rPr>
              <a:t>6</a:t>
            </a:r>
            <a:r>
              <a:rPr lang="en-US" sz="1250" b="1" spc="-30">
                <a:solidFill>
                  <a:srgbClr val="000000"/>
                </a:solidFill>
                <a:latin typeface="Verdana" panose="02020603050405020304" pitchFamily="2"/>
              </a:rPr>
              <a:t>.05 </a:t>
            </a:r>
            <a:r>
              <a:rPr lang="en-US" sz="1450" spc="-30">
                <a:solidFill>
                  <a:srgbClr val="000000"/>
                </a:solidFill>
                <a:latin typeface="Verdana" panose="02020603050405020304" pitchFamily="2"/>
              </a:rPr>
              <a:t>-74.00 -73.95 -73.90 </a:t>
            </a:r>
          </a:p>
          <a:p>
            <a:pPr marL="3429000" marR="0" indent="0" algn="l">
              <a:lnSpc>
                <a:spcPts val="2100"/>
              </a:lnSpc>
              <a:spcBef>
                <a:spcPts val="200"/>
              </a:spcBef>
              <a:spcAft>
                <a:spcPts val="5575"/>
              </a:spcAft>
            </a:pPr>
            <a:r>
              <a:rPr lang="en-US" sz="1650" spc="-100">
                <a:solidFill>
                  <a:srgbClr val="000000"/>
                </a:solidFill>
                <a:latin typeface="Verdana" panose="02020603050405020304" pitchFamily="2"/>
              </a:rPr>
              <a:t>Longitude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683510" y="198755"/>
            <a:ext cx="3098800" cy="715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Arial" panose="02020603050405020304" pitchFamily="2"/>
              </a:rPr>
              <a:t>Prediction: random forest 3 </a:t>
            </a:r>
          </a:p>
          <a:p>
            <a:pPr marL="0" marR="0" indent="0" algn="l">
              <a:lnSpc>
                <a:spcPts val="1600"/>
              </a:lnSpc>
              <a:spcBef>
                <a:spcPts val="535"/>
              </a:spcBef>
              <a:spcAft>
                <a:spcPts val="780"/>
              </a:spcAft>
            </a:pPr>
            <a:r>
              <a:rPr lang="en-US" sz="1450" spc="25">
                <a:solidFill>
                  <a:srgbClr val="000000"/>
                </a:solidFill>
                <a:latin typeface="Arial" panose="02020603050405020304" pitchFamily="2"/>
              </a:rPr>
              <a:t>Al1 predictors. trailing set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683510" y="914400"/>
            <a:ext cx="167005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18250"/>
              </a:spcAft>
            </a:pPr>
            <a:r>
              <a:rPr lang="en-US" sz="1450" spc="145">
                <a:solidFill>
                  <a:srgbClr val="000000"/>
                </a:solidFill>
                <a:latin typeface="Arial" panose="02020603050405020304" pitchFamily="2"/>
              </a:rPr>
              <a:t>Jan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2683510" y="6360795"/>
            <a:ext cx="1670050" cy="262445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365760" marR="0" indent="0" algn="l">
              <a:lnSpc>
                <a:spcPts val="3300"/>
              </a:lnSpc>
              <a:spcAft>
                <a:spcPts val="7300"/>
              </a:spcAft>
            </a:pPr>
            <a:r>
              <a:rPr lang="en-US" sz="1850" spc="0">
                <a:solidFill>
                  <a:srgbClr val="F7D91E"/>
                </a:solidFill>
                <a:latin typeface="Courier New" panose="02020603050405020304"/>
              </a:rPr>
              <a:t>I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472305" y="914400"/>
            <a:ext cx="1670050" cy="31813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250"/>
              </a:spcAft>
            </a:pPr>
            <a:r>
              <a:rPr lang="en-US" sz="1450" spc="125">
                <a:solidFill>
                  <a:srgbClr val="000000"/>
                </a:solidFill>
                <a:latin typeface="Arial" panose="02020603050405020304" pitchFamily="2"/>
              </a:rPr>
              <a:t>Feb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472305" y="3637915"/>
            <a:ext cx="1670050" cy="337820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200" rIns="0" bIns="0" anchor="t"/>
          <a:lstStyle/>
          <a:p>
            <a:pPr marL="0" marR="0" indent="0" algn="ctr">
              <a:lnSpc>
                <a:spcPts val="1600"/>
              </a:lnSpc>
              <a:spcAft>
                <a:spcPts val="365"/>
              </a:spcAft>
            </a:pPr>
            <a:r>
              <a:rPr lang="en-US" sz="1450" b="1" spc="65">
                <a:solidFill>
                  <a:srgbClr val="000000"/>
                </a:solidFill>
                <a:latin typeface="Arial" panose="02020603050405020304" pitchFamily="2"/>
              </a:rPr>
              <a:t>Jun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472305" y="6360795"/>
            <a:ext cx="167005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2200"/>
              </a:lnSpc>
              <a:spcAft>
                <a:spcPts val="18215"/>
              </a:spcAft>
            </a:pPr>
            <a:r>
              <a:rPr lang="en-US" sz="1950" spc="-90">
                <a:solidFill>
                  <a:srgbClr val="000000"/>
                </a:solidFill>
                <a:latin typeface="Arial" panose="02020603050405020304" pitchFamily="2"/>
              </a:rPr>
              <a:t>Out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242050" y="6360795"/>
            <a:ext cx="1689100" cy="33845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375"/>
              </a:spcAft>
            </a:pPr>
            <a:r>
              <a:rPr lang="en-US" sz="1450" b="1" spc="85">
                <a:solidFill>
                  <a:srgbClr val="000000"/>
                </a:solidFill>
                <a:latin typeface="Arial" panose="02020603050405020304" pitchFamily="2"/>
              </a:rPr>
              <a:t>Nov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242050" y="7653020"/>
            <a:ext cx="1689100" cy="1311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3100"/>
              </a:lnSpc>
              <a:spcAft>
                <a:spcPts val="7160"/>
              </a:spcAft>
            </a:pPr>
            <a:r>
              <a:rPr lang="en-US" sz="1850" spc="0">
                <a:solidFill>
                  <a:srgbClr val="E6E6E6"/>
                </a:solidFill>
                <a:latin typeface="Courier New" panose="02020603050405020304"/>
              </a:rPr>
              <a:t>I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242050" y="3637915"/>
            <a:ext cx="168910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76200" rIns="0" bIns="0" anchor="t"/>
          <a:lstStyle/>
          <a:p>
            <a:pPr marL="0" marR="0" indent="0" algn="ctr">
              <a:lnSpc>
                <a:spcPts val="1600"/>
              </a:lnSpc>
              <a:spcAft>
                <a:spcPts val="18220"/>
              </a:spcAft>
            </a:pPr>
            <a:r>
              <a:rPr lang="en-US" sz="1450" b="1" spc="50">
                <a:solidFill>
                  <a:srgbClr val="000000"/>
                </a:solidFill>
                <a:latin typeface="Arial" panose="02020603050405020304" pitchFamily="2"/>
              </a:rPr>
              <a:t>Jul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030845" y="6360795"/>
            <a:ext cx="1670050" cy="33845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375"/>
              </a:spcAft>
            </a:pPr>
            <a:r>
              <a:rPr lang="en-US" sz="1450" b="1" spc="85">
                <a:solidFill>
                  <a:srgbClr val="000000"/>
                </a:solidFill>
                <a:latin typeface="Arial" panose="02020603050405020304" pitchFamily="2"/>
              </a:rPr>
              <a:t>Oen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030845" y="3637915"/>
            <a:ext cx="1670050" cy="337820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200" rIns="0" bIns="0" anchor="t"/>
          <a:lstStyle/>
          <a:p>
            <a:pPr marL="0" marR="0" indent="0" algn="ctr">
              <a:lnSpc>
                <a:spcPts val="1600"/>
              </a:lnSpc>
              <a:spcAft>
                <a:spcPts val="365"/>
              </a:spcAft>
            </a:pPr>
            <a:r>
              <a:rPr lang="en-US" sz="1450" b="1" spc="85">
                <a:solidFill>
                  <a:srgbClr val="000000"/>
                </a:solidFill>
                <a:latin typeface="Arial" panose="02020603050405020304" pitchFamily="2"/>
              </a:rPr>
              <a:t>Aug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030845" y="3995420"/>
            <a:ext cx="1670050" cy="2246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0" marR="0" indent="0" algn="l">
              <a:lnSpc>
                <a:spcPts val="17600"/>
              </a:lnSpc>
              <a:spcAft>
                <a:spcPts val="0"/>
              </a:spcAft>
            </a:pPr>
            <a:r>
              <a:rPr lang="en-US" sz="53100" spc="0">
                <a:solidFill>
                  <a:srgbClr val="A3137A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743200" y="8985250"/>
            <a:ext cx="6756400" cy="57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1737360" algn="l"/>
                <a:tab pos="3520440" algn="l"/>
                <a:tab pos="6720840" algn="r"/>
              </a:tabLs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0 5 10 15 20 0 5 10 15 20 0 5 10 15 20 0 5 10 '5 20 </a:t>
            </a:r>
          </a:p>
          <a:p>
            <a:pPr marL="0" marR="0" indent="0" algn="ctr">
              <a:lnSpc>
                <a:spcPts val="1600"/>
              </a:lnSpc>
              <a:spcBef>
                <a:spcPts val="445"/>
              </a:spcBef>
              <a:spcAft>
                <a:spcPts val="420"/>
              </a:spcAft>
            </a:pPr>
            <a:r>
              <a:rPr lang="en-US" sz="1450" spc="-215">
                <a:solidFill>
                  <a:srgbClr val="000000"/>
                </a:solidFill>
                <a:latin typeface="Arial" panose="02020603050405020304" pitchFamily="2"/>
              </a:rPr>
              <a:t>11°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173605" y="1343660"/>
            <a:ext cx="473710" cy="209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r">
              <a:lnSpc>
                <a:spcPts val="21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Sat Frl This </a:t>
            </a:r>
          </a:p>
          <a:p>
            <a:pPr marL="45720" marR="0" indent="0" algn="l">
              <a:lnSpc>
                <a:spcPts val="24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Wed Tue Mon Sun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928495" y="4067175"/>
            <a:ext cx="665480" cy="209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65760" marR="0" indent="0" algn="r">
              <a:lnSpc>
                <a:spcPts val="2200"/>
              </a:lnSpc>
              <a:spcAft>
                <a:spcPts val="0"/>
              </a:spcAft>
            </a:pPr>
            <a:r>
              <a:rPr lang="en-US" sz="1450" spc="-70">
                <a:solidFill>
                  <a:srgbClr val="000000"/>
                </a:solidFill>
                <a:latin typeface="Arial" panose="02020603050405020304" pitchFamily="2"/>
              </a:rPr>
              <a:t>Sat Fr Thu </a:t>
            </a:r>
          </a:p>
          <a:p>
            <a:pPr marL="0" marR="0" indent="0" algn="r">
              <a:lnSpc>
                <a:spcPts val="24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4000" i="1" spc="0">
                <a:solidFill>
                  <a:srgbClr val="000000"/>
                </a:solidFill>
                <a:latin typeface="Garamond" panose="02020603050405020304" pitchFamily="1"/>
              </a:rPr>
              <a:t>4</a:t>
            </a: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 Wed Tue Mon Sun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173605" y="6790690"/>
            <a:ext cx="473710" cy="211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Sat Fn Thu Wed Tue </a:t>
            </a:r>
          </a:p>
          <a:p>
            <a:pPr marL="45720" marR="0" indent="0" algn="r">
              <a:lnSpc>
                <a:spcPts val="25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Mon Sun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0018395" y="4089400"/>
            <a:ext cx="944245" cy="1924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spc="-160">
                <a:solidFill>
                  <a:srgbClr val="000000"/>
                </a:solidFill>
                <a:latin typeface="Arial" panose="02020603050405020304" pitchFamily="2"/>
              </a:rPr>
              <a:t>prediction </a:t>
            </a:r>
          </a:p>
          <a:p>
            <a:pPr marL="41148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-30">
                <a:solidFill>
                  <a:srgbClr val="000000"/>
                </a:solidFill>
                <a:latin typeface="Arial" panose="02020603050405020304" pitchFamily="2"/>
              </a:rPr>
              <a:t>2.7 </a:t>
            </a:r>
          </a:p>
          <a:p>
            <a:pPr marL="411480" marR="0" indent="0" algn="l">
              <a:lnSpc>
                <a:spcPts val="23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2.6 </a:t>
            </a:r>
            <a:r>
              <a:t/>
            </a:r>
            <a:br/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2.6 </a:t>
            </a:r>
            <a:r>
              <a:t/>
            </a:r>
            <a:br/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2.4 </a:t>
            </a:r>
            <a:r>
              <a:t/>
            </a:r>
            <a:br/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2.3 </a:t>
            </a:r>
          </a:p>
          <a:p>
            <a:pPr marL="411480" marR="0" indent="0" algn="l">
              <a:lnSpc>
                <a:spcPts val="15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1450" spc="35">
                <a:solidFill>
                  <a:srgbClr val="000000"/>
                </a:solidFill>
                <a:latin typeface="Arial" panose="02020603050405020304" pitchFamily="2"/>
              </a:rPr>
              <a:t>22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49655" y="609600"/>
            <a:ext cx="10972800" cy="1388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7485" rIns="0" bIns="0" anchor="t">
            <a:normAutofit fontScale="95000"/>
          </a:bodyPr>
          <a:lstStyle/>
          <a:p>
            <a:pPr marL="0" marR="0" indent="0" algn="ctr">
              <a:lnSpc>
                <a:spcPts val="6700"/>
              </a:lnSpc>
              <a:spcAft>
                <a:spcPts val="2630"/>
              </a:spcAft>
            </a:pPr>
            <a:r>
              <a:rPr lang="en-US" sz="6950" b="1" spc="210">
                <a:solidFill>
                  <a:srgbClr val="000000"/>
                </a:solidFill>
                <a:latin typeface="Tahoma" panose="02020603050405020304" pitchFamily="2"/>
              </a:rPr>
              <a:t>Uncertainty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049655" y="3603625"/>
            <a:ext cx="1041400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>
            <a:normAutofit fontScale="90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2300" spc="0">
                <a:solidFill>
                  <a:srgbClr val="000000"/>
                </a:solidFill>
                <a:latin typeface="Garamond" panose="02020603050405020304" pitchFamily="2"/>
              </a:rPr>
              <a:t>-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49655" y="4179570"/>
            <a:ext cx="1045210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>
            <a:normAutofit fontScale="90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1050" spc="65" baseline="30000">
                <a:solidFill>
                  <a:srgbClr val="000000"/>
                </a:solidFill>
                <a:latin typeface="Arial" panose="02020603050405020304" pitchFamily="2"/>
              </a:rPr>
              <a:t>0</a:t>
            </a:r>
            <a:r>
              <a:rPr lang="en-US" sz="2300" spc="65">
                <a:solidFill>
                  <a:srgbClr val="000000"/>
                </a:solidFill>
                <a:latin typeface="Garamond" panose="02020603050405020304" pitchFamily="2"/>
              </a:rPr>
              <a:t>9 -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80450" y="4179570"/>
            <a:ext cx="458470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300" spc="-10">
                <a:solidFill>
                  <a:srgbClr val="000000"/>
                </a:solidFill>
                <a:latin typeface="Garamond" panose="02020603050405020304" pitchFamily="2"/>
              </a:rPr>
              <a:t>e9 -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4999355" y="5396230"/>
            <a:ext cx="7023100" cy="170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520440" marR="0" indent="0" algn="just">
              <a:lnSpc>
                <a:spcPts val="800"/>
              </a:lnSpc>
              <a:spcAft>
                <a:spcPts val="0"/>
              </a:spcAft>
            </a:pPr>
            <a:r>
              <a:rPr lang="en-US" sz="1550" b="1" spc="-195">
                <a:solidFill>
                  <a:srgbClr val="000000"/>
                </a:solidFill>
                <a:latin typeface="Arial" panose="02020603050405020304" pitchFamily="2"/>
              </a:rPr>
              <a:t>CD c0 </a:t>
            </a:r>
            <a:r>
              <a:rPr lang="en-US" sz="1550" spc="-195">
                <a:solidFill>
                  <a:srgbClr val="000000"/>
                </a:solidFill>
                <a:latin typeface="Arial" panose="02020603050405020304" pitchFamily="2"/>
              </a:rPr>
              <a:t>_ </a:t>
            </a:r>
          </a:p>
          <a:p>
            <a:pPr marL="45720" marR="0" indent="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spc="15">
                <a:solidFill>
                  <a:srgbClr val="000000"/>
                </a:solidFill>
                <a:latin typeface="Arial" panose="02020603050405020304" pitchFamily="2"/>
              </a:rPr>
              <a:t>co • co</a:t>
            </a:r>
            <a:r>
              <a:rPr lang="en-US" sz="1550" spc="15">
                <a:solidFill>
                  <a:srgbClr val="000044"/>
                </a:solidFill>
                <a:latin typeface="Arial" panose="02020603050405020304" pitchFamily="2"/>
              </a:rPr>
              <a:t> • </a:t>
            </a:r>
          </a:p>
          <a:p>
            <a:pPr marL="45720" marR="0" indent="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spc="95">
                <a:solidFill>
                  <a:srgbClr val="000000"/>
                </a:solidFill>
                <a:latin typeface="Arial" panose="02020603050405020304" pitchFamily="2"/>
              </a:rPr>
              <a:t>a a </a:t>
            </a:r>
          </a:p>
          <a:p>
            <a:pPr marL="45720" marR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spc="-105">
                <a:solidFill>
                  <a:srgbClr val="000000"/>
                </a:solidFill>
                <a:latin typeface="Arial" panose="02020603050405020304" pitchFamily="2"/>
              </a:rPr>
              <a:t>as as </a:t>
            </a:r>
          </a:p>
          <a:p>
            <a:pPr marL="45720" marR="0" indent="0" algn="just">
              <a:lnSpc>
                <a:spcPts val="1600"/>
              </a:lnSpc>
              <a:spcBef>
                <a:spcPts val="1905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b="1" spc="30">
                <a:solidFill>
                  <a:srgbClr val="000000"/>
                </a:solidFill>
                <a:latin typeface="Arial" panose="02020603050405020304" pitchFamily="2"/>
              </a:rPr>
              <a:t>0 0 </a:t>
            </a:r>
          </a:p>
          <a:p>
            <a:pPr marL="45720" marR="0" indent="0" algn="just">
              <a:lnSpc>
                <a:spcPts val="900"/>
              </a:lnSpc>
              <a:spcBef>
                <a:spcPts val="175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200" b="1" spc="-114">
                <a:solidFill>
                  <a:srgbClr val="000000"/>
                </a:solidFill>
                <a:latin typeface="Arial" panose="02020603050405020304" pitchFamily="2"/>
              </a:rPr>
              <a:t>_S[ Y</a:t>
            </a:r>
            <a:r>
              <a:rPr lang="en-US" sz="1200" b="1" spc="-114" baseline="-25000">
                <a:solidFill>
                  <a:srgbClr val="000000"/>
                </a:solidFill>
                <a:latin typeface="Arial" panose="02020603050405020304" pitchFamily="2"/>
              </a:rPr>
              <a:t>u)</a:t>
            </a:r>
            <a:r>
              <a:rPr lang="en-US" sz="100" b="1" spc="-114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45720" marR="0" indent="0" algn="just">
              <a:lnSpc>
                <a:spcPts val="1100"/>
              </a:lnSpc>
              <a:spcBef>
                <a:spcPts val="0"/>
              </a:spcBef>
              <a:spcAft>
                <a:spcPts val="3910"/>
              </a:spcAft>
            </a:pPr>
            <a:r>
              <a:rPr lang="en-US" sz="1550" spc="-250">
                <a:solidFill>
                  <a:srgbClr val="000000"/>
                </a:solidFill>
                <a:latin typeface="Arial" panose="02020603050405020304" pitchFamily="2"/>
              </a:rPr>
              <a:t>co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227955" y="7099935"/>
            <a:ext cx="6794500" cy="1293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r"/>
                <a:tab pos="3474720" algn="l"/>
              </a:tabLst>
            </a:pP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C4- et? </a:t>
            </a:r>
          </a:p>
          <a:p>
            <a:pPr marL="228600" marR="0" indent="0" algn="l">
              <a:lnSpc>
                <a:spcPts val="1800"/>
              </a:lnSpc>
              <a:spcBef>
                <a:spcPts val="2875"/>
              </a:spcBef>
              <a:spcAft>
                <a:spcPts val="0"/>
              </a:spcAft>
              <a:tabLst>
                <a:tab pos="320040" algn="r"/>
                <a:tab pos="3474720" algn="l"/>
              </a:tabLst>
            </a:pP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- N </a:t>
            </a:r>
          </a:p>
          <a:p>
            <a:pPr marL="3749040" marR="0" indent="0" algn="l">
              <a:lnSpc>
                <a:spcPts val="1500"/>
              </a:lnSpc>
              <a:spcBef>
                <a:spcPts val="2205"/>
              </a:spcBef>
              <a:spcAft>
                <a:spcPts val="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_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049655" y="7145655"/>
            <a:ext cx="1041400" cy="57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600"/>
              </a:lnSpc>
              <a:spcAft>
                <a:spcPts val="2940"/>
              </a:spcAft>
            </a:pPr>
            <a:r>
              <a:rPr lang="en-US" sz="1550" spc="180">
                <a:solidFill>
                  <a:srgbClr val="000000"/>
                </a:solidFill>
                <a:latin typeface="Arial" panose="02020603050405020304" pitchFamily="2"/>
              </a:rPr>
              <a:t>el -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049655" y="7721600"/>
            <a:ext cx="104140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1550" spc="245">
                <a:solidFill>
                  <a:srgbClr val="000000"/>
                </a:solidFill>
                <a:latin typeface="Arial" panose="02020603050405020304" pitchFamily="2"/>
              </a:rPr>
              <a:t>N -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049655" y="7879715"/>
            <a:ext cx="914400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1715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169535" y="8901430"/>
            <a:ext cx="6852920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235"/>
              </a:spcAft>
              <a:tabLst>
                <a:tab pos="3566160" algn="l"/>
              </a:tabLst>
            </a:pPr>
            <a:r>
              <a:rPr lang="en-US" sz="1650" spc="265">
                <a:solidFill>
                  <a:srgbClr val="000000"/>
                </a:solidFill>
                <a:latin typeface="Lucida Console" panose="02020603050405020304"/>
              </a:rPr>
              <a:t>O </a:t>
            </a:r>
            <a:r>
              <a:rPr lang="en-US" sz="650" spc="265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049655" y="9047480"/>
            <a:ext cx="10972800" cy="238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1188720" marR="0" indent="0" algn="l">
              <a:lnSpc>
                <a:spcPts val="1800"/>
              </a:lnSpc>
              <a:spcAft>
                <a:spcPts val="0"/>
              </a:spcAft>
              <a:tabLst>
                <a:tab pos="2880360" algn="l"/>
                <a:tab pos="4663440" algn="l"/>
                <a:tab pos="6400800" algn="l"/>
                <a:tab pos="8183880" algn="l"/>
                <a:tab pos="9875520" algn="l"/>
              </a:tabLs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short long short long short long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622300"/>
            <a:ext cx="13006070" cy="2099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4069080" marR="0" indent="0" algn="l">
              <a:lnSpc>
                <a:spcPts val="8200"/>
              </a:lnSpc>
              <a:spcAft>
                <a:spcPts val="8325"/>
              </a:spcAft>
            </a:pPr>
            <a:r>
              <a:rPr lang="en-US" sz="6900" b="1" spc="405">
                <a:solidFill>
                  <a:srgbClr val="5A7052"/>
                </a:solidFill>
                <a:latin typeface="Tahoma" panose="02020603050405020304" pitchFamily="2"/>
              </a:rPr>
              <a:t>Uncertainty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96900"/>
            <a:ext cx="13004800" cy="1841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8500"/>
              </a:lnSpc>
              <a:spcAft>
                <a:spcPts val="5905"/>
              </a:spcAft>
            </a:pPr>
            <a:r>
              <a:rPr lang="en-US" sz="7000" spc="60">
                <a:solidFill>
                  <a:srgbClr val="63705D"/>
                </a:solidFill>
                <a:latin typeface="Tahoma" panose="02020603050405020304" pitchFamily="2"/>
              </a:rPr>
              <a:t>Sketch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08390" y="2494915"/>
            <a:ext cx="295275" cy="94805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7400"/>
              </a:lnSpc>
              <a:spcAft>
                <a:spcPts val="0"/>
              </a:spcAft>
            </a:pPr>
            <a:r>
              <a:rPr lang="en-US" sz="6100" spc="-1914">
                <a:solidFill>
                  <a:srgbClr val="095836"/>
                </a:solidFill>
                <a:latin typeface="Verdana" panose="02020603050405020304" pitchFamily="2"/>
              </a:rPr>
              <a:t>•••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771255" y="3442970"/>
            <a:ext cx="677545" cy="189674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4900"/>
              </a:lnSpc>
              <a:spcAft>
                <a:spcPts val="0"/>
              </a:spcAft>
            </a:pPr>
            <a:r>
              <a:rPr lang="en-US" sz="6100" spc="-2035" baseline="30000">
                <a:solidFill>
                  <a:srgbClr val="095836"/>
                </a:solidFill>
                <a:latin typeface="Verdana" panose="02020603050405020304" pitchFamily="2"/>
              </a:rPr>
              <a:t>0</a:t>
            </a:r>
            <a:r>
              <a:rPr lang="en-US" sz="6100" spc="100" baseline="30000">
                <a:solidFill>
                  <a:srgbClr val="095836"/>
                </a:solidFill>
                <a:latin typeface="Tahoma" panose="02020603050405020304" pitchFamily="2"/>
              </a:rPr>
              <a:t>o</a:t>
            </a:r>
            <a:r>
              <a:rPr lang="en-US" sz="6100" spc="-2035" baseline="30000">
                <a:solidFill>
                  <a:srgbClr val="095836"/>
                </a:solidFill>
                <a:latin typeface="Verdana" panose="02020603050405020304" pitchFamily="2"/>
              </a:rPr>
              <a:t> go</a:t>
            </a:r>
            <a:r>
              <a:rPr lang="en-US" sz="100" spc="-2035">
                <a:solidFill>
                  <a:srgbClr val="095836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771255" y="5339715"/>
            <a:ext cx="508000" cy="217868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7100"/>
              </a:lnSpc>
              <a:spcAft>
                <a:spcPts val="0"/>
              </a:spcAft>
            </a:pPr>
            <a:r>
              <a:rPr lang="en-US" sz="6100" spc="-2130" baseline="30000">
                <a:solidFill>
                  <a:srgbClr val="095836"/>
                </a:solidFill>
                <a:latin typeface="Verdana" panose="02020603050405020304" pitchFamily="2"/>
              </a:rPr>
              <a:t>33</a:t>
            </a:r>
            <a:r>
              <a:rPr lang="en-US" sz="6100" spc="105" baseline="30000">
                <a:solidFill>
                  <a:srgbClr val="095836"/>
                </a:solidFill>
                <a:latin typeface="Tahoma" panose="02020603050405020304" pitchFamily="2"/>
              </a:rPr>
              <a:t>u</a:t>
            </a:r>
            <a:r>
              <a:rPr lang="en-US" sz="100" spc="425">
                <a:solidFill>
                  <a:srgbClr val="095836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794115" y="7518400"/>
            <a:ext cx="654685" cy="734060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5700"/>
              </a:lnSpc>
              <a:spcAft>
                <a:spcPts val="0"/>
              </a:spcAft>
            </a:pPr>
            <a:r>
              <a:rPr lang="en-US" sz="5900" spc="140">
                <a:solidFill>
                  <a:srgbClr val="095836"/>
                </a:solidFill>
                <a:latin typeface="Tahoma" panose="02020603050405020304" pitchFamily="2"/>
              </a:rPr>
              <a:t>n</a:t>
            </a:r>
            <a:r>
              <a:rPr lang="en-US" sz="5900" spc="-715" baseline="-25000">
                <a:solidFill>
                  <a:srgbClr val="095836"/>
                </a:solidFill>
                <a:latin typeface="Arial" panose="02020603050405020304" pitchFamily="2"/>
              </a:rPr>
              <a:t>.</a:t>
            </a:r>
            <a:r>
              <a:rPr lang="en-US" sz="100" spc="-715">
                <a:solidFill>
                  <a:srgbClr val="095836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771255" y="8252460"/>
            <a:ext cx="688975" cy="174942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3700"/>
              </a:lnSpc>
              <a:spcAft>
                <a:spcPts val="30"/>
              </a:spcAft>
            </a:pPr>
            <a:r>
              <a:rPr lang="en-US" sz="6100" spc="-1675">
                <a:solidFill>
                  <a:srgbClr val="095836"/>
                </a:solidFill>
                <a:latin typeface="Verdana" panose="02020603050405020304" pitchFamily="2"/>
              </a:rPr>
              <a:t>0I</a:t>
            </a:r>
            <a:r>
              <a:rPr lang="en-US" sz="5900" spc="330">
                <a:solidFill>
                  <a:srgbClr val="095836"/>
                </a:solidFill>
                <a:latin typeface="Tahoma" panose="02020603050405020304" pitchFamily="2"/>
              </a:rPr>
              <a:t>te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74980" y="3549015"/>
            <a:ext cx="193040" cy="2406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-60">
                <a:solidFill>
                  <a:srgbClr val="000000"/>
                </a:solidFill>
                <a:latin typeface="Arial" panose="02020603050405020304" pitchFamily="2"/>
              </a:rPr>
              <a:t>Delays &amp; cancellations (%)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64895" y="8518525"/>
            <a:ext cx="10769600" cy="1222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103120" marR="0" indent="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  <a:tabLst>
                <a:tab pos="4069080" algn="l"/>
                <a:tab pos="5074920" algn="l"/>
                <a:tab pos="6035040" algn="l"/>
                <a:tab pos="7040880" algn="l"/>
                <a:tab pos="8046720" algn="l"/>
                <a:tab pos="8549640" algn="l"/>
              </a:tabLst>
            </a:pPr>
            <a:r>
              <a:rPr lang="en-US" sz="1600" spc="-50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100" spc="-5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600" spc="-50">
                <a:solidFill>
                  <a:srgbClr val="000000"/>
                </a:solidFill>
                <a:latin typeface="Arial" panose="02020603050405020304" pitchFamily="2"/>
              </a:rPr>
              <a:t>, • • • • • I </a:t>
            </a:r>
          </a:p>
          <a:p>
            <a:pPr marL="411480" marR="0" indent="0" algn="l">
              <a:lnSpc>
                <a:spcPts val="1800"/>
              </a:lnSpc>
              <a:spcBef>
                <a:spcPts val="515"/>
              </a:spcBef>
              <a:spcAft>
                <a:spcPts val="0"/>
              </a:spcAft>
              <a:tabLst>
                <a:tab pos="2377440" algn="l"/>
                <a:tab pos="4343400" algn="l"/>
                <a:tab pos="6309360" algn="l"/>
                <a:tab pos="8321040" algn="l"/>
                <a:tab pos="10744200" algn="r"/>
              </a:tabLs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1997 2001 2005 2009 2013 2017 </a:t>
            </a:r>
          </a:p>
          <a:p>
            <a:pPr marL="4983480" marR="0" indent="0" algn="l">
              <a:lnSpc>
                <a:spcPts val="1800"/>
              </a:lnSpc>
              <a:spcBef>
                <a:spcPts val="227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4251960" marR="0" indent="0" algn="l">
              <a:lnSpc>
                <a:spcPts val="1800"/>
              </a:lnSpc>
              <a:spcBef>
                <a:spcPts val="80"/>
              </a:spcBef>
              <a:spcAft>
                <a:spcPts val="70"/>
              </a:spcAft>
            </a:pPr>
            <a:r>
              <a:rPr lang="en-US" sz="1600" spc="-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600" u="sng" spc="-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-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50010" y="9260840"/>
            <a:ext cx="10769600" cy="480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ctr">
              <a:lnSpc>
                <a:spcPts val="1800"/>
              </a:lnSpc>
              <a:spcBef>
                <a:spcPts val="80"/>
              </a:spcBef>
              <a:spcAft>
                <a:spcPts val="70"/>
              </a:spcAft>
            </a:pPr>
            <a:r>
              <a:rPr lang="en-US" sz="1600" spc="-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600" u="sng" spc="-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-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74980" y="3549015"/>
            <a:ext cx="193040" cy="2406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-60">
                <a:solidFill>
                  <a:srgbClr val="000000"/>
                </a:solidFill>
                <a:latin typeface="Arial" panose="02020603050405020304" pitchFamily="2"/>
              </a:rPr>
              <a:t>Delays &amp; cancellations (%)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6310" y="1389380"/>
            <a:ext cx="168910" cy="120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3050" spc="-101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56310" y="2400300"/>
            <a:ext cx="168910" cy="1987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150" b="1" spc="-20">
                <a:solidFill>
                  <a:srgbClr val="000000"/>
                </a:solidFill>
                <a:latin typeface="Times New Roman" panose="02020603050405020304" pitchFamily="1"/>
              </a:rPr>
              <a:t>N gr.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56310" y="3399155"/>
            <a:ext cx="168910" cy="1022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56310" y="4451985"/>
            <a:ext cx="168910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50" spc="-275">
                <a:solidFill>
                  <a:srgbClr val="000000"/>
                </a:solidFill>
                <a:latin typeface="Times New Roman" panose="02020603050405020304" pitchFamily="1"/>
              </a:rPr>
              <a:t>CO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56310" y="5456555"/>
            <a:ext cx="168910" cy="1022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50" spc="-165">
                <a:solidFill>
                  <a:srgbClr val="000000"/>
                </a:solidFill>
                <a:latin typeface="Lucida Console" panose="02020603050405020304" pitchFamily="3"/>
              </a:rPr>
              <a:t>CD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56310" y="7453630"/>
            <a:ext cx="168910" cy="120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Courier New" panose="02020603050405020304" pitchFamily="3"/>
              </a:rPr>
              <a:t>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56310" y="8458200"/>
            <a:ext cx="746125" cy="114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480185" y="8795385"/>
            <a:ext cx="426720" cy="16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-175">
                <a:solidFill>
                  <a:srgbClr val="000000"/>
                </a:solidFill>
                <a:latin typeface="Arial" panose="02020603050405020304" pitchFamily="2"/>
              </a:rPr>
              <a:t>1997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446780" y="8801100"/>
            <a:ext cx="427355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50">
                <a:solidFill>
                  <a:srgbClr val="000000"/>
                </a:solidFill>
                <a:latin typeface="Arial" panose="02020603050405020304" pitchFamily="2"/>
              </a:rPr>
              <a:t>2001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432425" y="8801100"/>
            <a:ext cx="450850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10">
                <a:solidFill>
                  <a:srgbClr val="000000"/>
                </a:solidFill>
                <a:latin typeface="Arial" panose="02020603050405020304" pitchFamily="2"/>
              </a:rPr>
              <a:t>2005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417435" y="8801100"/>
            <a:ext cx="451485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10">
                <a:solidFill>
                  <a:srgbClr val="000000"/>
                </a:solidFill>
                <a:latin typeface="Arial" panose="02020603050405020304" pitchFamily="2"/>
              </a:rPr>
              <a:t>2009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408795" y="8801100"/>
            <a:ext cx="438785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30">
                <a:solidFill>
                  <a:srgbClr val="000000"/>
                </a:solidFill>
                <a:latin typeface="Arial" panose="02020603050405020304" pitchFamily="2"/>
              </a:rPr>
              <a:t>2013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1393805" y="8801100"/>
            <a:ext cx="439420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30">
                <a:solidFill>
                  <a:srgbClr val="000000"/>
                </a:solidFill>
                <a:latin typeface="Arial" panose="02020603050405020304" pitchFamily="2"/>
              </a:rPr>
              <a:t>2017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203825" y="6942455"/>
            <a:ext cx="126365" cy="3784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7250" spc="0">
                <a:solidFill>
                  <a:srgbClr val="000000"/>
                </a:solidFill>
                <a:latin typeface="Arial" panose="02020603050405020304" pitchFamily="2"/>
              </a:rPr>
              <a:t>N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7718425" y="7303135"/>
            <a:ext cx="781685" cy="3429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6974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3900" spc="-490">
                <a:solidFill>
                  <a:srgbClr val="000000"/>
                </a:solidFill>
                <a:latin typeface="Times New Roman" panose="02020603050405020304" pitchFamily="2"/>
              </a:rPr>
              <a:t>JLIV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993005" y="7646035"/>
            <a:ext cx="4078605" cy="734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7250" spc="2350">
                <a:solidFill>
                  <a:srgbClr val="E9C7BE"/>
                </a:solidFill>
                <a:latin typeface="Arial" panose="02020603050405020304" pitchFamily="2"/>
              </a:rPr>
              <a:t>Ow' I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037840" y="6099810"/>
            <a:ext cx="53975" cy="354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050" spc="0">
                <a:solidFill>
                  <a:srgbClr val="543229"/>
                </a:solidFill>
                <a:latin typeface="Lucida Console" panose="02020603050405020304"/>
              </a:rPr>
              <a:t>I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171700" y="7002145"/>
            <a:ext cx="372745" cy="619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50000"/>
          </a:bodyPr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2650" spc="215">
                <a:solidFill>
                  <a:srgbClr val="000000"/>
                </a:solidFill>
                <a:latin typeface="Arial" panose="02020603050405020304" pitchFamily="2"/>
              </a:rPr>
              <a:t>AA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1099165" y="6701790"/>
            <a:ext cx="156210" cy="3670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spc="-280">
                <a:solidFill>
                  <a:srgbClr val="000000"/>
                </a:solidFill>
                <a:latin typeface="Times New Roman" panose="02020603050405020304" pitchFamily="1"/>
              </a:rPr>
              <a:t>0\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619500" y="1892300"/>
            <a:ext cx="2743200" cy="565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5000"/>
          </a:bodyPr>
          <a:lstStyle/>
          <a:p>
            <a:pPr marL="0" marR="0" indent="0" algn="ctr">
              <a:lnSpc>
                <a:spcPts val="2100"/>
              </a:lnSpc>
              <a:spcAft>
                <a:spcPts val="2195"/>
              </a:spcAft>
            </a:pPr>
            <a:r>
              <a:rPr lang="en-US" sz="1750" spc="-65">
                <a:solidFill>
                  <a:srgbClr val="000000"/>
                </a:solidFill>
                <a:latin typeface="Verdana" panose="02020603050405020304" pitchFamily="2"/>
              </a:rPr>
              <a:t>Delays &amp; cancellations (%)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90675" y="2458085"/>
            <a:ext cx="6426200" cy="513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1910"/>
              </a:spcAft>
              <a:tabLst>
                <a:tab pos="868680" algn="l"/>
                <a:tab pos="1737360" algn="l"/>
                <a:tab pos="2651760" algn="l"/>
                <a:tab pos="3520440" algn="l"/>
                <a:tab pos="4389120" algn="l"/>
                <a:tab pos="5257800" algn="l"/>
                <a:tab pos="6400800" algn="r"/>
              </a:tabLst>
            </a:pPr>
            <a:r>
              <a:rPr lang="en-US" sz="1750" spc="0">
                <a:solidFill>
                  <a:srgbClr val="000000"/>
                </a:solidFill>
                <a:latin typeface="Verdana" panose="02020603050405020304" pitchFamily="2"/>
              </a:rPr>
              <a:t>0 2 4 6 8 10 12 14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70075" y="3371850"/>
            <a:ext cx="292100" cy="2743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63500" bIns="0" anchor="t">
            <a:normAutofit fontScale="90000"/>
          </a:bodyPr>
          <a:lstStyle/>
          <a:p>
            <a:pPr marL="0" marR="0" indent="0" algn="l">
              <a:lnSpc>
                <a:spcPts val="1700"/>
              </a:lnSpc>
              <a:spcAft>
                <a:spcPts val="40"/>
              </a:spcAft>
            </a:pPr>
            <a:r>
              <a:rPr lang="en-US" sz="2000" spc="-55">
                <a:solidFill>
                  <a:srgbClr val="000000"/>
                </a:solidFill>
                <a:latin typeface="Arial" panose="02020603050405020304" pitchFamily="2"/>
              </a:rPr>
              <a:t>Delays &amp; cancellations (%)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79445" y="8380730"/>
            <a:ext cx="7315200" cy="1125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1737360" algn="l"/>
                <a:tab pos="3520440" algn="l"/>
                <a:tab pos="5212080" algn="l"/>
                <a:tab pos="7223760" algn="r"/>
              </a:tabLst>
            </a:pPr>
            <a:r>
              <a:rPr lang="en-US" sz="2000" spc="0">
                <a:solidFill>
                  <a:srgbClr val="000000"/>
                </a:solidFill>
                <a:latin typeface="Arial" panose="02020603050405020304" pitchFamily="2"/>
              </a:rPr>
              <a:t>1 4 7 10 13 </a:t>
            </a:r>
          </a:p>
          <a:p>
            <a:pPr marL="0" marR="0" indent="0" algn="ctr">
              <a:lnSpc>
                <a:spcPts val="2100"/>
              </a:lnSpc>
              <a:spcBef>
                <a:spcPts val="2570"/>
              </a:spcBef>
              <a:spcAft>
                <a:spcPts val="0"/>
              </a:spcAft>
            </a:pPr>
            <a:r>
              <a:rPr lang="en-US" sz="2000" spc="5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2000" spc="10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2000" u="sng" spc="10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1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72820" y="393700"/>
            <a:ext cx="10058400" cy="695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>
            <a:normAutofit fontScale="50000"/>
          </a:bodyPr>
          <a:lstStyle/>
          <a:p>
            <a:pPr marL="3794760" marR="0" indent="0" algn="l">
              <a:lnSpc>
                <a:spcPts val="4400"/>
              </a:lnSpc>
              <a:spcAft>
                <a:spcPts val="495"/>
              </a:spcAft>
            </a:pPr>
            <a:r>
              <a:rPr lang="en-US" sz="3200" b="1" spc="-125">
                <a:solidFill>
                  <a:srgbClr val="575259"/>
                </a:solidFill>
                <a:latin typeface="Verdana" panose="02020603050405020304" pitchFamily="2"/>
              </a:rPr>
              <a:t>v</a:t>
            </a:r>
            <a:r>
              <a:rPr lang="en-US" sz="1950" b="1" spc="-125">
                <a:solidFill>
                  <a:srgbClr val="575259"/>
                </a:solidFill>
                <a:latin typeface="Verdana" panose="02020603050405020304" pitchFamily="2"/>
              </a:rPr>
              <a:t>t_c </a:t>
            </a:r>
            <a:r>
              <a:rPr lang="en-US" sz="1950" b="1" spc="114" baseline="30000">
                <a:solidFill>
                  <a:srgbClr val="575259"/>
                </a:solidFill>
                <a:latin typeface="Bookman Old Style" panose="02020603050405020304" pitchFamily="2"/>
              </a:rPr>
              <a:t>c</a:t>
            </a:r>
            <a:r>
              <a:rPr lang="en-US" sz="1950" b="1" spc="-125">
                <a:solidFill>
                  <a:srgbClr val="575259"/>
                </a:solidFill>
                <a:latin typeface="Verdana" panose="02020603050405020304" pitchFamily="2"/>
              </a:rPr>
              <a:t>)r_e t.-‘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436880" y="282575"/>
            <a:ext cx="10058400" cy="2143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7729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Rail cancellations and significant delays: </a:t>
            </a:r>
          </a:p>
          <a:p>
            <a:pPr marL="0" marR="0" indent="0" algn="ctr">
              <a:lnSpc>
                <a:spcPts val="3100"/>
              </a:lnSpc>
              <a:spcBef>
                <a:spcPts val="260"/>
              </a:spcBef>
              <a:spcAft>
                <a:spcPts val="1175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London &amp; South East England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9917430" y="2426335"/>
            <a:ext cx="2433955" cy="183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>
            <a:normAutofit fontScale="95000"/>
          </a:bodyPr>
          <a:lstStyle/>
          <a:p>
            <a:pPr marL="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350" spc="-60">
                <a:solidFill>
                  <a:srgbClr val="000000"/>
                </a:solidFill>
                <a:latin typeface="Arial" panose="02020603050405020304" pitchFamily="2"/>
              </a:rPr>
              <a:t>Xmas &amp; New Year </a:t>
            </a:r>
          </a:p>
          <a:p>
            <a:pPr marL="0" marR="0" indent="0" algn="just">
              <a:lnSpc>
                <a:spcPts val="8100"/>
              </a:lnSpc>
              <a:spcBef>
                <a:spcPts val="2870"/>
              </a:spcBef>
              <a:spcAft>
                <a:spcPts val="0"/>
              </a:spcAft>
            </a:pPr>
            <a:r>
              <a:rPr lang="en-US" sz="2350" spc="50">
                <a:solidFill>
                  <a:srgbClr val="000000"/>
                </a:solidFill>
                <a:latin typeface="Arial" panose="02020603050405020304" pitchFamily="2"/>
              </a:rPr>
              <a:t>} Autumn leaves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10770870" y="4258945"/>
            <a:ext cx="1580515" cy="3486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43610" rIns="0" bIns="0" anchor="t">
            <a:normAutofit fontScale="95000"/>
          </a:bodyPr>
          <a:lstStyle/>
          <a:p>
            <a:pPr marL="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350" spc="25">
                <a:solidFill>
                  <a:srgbClr val="000000"/>
                </a:solidFill>
                <a:latin typeface="Arial" panose="02020603050405020304" pitchFamily="2"/>
              </a:rPr>
              <a:t>Worst three </a:t>
            </a:r>
          </a:p>
          <a:p>
            <a:pPr marL="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85">
                <a:solidFill>
                  <a:srgbClr val="000000"/>
                </a:solidFill>
                <a:latin typeface="Arial" panose="02020603050405020304" pitchFamily="2"/>
              </a:rPr>
              <a:t>weeks of </a:t>
            </a:r>
          </a:p>
          <a:p>
            <a:pPr marL="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70">
                <a:solidFill>
                  <a:srgbClr val="000000"/>
                </a:solidFill>
                <a:latin typeface="Arial" panose="02020603050405020304" pitchFamily="2"/>
              </a:rPr>
              <a:t>each year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917430" y="7745730"/>
            <a:ext cx="2433955" cy="730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5000"/>
              </a:lnSpc>
              <a:spcAft>
                <a:spcPts val="650"/>
              </a:spcAft>
            </a:pPr>
            <a:r>
              <a:rPr lang="en-US" sz="2350" spc="15">
                <a:solidFill>
                  <a:srgbClr val="000000"/>
                </a:solidFill>
                <a:latin typeface="Arial" panose="02020603050405020304" pitchFamily="2"/>
              </a:rPr>
              <a:t>} Usually coldest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5100955" y="5083810"/>
            <a:ext cx="212725" cy="617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2650" spc="0">
                <a:solidFill>
                  <a:srgbClr val="FAC4A9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299335" y="8475980"/>
            <a:ext cx="10058400" cy="1003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137160" marR="0" indent="0" algn="l">
              <a:lnSpc>
                <a:spcPts val="1700"/>
              </a:lnSpc>
              <a:spcAft>
                <a:spcPts val="0"/>
              </a:spcAft>
              <a:tabLst>
                <a:tab pos="2148840" algn="l"/>
                <a:tab pos="4206240" algn="l"/>
                <a:tab pos="6217920" algn="l"/>
              </a:tabLst>
            </a:pPr>
            <a:r>
              <a:rPr lang="en-US" sz="1500" spc="15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  <a:p>
            <a:pPr marL="2971800" marR="0" indent="0" algn="l">
              <a:lnSpc>
                <a:spcPts val="2500"/>
              </a:lnSpc>
              <a:spcBef>
                <a:spcPts val="1235"/>
              </a:spcBef>
              <a:spcAft>
                <a:spcPts val="850"/>
              </a:spcAft>
              <a:tabLst>
                <a:tab pos="7360920" algn="l"/>
              </a:tabLst>
            </a:pPr>
            <a:r>
              <a:rPr lang="en-US" sz="2350" spc="-20">
                <a:solidFill>
                  <a:srgbClr val="000000"/>
                </a:solidFill>
                <a:latin typeface="Arial" panose="02020603050405020304" pitchFamily="2"/>
              </a:rPr>
              <a:t>Year </a:t>
            </a:r>
            <a:r>
              <a:rPr lang="en-US" sz="1500" spc="-20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500" u="sng" spc="-20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-2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127375" y="1402080"/>
            <a:ext cx="180975" cy="1821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400"/>
              </a:lnSpc>
              <a:spcAft>
                <a:spcPts val="0"/>
              </a:spcAft>
            </a:pPr>
            <a:r>
              <a:rPr lang="en-US" sz="700" spc="-35">
                <a:solidFill>
                  <a:srgbClr val="000000"/>
                </a:solidFill>
                <a:latin typeface="Arial" panose="02020603050405020304" pitchFamily="2"/>
              </a:rPr>
              <a:t>(/) </a:t>
            </a:r>
          </a:p>
          <a:p>
            <a:pPr marL="45720" marR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Arial" panose="02020603050405020304" pitchFamily="2"/>
              </a:rPr>
              <a:t>C </a:t>
            </a:r>
          </a:p>
          <a:p>
            <a:pPr marL="45720" marR="0" indent="0" algn="just">
              <a:lnSpc>
                <a:spcPts val="700"/>
              </a:lnSpc>
              <a:spcBef>
                <a:spcPts val="1905"/>
              </a:spcBef>
              <a:spcAft>
                <a:spcPts val="0"/>
              </a:spcAft>
            </a:pPr>
            <a:r>
              <a:rPr lang="en-US" sz="700" spc="-165">
                <a:solidFill>
                  <a:srgbClr val="000000"/>
                </a:solidFill>
                <a:latin typeface="Arial" panose="02020603050405020304" pitchFamily="2"/>
              </a:rPr>
              <a:t>CD </a:t>
            </a:r>
          </a:p>
          <a:p>
            <a:pPr marL="45720" marR="0" indent="0" algn="just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spc="245">
                <a:solidFill>
                  <a:srgbClr val="000000"/>
                </a:solidFill>
                <a:latin typeface="Verdana" panose="02020603050405020304" pitchFamily="2"/>
              </a:rPr>
              <a:t>0 C </a:t>
            </a:r>
          </a:p>
          <a:p>
            <a:pPr marL="45720" marR="0" indent="0" algn="just">
              <a:lnSpc>
                <a:spcPts val="1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95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45720" marR="0" indent="0" algn="just">
              <a:lnSpc>
                <a:spcPts val="8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950" spc="-135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00" spc="-135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  <a:p>
            <a:pPr marL="45720" marR="0" indent="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C </a:t>
            </a:r>
          </a:p>
          <a:p>
            <a:pPr marL="45720" marR="0" indent="0" algn="just">
              <a:lnSpc>
                <a:spcPts val="900"/>
              </a:lnSpc>
              <a:spcBef>
                <a:spcPts val="805"/>
              </a:spcBef>
              <a:spcAft>
                <a:spcPts val="0"/>
              </a:spcAft>
            </a:pPr>
            <a:r>
              <a:rPr lang="en-US" sz="700" spc="-125">
                <a:solidFill>
                  <a:srgbClr val="000000"/>
                </a:solidFill>
                <a:latin typeface="Arial" panose="02020603050405020304" pitchFamily="2"/>
              </a:rPr>
              <a:t>Cn </a:t>
            </a:r>
          </a:p>
          <a:p>
            <a:pPr marL="45720" marR="0" indent="0" algn="just">
              <a:lnSpc>
                <a:spcPts val="700"/>
              </a:lnSpc>
              <a:spcBef>
                <a:spcPts val="1655"/>
              </a:spcBef>
              <a:spcAft>
                <a:spcPts val="370"/>
              </a:spcAft>
            </a:pPr>
            <a:r>
              <a:rPr lang="en-US" sz="700" spc="-135">
                <a:solidFill>
                  <a:srgbClr val="000000"/>
                </a:solidFill>
                <a:latin typeface="Arial" panose="02020603050405020304" pitchFamily="2"/>
              </a:rPr>
              <a:t>CD </a:t>
            </a:r>
            <a:r>
              <a:rPr lang="en-US" sz="950" spc="-135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00" spc="-135">
                <a:solidFill>
                  <a:srgbClr val="000000"/>
                </a:solidFill>
                <a:latin typeface="Arial" panose="02020603050405020304" pitchFamily="2"/>
              </a:rPr>
              <a:t>CD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308350" y="35560"/>
            <a:ext cx="4180205" cy="519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0" algn="r">
              <a:lnSpc>
                <a:spcPts val="3800"/>
              </a:lnSpc>
              <a:spcAft>
                <a:spcPts val="0"/>
              </a:spcAft>
            </a:pPr>
            <a:r>
              <a:rPr lang="en-US" sz="3350" b="1" spc="80">
                <a:solidFill>
                  <a:srgbClr val="000000"/>
                </a:solidFill>
                <a:latin typeface="Arial" panose="02020603050405020304" pitchFamily="2"/>
              </a:rPr>
              <a:t>Leaves on the line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08350" y="554990"/>
            <a:ext cx="4225925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/>
          <a:lstStyle/>
          <a:p>
            <a:pPr marL="0" marR="0" indent="0" algn="r">
              <a:lnSpc>
                <a:spcPts val="1700"/>
              </a:lnSpc>
              <a:spcAft>
                <a:spcPts val="0"/>
              </a:spcAft>
            </a:pPr>
            <a:r>
              <a:rPr lang="en-US" sz="1500" spc="25">
                <a:solidFill>
                  <a:srgbClr val="000000"/>
                </a:solidFill>
                <a:latin typeface="Arial" panose="02020603050405020304" pitchFamily="2"/>
              </a:rPr>
              <a:t>Do Autumn leaves delay trains in SE England?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08350" y="938530"/>
            <a:ext cx="241300" cy="507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8145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700" spc="100">
                <a:solidFill>
                  <a:srgbClr val="000000"/>
                </a:solidFill>
                <a:latin typeface="Arial" panose="02020603050405020304" pitchFamily="2"/>
              </a:rPr>
              <a:t>CO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684645" y="1557655"/>
            <a:ext cx="3364865" cy="1755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Delays and cancellations are </a:t>
            </a:r>
            <a:r>
              <a:t/>
            </a:r>
            <a:br/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recorded in 4-week periods. </a:t>
            </a:r>
          </a:p>
          <a:p>
            <a:pPr marL="0" marR="0" indent="0" algn="l">
              <a:lnSpc>
                <a:spcPts val="17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The long-term trend was that </a:t>
            </a:r>
            <a:r>
              <a:t/>
            </a:r>
            <a:br/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performance improved, then </a:t>
            </a:r>
            <a:r>
              <a:t/>
            </a:r>
            <a:br/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deteriorated again. </a:t>
            </a:r>
          </a:p>
          <a:p>
            <a:pPr marL="0" marR="457200" indent="0" algn="l">
              <a:lnSpc>
                <a:spcPts val="1700"/>
              </a:lnSpc>
              <a:spcBef>
                <a:spcPts val="910"/>
              </a:spcBef>
              <a:spcAft>
                <a:spcPts val="385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Government subsidy peaked in 2006, and was reduced each year since then.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308350" y="3313430"/>
            <a:ext cx="241300" cy="98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800"/>
              </a:lnSpc>
              <a:spcAft>
                <a:spcPts val="0"/>
              </a:spcAft>
            </a:pPr>
            <a:r>
              <a:rPr lang="en-US" sz="700" spc="110">
                <a:solidFill>
                  <a:srgbClr val="000000"/>
                </a:solidFill>
                <a:latin typeface="Arial" panose="02020603050405020304" pitchFamily="2"/>
              </a:rPr>
              <a:t>CD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308350" y="3411855"/>
            <a:ext cx="6741160" cy="814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40080" marR="0" indent="0" algn="l">
              <a:lnSpc>
                <a:spcPts val="1200"/>
              </a:lnSpc>
              <a:spcAft>
                <a:spcPts val="0"/>
              </a:spcAft>
              <a:tabLst>
                <a:tab pos="1280160" algn="l"/>
                <a:tab pos="1965960" algn="l"/>
                <a:tab pos="2651760" algn="l"/>
              </a:tabLst>
            </a:pPr>
            <a:r>
              <a:rPr lang="en-US" sz="1200" spc="5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  <a:p>
            <a:pPr marL="1143000" marR="0" indent="0" algn="l">
              <a:lnSpc>
                <a:spcPts val="11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Verdana" panose="02020603050405020304" pitchFamily="2"/>
              </a:rPr>
              <a:t>Data were smoothed using splines </a:t>
            </a:r>
          </a:p>
          <a:p>
            <a:pPr marL="5257800" marR="411480" indent="0" algn="l">
              <a:lnSpc>
                <a:spcPts val="1300"/>
              </a:lnSpc>
              <a:spcBef>
                <a:spcPts val="695"/>
              </a:spcBef>
              <a:spcAft>
                <a:spcPts val="660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Worst periods of each year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08350" y="1445895"/>
            <a:ext cx="287020" cy="186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4810" rIns="0" bIns="0" anchor="t"/>
          <a:lstStyle/>
          <a:p>
            <a:pPr marL="4572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00" spc="100">
                <a:solidFill>
                  <a:srgbClr val="000000"/>
                </a:solidFill>
                <a:latin typeface="Arial" panose="02020603050405020304" pitchFamily="2"/>
              </a:rPr>
              <a:t>CO </a:t>
            </a:r>
          </a:p>
          <a:p>
            <a:pPr marL="45720" marR="0" indent="0" algn="l">
              <a:lnSpc>
                <a:spcPts val="1500"/>
              </a:lnSpc>
              <a:spcBef>
                <a:spcPts val="2595"/>
              </a:spcBef>
              <a:spcAft>
                <a:spcPts val="0"/>
              </a:spcAft>
            </a:pPr>
            <a:r>
              <a:rPr lang="en-US" sz="1350" spc="-220">
                <a:solidFill>
                  <a:srgbClr val="000000"/>
                </a:solidFill>
                <a:latin typeface="Arial" panose="02020603050405020304" pitchFamily="2"/>
              </a:rPr>
              <a:t>71-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45720" marR="0" indent="0" algn="l">
              <a:lnSpc>
                <a:spcPts val="900"/>
              </a:lnSpc>
              <a:spcBef>
                <a:spcPts val="2825"/>
              </a:spcBef>
              <a:spcAft>
                <a:spcPts val="3025"/>
              </a:spcAft>
            </a:pPr>
            <a:r>
              <a:rPr lang="en-US" sz="700" spc="110">
                <a:solidFill>
                  <a:srgbClr val="000000"/>
                </a:solidFill>
                <a:latin typeface="Arial" panose="02020603050405020304" pitchFamily="2"/>
              </a:rPr>
              <a:t>CN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402965" y="5024755"/>
            <a:ext cx="2971800" cy="346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The worst delays have shifted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92608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from Autumn to Winter. </a:t>
            </a:r>
            <a:r>
              <a:rPr lang="en-US" sz="1250" b="1" spc="0">
                <a:solidFill>
                  <a:srgbClr val="000000"/>
                </a:solidFill>
                <a:latin typeface="Verdana" panose="02020603050405020304" pitchFamily="2"/>
              </a:rPr>
              <a:t>Jul -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402965" y="5370830"/>
            <a:ext cx="2971800" cy="719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940" rIns="0" bIns="0" anchor="t"/>
          <a:lstStyle/>
          <a:p>
            <a:pPr marL="0" marR="0" indent="0" algn="l">
              <a:lnSpc>
                <a:spcPts val="1400"/>
              </a:lnSpc>
              <a:spcAft>
                <a:spcPts val="3015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Leaves are no longer a problem.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3402965" y="6090285"/>
            <a:ext cx="2971800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250" b="1" spc="-40">
                <a:solidFill>
                  <a:srgbClr val="000000"/>
                </a:solidFill>
                <a:latin typeface="Verdana" panose="02020603050405020304" pitchFamily="2"/>
              </a:rPr>
              <a:t>Jan </a:t>
            </a:r>
            <a:r>
              <a:rPr lang="en-US" sz="1700" b="1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3379470" y="6244590"/>
            <a:ext cx="5613400" cy="793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r">
              <a:lnSpc>
                <a:spcPts val="1800"/>
              </a:lnSpc>
              <a:spcAft>
                <a:spcPts val="0"/>
              </a:spcAft>
            </a:pPr>
            <a:r>
              <a:rPr lang="en-US" sz="1200" spc="245">
                <a:solidFill>
                  <a:srgbClr val="000000"/>
                </a:solidFill>
                <a:latin typeface="Arial" panose="02020603050405020304" pitchFamily="2"/>
              </a:rPr>
              <a:t>2000 20</a:t>
            </a:r>
            <a:r>
              <a:rPr lang="en-US" sz="1200" spc="245" baseline="30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200" spc="245">
                <a:solidFill>
                  <a:srgbClr val="000000"/>
                </a:solidFill>
                <a:latin typeface="Arial" panose="02020603050405020304" pitchFamily="2"/>
              </a:rPr>
              <a:t>05 20</a:t>
            </a:r>
            <a:r>
              <a:rPr lang="en-US" sz="1200" spc="245" baseline="30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200" spc="245">
                <a:solidFill>
                  <a:srgbClr val="000000"/>
                </a:solidFill>
                <a:latin typeface="Arial" panose="02020603050405020304" pitchFamily="2"/>
              </a:rPr>
              <a:t>10 2015 </a:t>
            </a:r>
          </a:p>
          <a:p>
            <a:pPr marL="0" marR="0" indent="0" algn="l">
              <a:lnSpc>
                <a:spcPts val="1400"/>
              </a:lnSpc>
              <a:spcBef>
                <a:spcPts val="2315"/>
              </a:spcBef>
              <a:spcAft>
                <a:spcPts val="605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Short-term problems (spikes below) in context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3064510" y="7072630"/>
            <a:ext cx="287655" cy="190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128270" bIns="0" anchor="t"/>
          <a:lstStyle/>
          <a:p>
            <a:pPr marL="0" marR="0" indent="0" algn="l">
              <a:lnSpc>
                <a:spcPts val="1100"/>
              </a:lnSpc>
              <a:spcAft>
                <a:spcPts val="65"/>
              </a:spcAft>
            </a:pPr>
            <a:r>
              <a:rPr lang="en-US" sz="1200" spc="-50">
                <a:solidFill>
                  <a:srgbClr val="000000"/>
                </a:solidFill>
                <a:latin typeface="Arial" panose="02020603050405020304" pitchFamily="2"/>
              </a:rPr>
              <a:t>`</a:t>
            </a:r>
            <a:r>
              <a:rPr lang="en-US" sz="1200" spc="-50" baseline="30000">
                <a:solidFill>
                  <a:srgbClr val="000000"/>
                </a:solidFill>
                <a:latin typeface="Arial" panose="02020603050405020304" pitchFamily="2"/>
              </a:rPr>
              <a:t>)</a:t>
            </a:r>
            <a:r>
              <a:rPr lang="en-US" sz="1200" spc="-50">
                <a:solidFill>
                  <a:srgbClr val="000000"/>
                </a:solidFill>
                <a:latin typeface="Arial" panose="02020603050405020304" pitchFamily="2"/>
              </a:rPr>
              <a:t>/0 delays and cancellations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3598545" y="9067800"/>
            <a:ext cx="281495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200" spc="310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544310" y="7037705"/>
            <a:ext cx="2814955" cy="1798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9560" rIns="0" bIns="0" anchor="t"/>
          <a:lstStyle/>
          <a:p>
            <a:pPr marL="457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35">
                <a:solidFill>
                  <a:srgbClr val="000000"/>
                </a:solidFill>
                <a:latin typeface="Arial" panose="02020603050405020304" pitchFamily="2"/>
              </a:rPr>
              <a:t>1994-97: Privatisation </a:t>
            </a:r>
          </a:p>
          <a:p>
            <a:pPr marL="45720" marR="0" indent="0" algn="l">
              <a:lnSpc>
                <a:spcPts val="14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1999: Paddington crash </a:t>
            </a:r>
          </a:p>
          <a:p>
            <a:pPr marL="45720" marR="0" indent="0" algn="l">
              <a:lnSpc>
                <a:spcPts val="14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1200" spc="35">
                <a:solidFill>
                  <a:srgbClr val="000000"/>
                </a:solidFill>
                <a:latin typeface="Arial" panose="02020603050405020304" pitchFamily="2"/>
              </a:rPr>
              <a:t>2000: Hatfield crash </a:t>
            </a:r>
          </a:p>
          <a:p>
            <a:pPr marL="45720" marR="0" indent="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sz="1200" spc="35">
                <a:solidFill>
                  <a:srgbClr val="000000"/>
                </a:solidFill>
                <a:latin typeface="Arial" panose="02020603050405020304" pitchFamily="2"/>
              </a:rPr>
              <a:t>2000: Potters Bar crash; speed limits </a:t>
            </a:r>
          </a:p>
          <a:p>
            <a:pPr marL="45720" marR="0" indent="0" algn="l">
              <a:lnSpc>
                <a:spcPts val="14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2002: New infrastructure company </a:t>
            </a:r>
          </a:p>
          <a:p>
            <a:pPr marL="45720" marR="0" indent="0" algn="l">
              <a:lnSpc>
                <a:spcPts val="14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2009-11: Unusually snowy winters </a:t>
            </a:r>
          </a:p>
          <a:p>
            <a:pPr marL="45720" marR="0" indent="0" algn="l">
              <a:lnSpc>
                <a:spcPts val="14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2017: Southern Rail strikes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6544310" y="9244330"/>
            <a:ext cx="3238500" cy="467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/>
          <a:lstStyle/>
          <a:p>
            <a:pPr marL="0" marR="0" indent="0" algn="r">
              <a:lnSpc>
                <a:spcPts val="1400"/>
              </a:lnSpc>
              <a:spcAft>
                <a:spcPts val="1105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200" u="sng" spc="40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4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823970" y="614680"/>
            <a:ext cx="5403215" cy="1089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8400"/>
              </a:lnSpc>
              <a:spcAft>
                <a:spcPts val="135"/>
              </a:spcAft>
            </a:pPr>
            <a:r>
              <a:rPr lang="en-US" sz="7100" spc="-105">
                <a:solidFill>
                  <a:srgbClr val="EDEAE1"/>
                </a:solidFill>
                <a:latin typeface="Tahoma" panose="02020603050405020304" pitchFamily="2"/>
              </a:rPr>
              <a:t>User testing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20800" y="0"/>
            <a:ext cx="10287000" cy="142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10900"/>
              </a:lnSpc>
              <a:spcAft>
                <a:spcPts val="180"/>
              </a:spcAft>
            </a:pPr>
            <a:r>
              <a:rPr lang="en-US" sz="9100" spc="110">
                <a:solidFill>
                  <a:srgbClr val="5A7052"/>
                </a:solidFill>
                <a:latin typeface="Tahoma" panose="02020603050405020304" pitchFamily="2"/>
              </a:rPr>
              <a:t>Get out more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200400" y="203200"/>
            <a:ext cx="6502400" cy="1209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8500"/>
              </a:lnSpc>
              <a:spcAft>
                <a:spcPts val="775"/>
              </a:spcAft>
            </a:pPr>
            <a:r>
              <a:rPr lang="en-US" sz="7150" spc="-10">
                <a:solidFill>
                  <a:srgbClr val="5A7052"/>
                </a:solidFill>
                <a:latin typeface="Tahoma" panose="02020603050405020304" pitchFamily="2"/>
              </a:rPr>
              <a:t>Curation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676525" y="139700"/>
            <a:ext cx="7086600" cy="1633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ctr">
              <a:lnSpc>
                <a:spcPts val="10400"/>
              </a:lnSpc>
              <a:spcAft>
                <a:spcPts val="2305"/>
              </a:spcAft>
            </a:pPr>
            <a:r>
              <a:rPr lang="en-US" sz="8900" spc="-80">
                <a:solidFill>
                  <a:srgbClr val="095836"/>
                </a:solidFill>
                <a:latin typeface="Tahoma" panose="02020603050405020304" pitchFamily="2"/>
              </a:rPr>
              <a:t>Impact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6585" y="4098925"/>
            <a:ext cx="519430" cy="599440"/>
          </a:xfrm>
          <a:prstGeom prst="rect">
            <a:avLst/>
          </a:prstGeom>
          <a:solidFill>
            <a:srgbClr val="EEE9D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700"/>
              </a:lnSpc>
              <a:spcAft>
                <a:spcPts val="0"/>
              </a:spcAft>
            </a:pPr>
            <a:r>
              <a:rPr lang="en-US" sz="3750" b="1" spc="-240">
                <a:solidFill>
                  <a:srgbClr val="5A7052"/>
                </a:solidFill>
                <a:latin typeface="Arial Narrow" panose="02020603050405020304" pitchFamily="2"/>
              </a:rPr>
              <a:t>tri.)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410460" y="2679700"/>
            <a:ext cx="8219440" cy="3213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>
            <a:normAutofit fontScale="95000"/>
          </a:bodyPr>
          <a:lstStyle/>
          <a:p>
            <a:pPr marL="2971800" marR="0" indent="0" algn="l">
              <a:lnSpc>
                <a:spcPts val="6400"/>
              </a:lnSpc>
              <a:spcAft>
                <a:spcPts val="0"/>
              </a:spcAft>
            </a:pPr>
            <a:r>
              <a:rPr lang="en-US" sz="5400" b="1" spc="160">
                <a:solidFill>
                  <a:srgbClr val="352D2B"/>
                </a:solidFill>
                <a:latin typeface="Bookman Old Style" panose="02020603050405020304" pitchFamily="1"/>
              </a:rPr>
              <a:t>Stop) </a:t>
            </a:r>
          </a:p>
          <a:p>
            <a:pPr marL="0" marR="0" indent="0" algn="ctr">
              <a:lnSpc>
                <a:spcPts val="6400"/>
              </a:lnSpc>
              <a:spcBef>
                <a:spcPts val="6280"/>
              </a:spcBef>
              <a:spcAft>
                <a:spcPts val="0"/>
              </a:spcAft>
            </a:pPr>
            <a:r>
              <a:rPr lang="en-US" sz="5400" b="1" spc="265">
                <a:solidFill>
                  <a:srgbClr val="352D2B"/>
                </a:solidFill>
                <a:latin typeface="Bookman Old Style" panose="02020603050405020304" pitchFamily="1"/>
              </a:rPr>
              <a:t>Donut switch on your </a:t>
            </a:r>
          </a:p>
          <a:p>
            <a:pPr marL="1325880" marR="0" indent="0" algn="l">
              <a:lnSpc>
                <a:spcPts val="6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spc="50">
                <a:solidFill>
                  <a:srgbClr val="352D2B"/>
                </a:solidFill>
                <a:latin typeface="Bookman Old Style" panose="02020603050405020304" pitchFamily="1"/>
              </a:rPr>
              <a:t>computer.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552825" y="965200"/>
            <a:ext cx="7442200" cy="7429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650" b="1" spc="85">
                <a:solidFill>
                  <a:srgbClr val="392E2D"/>
                </a:solidFill>
                <a:latin typeface="Bookman Old Style" panose="02020603050405020304" pitchFamily="1"/>
              </a:rPr>
              <a:t>You need aa clearly defined </a:t>
            </a:r>
          </a:p>
          <a:p>
            <a:pPr marL="0" marR="0" indent="0" algn="l">
              <a:lnSpc>
                <a:spcPts val="29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2650" b="1" spc="95">
                <a:solidFill>
                  <a:srgbClr val="392E2D"/>
                </a:solidFill>
                <a:latin typeface="Bookman Old Style" panose="02020603050405020304" pitchFamily="1"/>
              </a:rPr>
              <a:t>question or goal. </a:t>
            </a:r>
          </a:p>
          <a:p>
            <a:pPr marL="0" marR="0" indent="0" algn="l">
              <a:lnSpc>
                <a:spcPts val="2900"/>
              </a:lnSpc>
              <a:spcBef>
                <a:spcPts val="3135"/>
              </a:spcBef>
              <a:spcAft>
                <a:spcPts val="0"/>
              </a:spcAft>
            </a:pPr>
            <a:r>
              <a:rPr lang="en-US" sz="2650" b="1" spc="-20">
                <a:solidFill>
                  <a:srgbClr val="392E2D"/>
                </a:solidFill>
                <a:latin typeface="Bookman Old Style" panose="02020603050405020304" pitchFamily="1"/>
              </a:rPr>
              <a:t>You need to understanu </a:t>
            </a:r>
          </a:p>
          <a:p>
            <a:pPr marL="137160" marR="0" indent="0" algn="l">
              <a:lnSpc>
                <a:spcPts val="29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2650" b="1" spc="0">
                <a:solidFill>
                  <a:srgbClr val="392E2D"/>
                </a:solidFill>
                <a:latin typeface="Bookman Old Style" panose="02020603050405020304" pitchFamily="1"/>
              </a:rPr>
              <a:t>the data's provenance </a:t>
            </a:r>
          </a:p>
          <a:p>
            <a:pPr marL="2148840" marR="0" indent="0" algn="l">
              <a:lnSpc>
                <a:spcPts val="32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800" b="1" spc="-170">
                <a:solidFill>
                  <a:srgbClr val="392E2D"/>
                </a:solidFill>
                <a:latin typeface="Courier New" panose="02020603050405020304" pitchFamily="3"/>
              </a:rPr>
              <a:t>and weaknesses. </a:t>
            </a:r>
          </a:p>
          <a:p>
            <a:pPr marL="0" marR="0" indent="0" algn="ctr">
              <a:lnSpc>
                <a:spcPts val="3000"/>
              </a:lnSpc>
              <a:spcBef>
                <a:spcPts val="2620"/>
              </a:spcBef>
              <a:spcAft>
                <a:spcPts val="0"/>
              </a:spcAft>
            </a:pPr>
            <a:r>
              <a:rPr lang="en-US" sz="2800" b="1" spc="-140">
                <a:solidFill>
                  <a:srgbClr val="392E2D"/>
                </a:solidFill>
                <a:latin typeface="Courier New" panose="02020603050405020304" pitchFamily="3"/>
              </a:rPr>
              <a:t>You need theory, prior eviuence </a:t>
            </a:r>
          </a:p>
          <a:p>
            <a:pPr marL="13716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45">
                <a:solidFill>
                  <a:srgbClr val="392E2D"/>
                </a:solidFill>
                <a:latin typeface="Courier New" panose="02020603050405020304" pitchFamily="3"/>
              </a:rPr>
              <a:t>and expert opinion </a:t>
            </a:r>
          </a:p>
          <a:p>
            <a:pPr marL="1371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05">
                <a:solidFill>
                  <a:srgbClr val="392E2D"/>
                </a:solidFill>
                <a:latin typeface="Courier New" panose="02020603050405020304" pitchFamily="3"/>
              </a:rPr>
              <a:t>to underpin your </a:t>
            </a:r>
            <a:r>
              <a:rPr lang="en-US" sz="2650" b="1" spc="-105">
                <a:solidFill>
                  <a:srgbClr val="392E2D"/>
                </a:solidFill>
                <a:latin typeface="Bookman Old Style" panose="02020603050405020304" pitchFamily="1"/>
              </a:rPr>
              <a:t>analyses. </a:t>
            </a:r>
          </a:p>
          <a:p>
            <a:pPr marL="137160" marR="0" indent="0" algn="l">
              <a:lnSpc>
                <a:spcPts val="3300"/>
              </a:lnSpc>
              <a:spcBef>
                <a:spcPts val="2380"/>
              </a:spcBef>
              <a:spcAft>
                <a:spcPts val="0"/>
              </a:spcAft>
            </a:pPr>
            <a:r>
              <a:rPr lang="en-US" sz="2650" b="1" spc="-135">
                <a:solidFill>
                  <a:srgbClr val="392E2D"/>
                </a:solidFill>
                <a:latin typeface="Bookman Old Style" panose="02020603050405020304" pitchFamily="1"/>
              </a:rPr>
              <a:t>Serendipitous </a:t>
            </a:r>
            <a:r>
              <a:rPr lang="en-US" sz="2800" b="1" spc="-135">
                <a:solidFill>
                  <a:srgbClr val="392E2D"/>
                </a:solidFill>
                <a:latin typeface="Courier New" panose="02020603050405020304" pitchFamily="3"/>
              </a:rPr>
              <a:t>uListakes help too. </a:t>
            </a:r>
          </a:p>
          <a:p>
            <a:pPr marL="137160" marR="0" indent="0" algn="l">
              <a:lnSpc>
                <a:spcPts val="3000"/>
              </a:lnSpc>
              <a:spcBef>
                <a:spcPts val="5245"/>
              </a:spcBef>
              <a:spcAft>
                <a:spcPts val="0"/>
              </a:spcAft>
            </a:pPr>
            <a:r>
              <a:rPr lang="en-US" sz="2800" b="1" spc="-165">
                <a:solidFill>
                  <a:srgbClr val="392E2D"/>
                </a:solidFill>
                <a:latin typeface="Courier New" panose="02020603050405020304" pitchFamily="3"/>
              </a:rPr>
              <a:t>You need to talk to people for this. </a:t>
            </a:r>
          </a:p>
          <a:p>
            <a:pPr marL="13716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200">
                <a:solidFill>
                  <a:srgbClr val="392E2D"/>
                </a:solidFill>
                <a:latin typeface="Courier New" panose="02020603050405020304" pitchFamily="3"/>
              </a:rPr>
              <a:t>Arid to use analogue tools (sometimes) </a:t>
            </a:r>
          </a:p>
          <a:p>
            <a:pPr marL="13716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210">
                <a:solidFill>
                  <a:srgbClr val="392E2D"/>
                </a:solidFill>
                <a:latin typeface="Courier New" panose="02020603050405020304" pitchFamily="3"/>
              </a:rPr>
              <a:t>You need to visit the source of thy: data </a:t>
            </a:r>
          </a:p>
          <a:p>
            <a:pPr marL="18288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65">
                <a:solidFill>
                  <a:srgbClr val="392E2D"/>
                </a:solidFill>
                <a:latin typeface="Courier New" panose="02020603050405020304" pitchFamily="3"/>
              </a:rPr>
              <a:t>and the setting where your </a:t>
            </a:r>
          </a:p>
          <a:p>
            <a:pPr marL="18288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204">
                <a:solidFill>
                  <a:srgbClr val="392E2D"/>
                </a:solidFill>
                <a:latin typeface="Courier New" panose="02020603050405020304" pitchFamily="3"/>
              </a:rPr>
              <a:t>work will be acted on, </a:t>
            </a:r>
          </a:p>
          <a:p>
            <a:pPr marL="0" marR="0" indent="0" algn="ctr">
              <a:lnSpc>
                <a:spcPts val="3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sz="2800" b="1" spc="-200">
                <a:solidFill>
                  <a:srgbClr val="392E2D"/>
                </a:solidFill>
                <a:latin typeface="Courier New" panose="02020603050405020304" pitchFamily="3"/>
              </a:rPr>
              <a:t>(or ignorud)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478395" y="332105"/>
            <a:ext cx="5083810" cy="3890645"/>
          </a:xfrm>
          <a:prstGeom prst="rect">
            <a:avLst/>
          </a:prstGeom>
          <a:solidFill>
            <a:srgbClr val="0E1729"/>
          </a:solidFill>
          <a:ln w="0" cmpd="sng">
            <a:noFill/>
            <a:prstDash val="solid"/>
          </a:ln>
        </p:spPr>
        <p:txBody>
          <a:bodyPr vert="horz" lIns="0" tIns="656590" rIns="0" bIns="0" anchor="t">
            <a:normAutofit fontScale="90000"/>
          </a:bodyPr>
          <a:lstStyle/>
          <a:p>
            <a:pPr marL="0" marR="0" indent="0" algn="l">
              <a:lnSpc>
                <a:spcPts val="19900"/>
              </a:lnSpc>
              <a:spcAft>
                <a:spcPts val="5505"/>
              </a:spcAft>
            </a:pPr>
            <a:r>
              <a:rPr lang="en-US" sz="7800" b="1" spc="880">
                <a:solidFill>
                  <a:srgbClr val="BEA82A"/>
                </a:solidFill>
                <a:latin typeface="Times New Roman" panose="02020603050405020304" pitchFamily="2"/>
              </a:rPr>
              <a:t>,</a:t>
            </a:r>
            <a:r>
              <a:rPr lang="en-US" sz="7800" b="1" spc="880" baseline="-25000">
                <a:solidFill>
                  <a:srgbClr val="BEA82A"/>
                </a:solidFill>
                <a:latin typeface="Arial Narrow" panose="02020603050405020304" pitchFamily="2"/>
              </a:rPr>
              <a:t>ftw</a:t>
            </a:r>
            <a:r>
              <a:rPr lang="en-US" sz="7800" b="1" spc="880">
                <a:solidFill>
                  <a:srgbClr val="BEA82A"/>
                </a:solidFill>
                <a:latin typeface="Times New Roman" panose="02020603050405020304" pitchFamily="2"/>
              </a:rPr>
              <a:t>i</a:t>
            </a:r>
            <a:r>
              <a:rPr lang="en-US" sz="7800" b="1" spc="880" baseline="-25000">
                <a:solidFill>
                  <a:srgbClr val="BEA82A"/>
                </a:solidFill>
                <a:latin typeface="Arial Narrow" panose="02020603050405020304" pitchFamily="2"/>
              </a:rPr>
              <a:t>t</a:t>
            </a:r>
            <a:r>
              <a:rPr lang="en-US" sz="7800" b="1" spc="880">
                <a:solidFill>
                  <a:srgbClr val="BEA82A"/>
                </a:solidFill>
                <a:latin typeface="Times New Roman" panose="02020603050405020304" pitchFamily="2"/>
              </a:rPr>
              <a:t>ow •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12190" y="622300"/>
            <a:ext cx="9144000" cy="134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8000"/>
              </a:lnSpc>
              <a:spcAft>
                <a:spcPts val="2545"/>
              </a:spcAft>
            </a:pPr>
            <a:r>
              <a:rPr lang="en-US" sz="6850" b="1" spc="265">
                <a:solidFill>
                  <a:srgbClr val="5A7052"/>
                </a:solidFill>
                <a:latin typeface="Tahoma" panose="02020603050405020304" pitchFamily="2"/>
              </a:rPr>
              <a:t>Six questions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12190" y="1966595"/>
            <a:ext cx="9144000" cy="6750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7515" rIns="0" bIns="0" anchor="t"/>
          <a:lstStyle/>
          <a:p>
            <a:pPr marL="0" marR="0" indent="0" algn="just">
              <a:lnSpc>
                <a:spcPts val="4900"/>
              </a:lnSpc>
              <a:spcAft>
                <a:spcPts val="0"/>
              </a:spcAft>
            </a:pPr>
            <a:r>
              <a:rPr lang="en-US" sz="3500" spc="90">
                <a:solidFill>
                  <a:srgbClr val="20291D"/>
                </a:solidFill>
                <a:latin typeface="Tahoma" panose="02020603050405020304" pitchFamily="2"/>
              </a:rPr>
              <a:t>1.Data provenance; audience &amp; goals </a:t>
            </a:r>
          </a:p>
          <a:p>
            <a:pPr marL="0" marR="0" indent="0" algn="just">
              <a:lnSpc>
                <a:spcPts val="4400"/>
              </a:lnSpc>
              <a:spcBef>
                <a:spcPts val="3445"/>
              </a:spcBef>
              <a:spcAft>
                <a:spcPts val="0"/>
              </a:spcAft>
            </a:pPr>
            <a:r>
              <a:rPr lang="en-US" sz="3500" spc="45">
                <a:solidFill>
                  <a:srgbClr val="20291D"/>
                </a:solidFill>
                <a:latin typeface="Tahoma" panose="02020603050405020304" pitchFamily="2"/>
              </a:rPr>
              <a:t>2.Data or stats? </a:t>
            </a:r>
          </a:p>
          <a:p>
            <a:pPr marL="0" marR="0" indent="0" algn="just">
              <a:lnSpc>
                <a:spcPts val="4700"/>
              </a:lnSpc>
              <a:spcBef>
                <a:spcPts val="3875"/>
              </a:spcBef>
              <a:spcAft>
                <a:spcPts val="0"/>
              </a:spcAft>
            </a:pPr>
            <a:r>
              <a:rPr lang="en-US" sz="3500" spc="60">
                <a:solidFill>
                  <a:srgbClr val="20291D"/>
                </a:solidFill>
                <a:latin typeface="Tahoma" panose="02020603050405020304" pitchFamily="2"/>
              </a:rPr>
              <a:t>3.Encoding variables / stats as an image </a:t>
            </a:r>
          </a:p>
          <a:p>
            <a:pPr marL="0" marR="0" indent="0" algn="just">
              <a:lnSpc>
                <a:spcPts val="4900"/>
              </a:lnSpc>
              <a:spcBef>
                <a:spcPts val="3735"/>
              </a:spcBef>
              <a:spcAft>
                <a:spcPts val="0"/>
              </a:spcAft>
            </a:pPr>
            <a:r>
              <a:rPr lang="en-US" sz="3500" spc="110">
                <a:solidFill>
                  <a:srgbClr val="20291D"/>
                </a:solidFill>
                <a:latin typeface="Tahoma" panose="02020603050405020304" pitchFamily="2"/>
              </a:rPr>
              <a:t>4.Design, perception </a:t>
            </a:r>
          </a:p>
          <a:p>
            <a:pPr marL="0" marR="0" indent="0" algn="just">
              <a:lnSpc>
                <a:spcPts val="4900"/>
              </a:lnSpc>
              <a:spcBef>
                <a:spcPts val="3445"/>
              </a:spcBef>
              <a:spcAft>
                <a:spcPts val="0"/>
              </a:spcAft>
            </a:pPr>
            <a:r>
              <a:rPr lang="en-US" sz="3500" spc="95">
                <a:solidFill>
                  <a:srgbClr val="20291D"/>
                </a:solidFill>
                <a:latin typeface="Tahoma" panose="02020603050405020304" pitchFamily="2"/>
              </a:rPr>
              <a:t>5.Annotation, prolegomena, storytelling </a:t>
            </a:r>
          </a:p>
          <a:p>
            <a:pPr marL="0" marR="0" indent="0" algn="just">
              <a:lnSpc>
                <a:spcPts val="4700"/>
              </a:lnSpc>
              <a:spcBef>
                <a:spcPts val="3450"/>
              </a:spcBef>
              <a:spcAft>
                <a:spcPts val="3430"/>
              </a:spcAft>
            </a:pPr>
            <a:r>
              <a:rPr lang="en-US" sz="3500" spc="75">
                <a:solidFill>
                  <a:srgbClr val="20291D"/>
                </a:solidFill>
                <a:latin typeface="Tahoma" panose="02020603050405020304" pitchFamily="2"/>
              </a:rPr>
              <a:t>6.How can you do user-testing?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12190" y="8717280"/>
            <a:ext cx="9144000" cy="38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200" u="sng" spc="75">
                <a:solidFill>
                  <a:srgbClr val="0000FF"/>
                </a:solidFill>
                <a:latin typeface="Tahoma" panose="02020603050405020304" pitchFamily="2"/>
              </a:rPr>
              <a:t>stat.columbia.edu/~gelman/research/published/vis14.pdf</a:t>
            </a:r>
            <a:r>
              <a:rPr lang="en-US" sz="100" spc="75">
                <a:solidFill>
                  <a:srgbClr val="20291D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10590" y="393700"/>
            <a:ext cx="11252200" cy="144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3515" rIns="0" bIns="0" anchor="t">
            <a:normAutofit fontScale="95000"/>
          </a:bodyPr>
          <a:lstStyle/>
          <a:p>
            <a:pPr marL="0" marR="0" indent="0" algn="l">
              <a:lnSpc>
                <a:spcPts val="6300"/>
              </a:lnSpc>
              <a:spcAft>
                <a:spcPts val="3585"/>
              </a:spcAft>
            </a:pPr>
            <a:r>
              <a:rPr lang="en-US" sz="6550" b="1" spc="170">
                <a:solidFill>
                  <a:srgbClr val="000000"/>
                </a:solidFill>
                <a:latin typeface="Tahoma" panose="02020603050405020304" pitchFamily="2"/>
              </a:rPr>
              <a:t>Data quality &amp; provenance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647700"/>
            <a:ext cx="13009245" cy="1790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7800"/>
              </a:lnSpc>
              <a:spcAft>
                <a:spcPts val="6170"/>
              </a:spcAft>
            </a:pPr>
            <a:r>
              <a:rPr lang="en-US" sz="6600" spc="-5">
                <a:solidFill>
                  <a:srgbClr val="5A7052"/>
                </a:solidFill>
                <a:latin typeface="Tahoma" panose="02020603050405020304" pitchFamily="2"/>
              </a:rPr>
              <a:t>Data quality &amp; provenance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1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89520" y="511810"/>
            <a:ext cx="3044825" cy="14966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798810" y="905510"/>
            <a:ext cx="2129790" cy="2955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210800" y="406400"/>
            <a:ext cx="2717800" cy="499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900"/>
              </a:lnSpc>
              <a:spcAft>
                <a:spcPts val="23250"/>
              </a:spcAft>
            </a:pPr>
            <a:r>
              <a:rPr lang="en-US" sz="3300" b="1" spc="100">
                <a:solidFill>
                  <a:srgbClr val="5A7052"/>
                </a:solidFill>
                <a:latin typeface="Tahoma" panose="02020603050405020304" pitchFamily="2"/>
              </a:rPr>
              <a:t>BayesCamp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438910" y="3860800"/>
            <a:ext cx="10185400" cy="1887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7400"/>
              </a:lnSpc>
              <a:spcAft>
                <a:spcPts val="7450"/>
              </a:spcAft>
            </a:pPr>
            <a:r>
              <a:rPr lang="en-US" sz="6100" b="1" spc="125">
                <a:solidFill>
                  <a:srgbClr val="5A7052"/>
                </a:solidFill>
                <a:latin typeface="Tahoma" panose="02020603050405020304" pitchFamily="2"/>
              </a:rPr>
              <a:t>Data Visualisation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438910" y="5748020"/>
            <a:ext cx="10185400" cy="177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5000"/>
              </a:lnSpc>
              <a:spcAft>
                <a:spcPts val="8925"/>
              </a:spcAft>
            </a:pPr>
            <a:r>
              <a:rPr lang="en-US" sz="4250" b="1" spc="125">
                <a:solidFill>
                  <a:srgbClr val="7F9A75"/>
                </a:solidFill>
                <a:latin typeface="Tahoma" panose="02020603050405020304" pitchFamily="2"/>
              </a:rPr>
              <a:t>Design and statistical considerations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438910" y="7524750"/>
            <a:ext cx="10185400" cy="1123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2950" b="1" spc="175">
                <a:solidFill>
                  <a:srgbClr val="20291D"/>
                </a:solidFill>
                <a:latin typeface="Tahoma" panose="02020603050405020304" pitchFamily="2"/>
              </a:rPr>
              <a:t>Robert Grant </a:t>
            </a:r>
          </a:p>
          <a:p>
            <a:pPr marL="0" marR="0" indent="0" algn="ctr">
              <a:lnSpc>
                <a:spcPts val="4100"/>
              </a:lnSpc>
              <a:spcBef>
                <a:spcPts val="645"/>
              </a:spcBef>
              <a:spcAft>
                <a:spcPts val="25"/>
              </a:spcAft>
            </a:pPr>
            <a:r>
              <a:rPr lang="en-US" sz="2950" b="1" u="sng" spc="220">
                <a:solidFill>
                  <a:srgbClr val="0000FF"/>
                </a:solidFill>
                <a:latin typeface="Tahoma" panose="02020603050405020304" pitchFamily="2"/>
              </a:rPr>
              <a:t>robert@bayescamp.com</a:t>
            </a:r>
            <a:r>
              <a:rPr lang="en-US" sz="100" b="1" spc="220">
                <a:solidFill>
                  <a:srgbClr val="20291D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88925" y="2181860"/>
            <a:ext cx="12395200" cy="717677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8925" y="2181860"/>
            <a:ext cx="12388215" cy="715454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986010" y="3766185"/>
            <a:ext cx="1035050" cy="838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3324860" y="4419600"/>
            <a:ext cx="1018540" cy="723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751455" y="4864735"/>
            <a:ext cx="1287145" cy="1441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093595" y="4118610"/>
            <a:ext cx="2935605" cy="461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864995" y="4580255"/>
            <a:ext cx="601345" cy="372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88925" y="546100"/>
            <a:ext cx="12395200" cy="163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7965" rIns="0" bIns="0" anchor="t">
            <a:normAutofit fontScale="90000"/>
          </a:bodyPr>
          <a:lstStyle/>
          <a:p>
            <a:pPr marL="0" marR="0" indent="0" algn="ctr">
              <a:lnSpc>
                <a:spcPts val="7300"/>
              </a:lnSpc>
              <a:spcAft>
                <a:spcPts val="3700"/>
              </a:spcAft>
            </a:pPr>
            <a:r>
              <a:rPr lang="en-US" sz="7550" b="1" spc="235">
                <a:solidFill>
                  <a:srgbClr val="000000"/>
                </a:solidFill>
                <a:latin typeface="Tahoma" panose="02020603050405020304" pitchFamily="2"/>
              </a:rPr>
              <a:t>Data or stats?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907520" y="2221865"/>
            <a:ext cx="605155" cy="42354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500" b="1" spc="-75">
                <a:solidFill>
                  <a:srgbClr val="000000"/>
                </a:solidFill>
                <a:latin typeface="Verdana" panose="02020603050405020304" pitchFamily="2"/>
              </a:rPr>
              <a:t>Ely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586210" y="3281045"/>
            <a:ext cx="850265" cy="18415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-75">
                <a:solidFill>
                  <a:srgbClr val="000000"/>
                </a:solidFill>
                <a:latin typeface="Verdana" panose="02020603050405020304" pitchFamily="2"/>
              </a:rPr>
              <a:t>July 8, 2015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69265" y="2313305"/>
            <a:ext cx="4146550" cy="87820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7432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000" b="1" spc="-55">
                <a:solidFill>
                  <a:srgbClr val="000000"/>
                </a:solidFill>
                <a:latin typeface="Times New Roman" panose="02020603050405020304" pitchFamily="1"/>
              </a:rPr>
              <a:t>c ;Mu pork ee!iincr) </a:t>
            </a:r>
          </a:p>
          <a:p>
            <a:pPr marL="0" marR="0" indent="0" algn="l">
              <a:lnSpc>
                <a:spcPts val="4400"/>
              </a:lnSpc>
              <a:spcBef>
                <a:spcPts val="155"/>
              </a:spcBef>
              <a:spcAft>
                <a:spcPts val="10"/>
              </a:spcAft>
            </a:pPr>
            <a:r>
              <a:rPr lang="en-US" sz="3550" b="1" spc="-30">
                <a:solidFill>
                  <a:srgbClr val="000000"/>
                </a:solidFill>
                <a:latin typeface="Times New Roman" panose="02020603050405020304" pitchFamily="1"/>
              </a:rPr>
              <a:t>Mapping Segregation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200" y="3234690"/>
            <a:ext cx="10984865" cy="25209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Times New Roman" panose="02020603050405020304" pitchFamily="1"/>
              </a:rPr>
              <a:t>New government rules will require all cities and towns receiving federal housing funds to assess patterns of segregation.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487660" y="4996815"/>
            <a:ext cx="112395" cy="685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spc="-160">
                <a:solidFill>
                  <a:srgbClr val="569EAB"/>
                </a:solidFill>
                <a:latin typeface="Arial" panose="02020603050405020304" pitchFamily="2"/>
              </a:rPr>
              <a:t>4r</a:t>
            </a:r>
            <a:r>
              <a:rPr lang="en-US" sz="750" spc="-160" baseline="30000">
                <a:solidFill>
                  <a:srgbClr val="569EAB"/>
                </a:solidFill>
                <a:latin typeface="Arial Narrow" panose="02020603050405020304" pitchFamily="2"/>
              </a:rPr>
              <a:t>4</a:t>
            </a:r>
            <a:r>
              <a:rPr lang="en-US" sz="100" spc="-160">
                <a:solidFill>
                  <a:srgbClr val="569EAB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22535" y="6172200"/>
            <a:ext cx="525145" cy="457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450" i="1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  <a:r>
              <a:rPr lang="en-US" sz="1450" i="1" spc="0">
                <a:solidFill>
                  <a:srgbClr val="000000"/>
                </a:solidFill>
                <a:latin typeface="Arial" panose="02020603050405020304" pitchFamily="2"/>
              </a:rPr>
              <a:t>Ward: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0199370" y="5810250"/>
            <a:ext cx="143510" cy="25527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750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808335" y="4475480"/>
            <a:ext cx="1588135" cy="5175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50" b="1" spc="15">
                <a:solidFill>
                  <a:srgbClr val="000000"/>
                </a:solidFill>
                <a:latin typeface="Arial" panose="02020603050405020304" pitchFamily="2"/>
              </a:rPr>
              <a:t>Map Key </a:t>
            </a:r>
          </a:p>
          <a:p>
            <a:pPr marL="0" marR="0" indent="0" algn="l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50" b="1" spc="-95">
                <a:solidFill>
                  <a:srgbClr val="000000"/>
                </a:solidFill>
                <a:latin typeface="Arial" panose="02020603050405020304" pitchFamily="2"/>
              </a:rPr>
              <a:t>One dot = 60 people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0804525" y="5177790"/>
            <a:ext cx="1427480" cy="12909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spc="-85">
                <a:solidFill>
                  <a:srgbClr val="000000"/>
                </a:solidFill>
                <a:latin typeface="Arial" panose="02020603050405020304" pitchFamily="2"/>
              </a:rPr>
              <a:t>CENSUS GROUP </a:t>
            </a:r>
          </a:p>
          <a:p>
            <a:pPr marL="0" marR="0" indent="228600" algn="l">
              <a:lnSpc>
                <a:spcPts val="1800"/>
              </a:lnSpc>
              <a:spcBef>
                <a:spcPts val="215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-105">
                <a:solidFill>
                  <a:srgbClr val="000000"/>
                </a:solidFill>
                <a:latin typeface="Arial" panose="02020603050405020304" pitchFamily="2"/>
              </a:rPr>
              <a:t>Black </a:t>
            </a:r>
          </a:p>
          <a:p>
            <a:pPr marL="0" marR="0" indent="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-95">
                <a:solidFill>
                  <a:srgbClr val="000000"/>
                </a:solidFill>
                <a:latin typeface="Arial" panose="02020603050405020304" pitchFamily="2"/>
              </a:rPr>
              <a:t>Hispanic </a:t>
            </a:r>
          </a:p>
          <a:p>
            <a:pPr marL="0" marR="0" indent="22860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-120">
                <a:solidFill>
                  <a:srgbClr val="000000"/>
                </a:solidFill>
                <a:latin typeface="Arial" panose="02020603050405020304" pitchFamily="2"/>
              </a:rPr>
              <a:t>Asian </a:t>
            </a:r>
          </a:p>
          <a:p>
            <a:pPr marL="0" marR="0" indent="22860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450" b="1" spc="0">
                <a:solidFill>
                  <a:srgbClr val="000000"/>
                </a:solidFill>
                <a:latin typeface="Arial" panose="02020603050405020304" pitchFamily="2"/>
              </a:rPr>
              <a:t>White </a:t>
            </a:r>
            <a:r>
              <a:t/>
            </a:r>
            <a:br/>
            <a:r>
              <a:rPr lang="en-US" sz="1450" b="1" spc="0">
                <a:solidFill>
                  <a:srgbClr val="E859E5"/>
                </a:solidFill>
                <a:latin typeface="Arial" panose="02020603050405020304" pitchFamily="2"/>
              </a:rPr>
              <a:t>III</a:t>
            </a:r>
            <a:r>
              <a:rPr lang="en-US" sz="1450" b="1" spc="0">
                <a:solidFill>
                  <a:srgbClr val="000000"/>
                </a:solidFill>
                <a:latin typeface="Arial" panose="02020603050405020304" pitchFamily="2"/>
              </a:rPr>
              <a:t> Others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124200" y="3685540"/>
            <a:ext cx="2129790" cy="313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400"/>
              </a:lnSpc>
              <a:spcAft>
                <a:spcPts val="5"/>
              </a:spcAft>
              <a:tabLst>
                <a:tab pos="365760" algn="l"/>
                <a:tab pos="685800" algn="l"/>
                <a:tab pos="2103120" algn="r"/>
              </a:tabLst>
            </a:pPr>
            <a:r>
              <a:rPr lang="en-US" sz="750" b="1" spc="0">
                <a:solidFill>
                  <a:srgbClr val="F4A748"/>
                </a:solidFill>
                <a:latin typeface="Arial" panose="02020603050405020304" pitchFamily="2"/>
              </a:rPr>
              <a:t>01</a:t>
            </a:r>
            <a:r>
              <a:rPr lang="en-US" sz="100" b="1" spc="0">
                <a:solidFill>
                  <a:srgbClr val="56BD5D"/>
                </a:solidFill>
                <a:latin typeface="Arial" panose="02020603050405020304" pitchFamily="2"/>
              </a:rPr>
              <a:t> </a:t>
            </a:r>
            <a:r>
              <a:rPr lang="en-US" sz="750" b="1" spc="0">
                <a:solidFill>
                  <a:srgbClr val="56BD5D"/>
                </a:solidFill>
                <a:latin typeface="Arial" panose="02020603050405020304" pitchFamily="2"/>
              </a:rPr>
              <a:t>•</a:t>
            </a:r>
            <a:r>
              <a:rPr lang="en-US" sz="100" b="1" spc="0">
                <a:solidFill>
                  <a:srgbClr val="F3982A"/>
                </a:solidFill>
                <a:latin typeface="Arial" panose="02020603050405020304" pitchFamily="2"/>
              </a:rPr>
              <a:t> </a:t>
            </a:r>
            <a:r>
              <a:rPr lang="en-US" sz="750" b="1" spc="0">
                <a:solidFill>
                  <a:srgbClr val="F3982A"/>
                </a:solidFill>
                <a:latin typeface="Arial" panose="02020603050405020304" pitchFamily="2"/>
              </a:rPr>
              <a:t>•</a:t>
            </a: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 0011, </a:t>
            </a:r>
            <a:r>
              <a:rPr lang="en-US" sz="750" b="1" spc="0" baseline="30000">
                <a:solidFill>
                  <a:srgbClr val="929764"/>
                </a:solidFill>
                <a:latin typeface="Arial" panose="02020603050405020304" pitchFamily="2"/>
              </a:rPr>
              <a:t>e</a:t>
            </a: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ill</a:t>
            </a:r>
            <a:r>
              <a:rPr lang="en-US" sz="750" b="1" spc="0" baseline="30000">
                <a:solidFill>
                  <a:srgbClr val="929764"/>
                </a:solidFill>
                <a:latin typeface="Arial" panose="02020603050405020304" pitchFamily="2"/>
              </a:rPr>
              <a:t>i</a:t>
            </a:r>
            <a:r>
              <a:rPr lang="en-US" sz="750" b="1" spc="0" baseline="-25000">
                <a:solidFill>
                  <a:srgbClr val="929764"/>
                </a:solidFill>
                <a:latin typeface="Arial" panose="02020603050405020304" pitchFamily="2"/>
              </a:rPr>
              <a:t>p</a:t>
            </a: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*</a:t>
            </a:r>
            <a:r>
              <a:rPr lang="en-US" sz="750" b="1" spc="0" baseline="-25000">
                <a:solidFill>
                  <a:srgbClr val="56BD5D"/>
                </a:solidFill>
                <a:latin typeface="Arial" panose="02020603050405020304" pitchFamily="2"/>
              </a:rPr>
              <a:t> g</a:t>
            </a:r>
            <a:r>
              <a:rPr lang="en-US" sz="750" b="1" spc="0">
                <a:solidFill>
                  <a:srgbClr val="56BD5D"/>
                </a:solidFill>
                <a:latin typeface="Arial" panose="02020603050405020304" pitchFamily="2"/>
              </a:rPr>
              <a:t>ib</a:t>
            </a:r>
            <a:r>
              <a:rPr lang="en-US" sz="100" b="1" spc="0" baseline="30000">
                <a:solidFill>
                  <a:srgbClr val="FA7664"/>
                </a:solidFill>
                <a:latin typeface="Arial" panose="02020603050405020304" pitchFamily="2"/>
              </a:rPr>
              <a:t> </a:t>
            </a:r>
            <a:r>
              <a:rPr lang="en-US" sz="750" b="1" spc="0" baseline="30000">
                <a:solidFill>
                  <a:srgbClr val="FA7664"/>
                </a:solidFill>
                <a:latin typeface="Arial" panose="02020603050405020304" pitchFamily="2"/>
              </a:rPr>
              <a:t>Se</a:t>
            </a:r>
            <a:r>
              <a:rPr lang="en-US" sz="100" b="1" spc="0">
                <a:solidFill>
                  <a:srgbClr val="FA7664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86010" y="3685540"/>
            <a:ext cx="164465" cy="806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50" b="1" spc="0">
                <a:solidFill>
                  <a:srgbClr val="6571AE"/>
                </a:solidFill>
                <a:latin typeface="Arial" panose="02020603050405020304" pitchFamily="2"/>
              </a:rPr>
              <a:t>7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906000" y="3918585"/>
            <a:ext cx="1115060" cy="187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1097280" algn="r"/>
              </a:tabLst>
            </a:pPr>
            <a:r>
              <a:rPr lang="en-US" sz="750" spc="0">
                <a:solidFill>
                  <a:srgbClr val="F3982A"/>
                </a:solidFill>
                <a:latin typeface="Arial" panose="02020603050405020304" pitchFamily="2"/>
              </a:rPr>
              <a:t>CI</a:t>
            </a:r>
            <a:r>
              <a:rPr lang="en-US" sz="100" spc="0" baseline="-25000">
                <a:solidFill>
                  <a:srgbClr val="536BA6"/>
                </a:solidFill>
                <a:latin typeface="Arial" panose="02020603050405020304" pitchFamily="2"/>
              </a:rPr>
              <a:t> </a:t>
            </a:r>
            <a:r>
              <a:rPr lang="en-US" sz="750" spc="0" baseline="-25000">
                <a:solidFill>
                  <a:srgbClr val="536BA6"/>
                </a:solidFill>
                <a:latin typeface="Arial" panose="02020603050405020304" pitchFamily="2"/>
              </a:rPr>
              <a:t>I</a:t>
            </a:r>
            <a:r>
              <a:rPr lang="en-US" sz="750" spc="0">
                <a:solidFill>
                  <a:srgbClr val="536BA6"/>
                </a:solidFill>
                <a:latin typeface="Arial" panose="02020603050405020304" pitchFamily="2"/>
              </a:rPr>
              <a:t>:W</a:t>
            </a:r>
            <a:r>
              <a:rPr lang="en-US" sz="750" spc="0" baseline="-25000">
                <a:solidFill>
                  <a:srgbClr val="536BA6"/>
                </a:solidFill>
                <a:latin typeface="Arial" panose="02020603050405020304" pitchFamily="2"/>
              </a:rPr>
              <a:t>e</a:t>
            </a:r>
            <a:r>
              <a:rPr lang="en-US" sz="750" spc="0">
                <a:solidFill>
                  <a:srgbClr val="536BA6"/>
                </a:solidFill>
                <a:latin typeface="Arial" panose="02020603050405020304" pitchFamily="2"/>
              </a:rPr>
              <a:t>t</a:t>
            </a:r>
            <a:r>
              <a:rPr lang="en-US" sz="750" spc="0" baseline="-25000">
                <a:solidFill>
                  <a:srgbClr val="536BA6"/>
                </a:solidFill>
                <a:latin typeface="Arial" panose="02020603050405020304" pitchFamily="2"/>
              </a:rPr>
              <a:t>s</a:t>
            </a:r>
            <a:r>
              <a:rPr lang="en-US" sz="750" spc="0">
                <a:solidFill>
                  <a:srgbClr val="536BA6"/>
                </a:solidFill>
                <a:latin typeface="Arial" panose="02020603050405020304" pitchFamily="2"/>
              </a:rPr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0371455" y="4106545"/>
            <a:ext cx="649605" cy="2247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50" spc="-60">
                <a:solidFill>
                  <a:srgbClr val="6571AE"/>
                </a:solidFill>
                <a:latin typeface="Verdana" panose="02020603050405020304" pitchFamily="2"/>
              </a:rPr>
              <a:t>\I's</a:t>
            </a:r>
            <a:r>
              <a:rPr lang="en-US" sz="1150" spc="-60">
                <a:solidFill>
                  <a:srgbClr val="6F9D1D"/>
                </a:solidFill>
                <a:latin typeface="Verdana" panose="02020603050405020304" pitchFamily="2"/>
              </a:rPr>
              <a:t> •</a:t>
            </a:r>
            <a:r>
              <a:rPr lang="en-US" sz="1150" spc="-60">
                <a:solidFill>
                  <a:srgbClr val="000000"/>
                </a:solidFill>
                <a:latin typeface="Verdana" panose="02020603050405020304" pitchFamily="2"/>
              </a:rPr>
              <a:t> :•1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i="1" spc="75">
                <a:solidFill>
                  <a:srgbClr val="678FE7"/>
                </a:solidFill>
                <a:latin typeface="Arial Narrow" panose="02020603050405020304" pitchFamily="2"/>
              </a:rPr>
              <a:t>-.1</a:t>
            </a:r>
            <a:r>
              <a:rPr lang="en-US" sz="750" spc="75">
                <a:solidFill>
                  <a:srgbClr val="6571AE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600065" y="4344670"/>
            <a:ext cx="274320" cy="36131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0" marR="0" indent="0" algn="l">
              <a:lnSpc>
                <a:spcPts val="1700"/>
              </a:lnSpc>
              <a:spcAft>
                <a:spcPts val="520"/>
              </a:spcAft>
            </a:pPr>
            <a:r>
              <a:rPr lang="en-US" sz="1150" spc="95">
                <a:solidFill>
                  <a:srgbClr val="000000"/>
                </a:solidFill>
                <a:latin typeface="Verdana" panose="02020603050405020304" pitchFamily="2"/>
              </a:rPr>
              <a:t>o</a:t>
            </a:r>
            <a:r>
              <a:rPr lang="en-US" sz="1150" spc="95" baseline="30000">
                <a:solidFill>
                  <a:srgbClr val="000000"/>
                </a:solidFill>
                <a:latin typeface="Verdana" panose="02020603050405020304" pitchFamily="2"/>
              </a:rPr>
              <a:t>c</a:t>
            </a:r>
            <a:r>
              <a:rPr lang="en-US" sz="100" spc="95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17525" y="4455795"/>
            <a:ext cx="280670" cy="2806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50" spc="0">
                <a:solidFill>
                  <a:srgbClr val="536BA6"/>
                </a:solidFill>
                <a:latin typeface="Verdana" panose="02020603050405020304" pitchFamily="2"/>
              </a:rPr>
              <a:t>Q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3501390" y="4840605"/>
            <a:ext cx="1210945" cy="276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450" b="1" spc="-75">
                <a:solidFill>
                  <a:srgbClr val="B9A46F"/>
                </a:solidFill>
                <a:latin typeface="Arial" panose="02020603050405020304" pitchFamily="2"/>
              </a:rPr>
              <a:t>A</a:t>
            </a:r>
            <a:r>
              <a:rPr lang="en-US" sz="1450" b="1" spc="-75" baseline="-25000">
                <a:solidFill>
                  <a:srgbClr val="B9A46F"/>
                </a:solidFill>
                <a:latin typeface="Arial" panose="02020603050405020304" pitchFamily="2"/>
              </a:rPr>
              <a:t>lo</a:t>
            </a:r>
            <a:r>
              <a:rPr lang="en-US" sz="1450" b="1" spc="-75">
                <a:solidFill>
                  <a:srgbClr val="B9A46F"/>
                </a:solidFill>
                <a:latin typeface="Arial" panose="02020603050405020304" pitchFamily="2"/>
              </a:rPr>
              <a:t>s</a:t>
            </a:r>
            <a:r>
              <a:rPr lang="en-US" sz="1450" b="1" spc="-75">
                <a:solidFill>
                  <a:srgbClr val="56BD5D"/>
                </a:solidFill>
                <a:latin typeface="Arial" panose="02020603050405020304" pitchFamily="2"/>
              </a:rPr>
              <a:t> •</a:t>
            </a:r>
            <a:r>
              <a:rPr lang="en-US" sz="1450" b="1" spc="-75">
                <a:solidFill>
                  <a:srgbClr val="FA7664"/>
                </a:solidFill>
                <a:latin typeface="Arial" panose="02020603050405020304" pitchFamily="2"/>
              </a:rPr>
              <a:t> •</a:t>
            </a:r>
            <a:r>
              <a:rPr lang="en-US" sz="1450" b="1" spc="-75">
                <a:solidFill>
                  <a:srgbClr val="929764"/>
                </a:solidFill>
                <a:latin typeface="Arial" panose="02020603050405020304" pitchFamily="2"/>
              </a:rPr>
              <a:t> •••</a:t>
            </a:r>
            <a:r>
              <a:rPr lang="en-US" sz="1450" b="1" spc="-75">
                <a:solidFill>
                  <a:srgbClr val="FA7664"/>
                </a:solidFill>
                <a:latin typeface="Arial" panose="02020603050405020304" pitchFamily="2"/>
              </a:rPr>
              <a:t> • •</a:t>
            </a:r>
            <a:r>
              <a:rPr lang="en-US" sz="1450" b="1" spc="-75">
                <a:solidFill>
                  <a:srgbClr val="678FE7"/>
                </a:solidFill>
                <a:latin typeface="Arial" panose="02020603050405020304" pitchFamily="2"/>
              </a:rPr>
              <a:t> •</a:t>
            </a:r>
            <a:r>
              <a:rPr lang="en-US" sz="1450" b="1" spc="-75">
                <a:solidFill>
                  <a:srgbClr val="F4A748"/>
                </a:solidFill>
                <a:latin typeface="Arial" panose="02020603050405020304" pitchFamily="2"/>
              </a:rPr>
              <a:t> •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188720" algn="r"/>
              </a:tabLst>
            </a:pPr>
            <a:r>
              <a:rPr lang="en-US" sz="1200" b="1" spc="0">
                <a:solidFill>
                  <a:srgbClr val="B9A46F"/>
                </a:solidFill>
                <a:latin typeface="Arial" panose="02020603050405020304" pitchFamily="2"/>
              </a:rPr>
              <a:t>plei</a:t>
            </a:r>
            <a:r>
              <a:rPr lang="en-US" sz="1200" b="1" spc="0" baseline="-25000">
                <a:solidFill>
                  <a:srgbClr val="B9A46F"/>
                </a:solidFill>
                <a:latin typeface="Arial" panose="02020603050405020304" pitchFamily="2"/>
              </a:rPr>
              <a:t>ce</a:t>
            </a:r>
            <a:r>
              <a:rPr lang="en-US" sz="100" b="1" spc="0">
                <a:solidFill>
                  <a:srgbClr val="56BD5D"/>
                </a:solidFill>
                <a:latin typeface="Arial" panose="02020603050405020304" pitchFamily="2"/>
              </a:rPr>
              <a:t> </a:t>
            </a:r>
            <a:r>
              <a:rPr lang="en-US" sz="1450" b="1" spc="0">
                <a:solidFill>
                  <a:srgbClr val="56BD5D"/>
                </a:solidFill>
                <a:latin typeface="Arial" panose="02020603050405020304" pitchFamily="2"/>
              </a:rPr>
              <a:t>•</a:t>
            </a:r>
            <a:r>
              <a:rPr lang="en-US" sz="1450" b="1" spc="0">
                <a:solidFill>
                  <a:srgbClr val="FA7664"/>
                </a:solidFill>
                <a:latin typeface="Arial" panose="02020603050405020304" pitchFamily="2"/>
              </a:rPr>
              <a:t> •</a:t>
            </a:r>
            <a:r>
              <a:rPr lang="en-US" sz="1450" b="1" spc="0">
                <a:solidFill>
                  <a:srgbClr val="929764"/>
                </a:solidFill>
                <a:latin typeface="Arial" panose="02020603050405020304" pitchFamily="2"/>
              </a:rPr>
              <a:t> •" </a:t>
            </a:r>
          </a:p>
          <a:p>
            <a:pPr marL="7315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 spc="55">
                <a:solidFill>
                  <a:srgbClr val="FA7664"/>
                </a:solidFill>
                <a:latin typeface="Arial" panose="02020603050405020304" pitchFamily="2"/>
              </a:rPr>
              <a:t>••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45">
                <a:solidFill>
                  <a:srgbClr val="929764"/>
                </a:solidFill>
                <a:latin typeface="Arial" panose="02020603050405020304" pitchFamily="2"/>
              </a:rPr>
              <a:t>••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453130" y="4082415"/>
            <a:ext cx="1435735" cy="3371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  <a:tabLst>
                <a:tab pos="1584325" algn="r"/>
              </a:tabLst>
            </a:pPr>
            <a:r>
              <a:rPr lang="en-US" sz="1200" b="1" spc="-254">
                <a:solidFill>
                  <a:srgbClr val="F4A748"/>
                </a:solidFill>
                <a:latin typeface="Arial" panose="02020603050405020304" pitchFamily="2"/>
              </a:rPr>
              <a:t>•</a:t>
            </a:r>
            <a:r>
              <a:rPr lang="en-US" sz="1200" b="1" spc="-254" baseline="-25000">
                <a:solidFill>
                  <a:srgbClr val="F4A748"/>
                </a:solidFill>
                <a:latin typeface="Arial" panose="02020603050405020304" pitchFamily="2"/>
              </a:rPr>
              <a:t>•</a:t>
            </a:r>
            <a:r>
              <a:rPr lang="en-US" sz="1200" b="1" spc="-254">
                <a:solidFill>
                  <a:srgbClr val="F4A748"/>
                </a:solidFill>
                <a:latin typeface="Arial" panose="02020603050405020304" pitchFamily="2"/>
              </a:rPr>
              <a:t>tb•• </a:t>
            </a:r>
            <a:r>
              <a:rPr lang="en-US" sz="1300" b="1" spc="-254">
                <a:solidFill>
                  <a:srgbClr val="F4A748"/>
                </a:solidFill>
                <a:latin typeface="Arial" panose="02020603050405020304" pitchFamily="2"/>
              </a:rPr>
              <a:t>%%U</a:t>
            </a:r>
            <a:r>
              <a:rPr lang="en-US" sz="1300" b="1" spc="-254" baseline="30000">
                <a:solidFill>
                  <a:srgbClr val="F4A748"/>
                </a:solidFill>
                <a:latin typeface="Arial" panose="02020603050405020304" pitchFamily="2"/>
              </a:rPr>
              <a:t>s</a:t>
            </a:r>
            <a:r>
              <a:rPr lang="en-US" sz="1300" b="1" spc="-254">
                <a:solidFill>
                  <a:srgbClr val="F4A748"/>
                </a:solidFill>
                <a:latin typeface="Arial" panose="02020603050405020304" pitchFamily="2"/>
              </a:rPr>
              <a:t>*</a:t>
            </a:r>
            <a:r>
              <a:rPr lang="en-US" sz="100" b="1" spc="-254" baseline="-25000">
                <a:solidFill>
                  <a:srgbClr val="929764"/>
                </a:solidFill>
                <a:latin typeface="Verdana" panose="02020603050405020304" pitchFamily="2"/>
              </a:rPr>
              <a:t> </a:t>
            </a:r>
            <a:r>
              <a:rPr lang="en-US" sz="1300" b="1" spc="-254" baseline="-25000">
                <a:solidFill>
                  <a:srgbClr val="929764"/>
                </a:solidFill>
                <a:latin typeface="Verdana" panose="02020603050405020304" pitchFamily="2"/>
              </a:rPr>
              <a:t>t</a:t>
            </a:r>
            <a:r>
              <a:rPr lang="en-US" sz="1300" spc="-254" baseline="-25000">
                <a:solidFill>
                  <a:srgbClr val="929764"/>
                </a:solidFill>
                <a:latin typeface="Arial" panose="02020603050405020304" pitchFamily="2"/>
              </a:rPr>
              <a:t>•</a:t>
            </a:r>
            <a:r>
              <a:rPr lang="en-US" sz="1300" b="1" spc="-254" baseline="30000">
                <a:solidFill>
                  <a:srgbClr val="929764"/>
                </a:solidFill>
                <a:latin typeface="Arial" panose="02020603050405020304" pitchFamily="2"/>
              </a:rPr>
              <a:t>ldr</a:t>
            </a:r>
            <a:r>
              <a:rPr lang="en-US" sz="1200" b="1" spc="-254">
                <a:solidFill>
                  <a:srgbClr val="929764"/>
                </a:solidFill>
                <a:latin typeface="Arial" panose="02020603050405020304" pitchFamily="2"/>
              </a:rPr>
              <a:t>te</a:t>
            </a:r>
            <a:r>
              <a:rPr lang="en-US" sz="1200" b="1" spc="-254" baseline="30000">
                <a:solidFill>
                  <a:srgbClr val="929764"/>
                </a:solidFill>
                <a:latin typeface="Arial" panose="02020603050405020304" pitchFamily="2"/>
              </a:rPr>
              <a:t>•</a:t>
            </a:r>
            <a:r>
              <a:rPr lang="en-US" sz="3050" i="1" spc="0">
                <a:solidFill>
                  <a:srgbClr val="FA7664"/>
                </a:solidFill>
                <a:latin typeface="Verdana" panose="02020603050405020304" pitchFamily="2"/>
              </a:rPr>
              <a:t> • ..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447165" algn="r"/>
              </a:tabLst>
            </a:pPr>
            <a:r>
              <a:rPr lang="en-US" sz="1300" b="1" spc="0" baseline="30000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750" b="1" spc="0">
                <a:solidFill>
                  <a:srgbClr val="929764"/>
                </a:solidFill>
                <a:latin typeface="Arial" panose="02020603050405020304" pitchFamily="2"/>
              </a:rPr>
              <a:t>'</a:t>
            </a:r>
            <a:r>
              <a:rPr lang="en-US" sz="100" b="1" spc="0">
                <a:solidFill>
                  <a:srgbClr val="FA7664"/>
                </a:solidFill>
                <a:latin typeface="Arial" panose="02020603050405020304" pitchFamily="2"/>
              </a:rPr>
              <a:t> </a:t>
            </a:r>
            <a:r>
              <a:rPr lang="en-US" sz="1750" b="1" spc="0">
                <a:solidFill>
                  <a:srgbClr val="FA7664"/>
                </a:solidFill>
                <a:latin typeface="Arial" panose="02020603050405020304" pitchFamily="2"/>
              </a:rPr>
              <a:t>•</a:t>
            </a:r>
            <a:r>
              <a:rPr lang="en-US" sz="1750" b="1" spc="0">
                <a:solidFill>
                  <a:srgbClr val="56BD5D"/>
                </a:solidFill>
                <a:latin typeface="Arial" panose="02020603050405020304" pitchFamily="2"/>
              </a:rPr>
              <a:t> •</a:t>
            </a:r>
            <a:r>
              <a:rPr lang="en-US" sz="1750" b="1" spc="0" baseline="-25000">
                <a:solidFill>
                  <a:srgbClr val="929764"/>
                </a:solidFill>
                <a:latin typeface="Verdana" panose="02020603050405020304" pitchFamily="2"/>
              </a:rPr>
              <a:t> 1</a:t>
            </a:r>
            <a:r>
              <a:rPr lang="en-US" sz="1750" b="1" spc="0">
                <a:solidFill>
                  <a:srgbClr val="929764"/>
                </a:solidFill>
                <a:latin typeface="Arial" panose="02020603050405020304" pitchFamily="2"/>
              </a:rPr>
              <a:t>,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795270" y="4491990"/>
            <a:ext cx="2125345" cy="1682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2105025" algn="r"/>
              </a:tabLst>
            </a:pPr>
            <a:r>
              <a:rPr lang="en-US" sz="2500" b="1" spc="0">
                <a:solidFill>
                  <a:srgbClr val="F4A748"/>
                </a:solidFill>
                <a:latin typeface="Verdana" panose="02020603050405020304" pitchFamily="2"/>
              </a:rPr>
              <a:t>p</a:t>
            </a:r>
            <a:r>
              <a:rPr lang="en-US" sz="1300" b="1" spc="0">
                <a:solidFill>
                  <a:srgbClr val="B9A46F"/>
                </a:solidFill>
                <a:latin typeface="Arial" panose="02020603050405020304" pitchFamily="2"/>
              </a:rPr>
              <a:t>is</a:t>
            </a:r>
            <a:r>
              <a:rPr lang="en-US" sz="1200" b="1" spc="0">
                <a:solidFill>
                  <a:srgbClr val="929764"/>
                </a:solidFill>
                <a:latin typeface="Arial" panose="02020603050405020304" pitchFamily="2"/>
              </a:rPr>
              <a:t> l</a:t>
            </a:r>
            <a:r>
              <a:rPr lang="en-US" sz="1200" b="1" spc="0" baseline="30000">
                <a:solidFill>
                  <a:srgbClr val="929764"/>
                </a:solidFill>
                <a:latin typeface="Arial" panose="02020603050405020304" pitchFamily="2"/>
              </a:rPr>
              <a:t>a</a:t>
            </a:r>
            <a:r>
              <a:rPr lang="en-US" sz="1200" b="1" spc="0">
                <a:solidFill>
                  <a:srgbClr val="929764"/>
                </a:solidFill>
                <a:latin typeface="Arial" panose="02020603050405020304" pitchFamily="2"/>
              </a:rPr>
              <a:t>kset</a:t>
            </a:r>
            <a:r>
              <a:rPr lang="en-US" sz="1200" b="1" spc="0" baseline="30000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200" b="1" spc="0">
                <a:solidFill>
                  <a:srgbClr val="929764"/>
                </a:solidFill>
                <a:latin typeface="Arial" panose="02020603050405020304" pitchFamily="2"/>
              </a:rPr>
              <a:t>:</a:t>
            </a:r>
            <a:r>
              <a:rPr lang="en-US" sz="1200" b="1" spc="0" baseline="30000">
                <a:solidFill>
                  <a:srgbClr val="929764"/>
                </a:solidFill>
                <a:latin typeface="Arial" panose="02020603050405020304" pitchFamily="2"/>
              </a:rPr>
              <a:t>e.</a:t>
            </a:r>
            <a:r>
              <a:rPr lang="en-US" sz="1200" b="1" spc="0" baseline="30000">
                <a:solidFill>
                  <a:srgbClr val="929764"/>
                </a:solidFill>
                <a:latin typeface="Verdana" panose="02020603050405020304" pitchFamily="2"/>
              </a:rPr>
              <a:t>10</a:t>
            </a:r>
            <a:r>
              <a:rPr lang="en-US" sz="1200" b="1" spc="0" baseline="-25000">
                <a:solidFill>
                  <a:srgbClr val="929764"/>
                </a:solidFill>
                <a:latin typeface="Arial Narrow" panose="02020603050405020304" pitchFamily="2"/>
              </a:rPr>
              <a:t>2</a:t>
            </a:r>
            <a:r>
              <a:rPr lang="en-US" sz="1450" b="1" spc="0">
                <a:solidFill>
                  <a:srgbClr val="929764"/>
                </a:solidFill>
                <a:latin typeface="Arial" panose="02020603050405020304" pitchFamily="2"/>
              </a:rPr>
              <a:t>.</a:t>
            </a:r>
            <a:r>
              <a:rPr lang="en-US" sz="100" b="1" spc="0">
                <a:solidFill>
                  <a:srgbClr val="56BD5D"/>
                </a:solidFill>
                <a:latin typeface="Arial" panose="02020603050405020304" pitchFamily="2"/>
              </a:rPr>
              <a:t> </a:t>
            </a:r>
            <a:r>
              <a:rPr lang="en-US" sz="1450" b="1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751455" y="4660265"/>
            <a:ext cx="2217420" cy="2044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800"/>
              </a:lnSpc>
              <a:spcAft>
                <a:spcPts val="1105"/>
              </a:spcAft>
              <a:tabLst>
                <a:tab pos="960120" algn="l"/>
              </a:tabLst>
            </a:pPr>
            <a:r>
              <a:rPr lang="en-US" sz="1450" b="1" spc="220">
                <a:solidFill>
                  <a:srgbClr val="929764"/>
                </a:solidFill>
                <a:latin typeface="Arial" panose="02020603050405020304" pitchFamily="2"/>
              </a:rPr>
              <a:t>a</a:t>
            </a:r>
            <a:r>
              <a:rPr lang="en-US" sz="1450" b="1" spc="220" baseline="-25000">
                <a:solidFill>
                  <a:srgbClr val="929764"/>
                </a:solidFill>
                <a:latin typeface="Arial Narrow" panose="02020603050405020304" pitchFamily="2"/>
              </a:rPr>
              <a:t>t</a:t>
            </a:r>
            <a:r>
              <a:rPr lang="en-US" sz="1450" b="1" spc="220">
                <a:solidFill>
                  <a:srgbClr val="929764"/>
                </a:solidFill>
                <a:latin typeface="Arial" panose="02020603050405020304" pitchFamily="2"/>
              </a:rPr>
              <a:t>• </a:t>
            </a:r>
            <a:r>
              <a:rPr lang="en-US" sz="1450" b="1" spc="220" baseline="-25000">
                <a:solidFill>
                  <a:srgbClr val="929764"/>
                </a:solidFill>
                <a:latin typeface="Arial Narrow" panose="02020603050405020304" pitchFamily="2"/>
              </a:rPr>
              <a:t>t</a:t>
            </a:r>
            <a:r>
              <a:rPr lang="en-US" sz="1450" b="1" spc="220">
                <a:solidFill>
                  <a:srgbClr val="929764"/>
                </a:solidFill>
                <a:latin typeface="Arial" panose="02020603050405020304" pitchFamily="2"/>
              </a:rPr>
              <a:t>•lq-- ••</a:t>
            </a:r>
            <a:r>
              <a:rPr lang="en-US" sz="1450" b="1" spc="220">
                <a:solidFill>
                  <a:srgbClr val="56BD5D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109470" y="4953000"/>
            <a:ext cx="481330" cy="1524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" rIns="0" bIns="0" anchor="t">
            <a:normAutofit fontScale="95000"/>
          </a:bodyPr>
          <a:lstStyle/>
          <a:p>
            <a:pPr marL="0" marR="0" indent="0" algn="l">
              <a:lnSpc>
                <a:spcPts val="4700"/>
              </a:lnSpc>
              <a:spcAft>
                <a:spcPts val="0"/>
              </a:spcAft>
            </a:pPr>
            <a:r>
              <a:rPr lang="en-US" sz="3050" i="1" spc="0">
                <a:solidFill>
                  <a:srgbClr val="F4A748"/>
                </a:solidFill>
                <a:latin typeface="Verdana" panose="02020603050405020304" pitchFamily="2"/>
              </a:rPr>
              <a:t>..• </a:t>
            </a:r>
            <a:r>
              <a:rPr lang="en-US" sz="750" spc="-330">
                <a:solidFill>
                  <a:srgbClr val="F4A748"/>
                </a:solidFill>
                <a:latin typeface="Arial" panose="02020603050405020304" pitchFamily="2"/>
              </a:rPr>
              <a:t>S.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863215" y="4980940"/>
            <a:ext cx="1428115" cy="313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1417320" algn="r"/>
              </a:tabLst>
            </a:pPr>
            <a:r>
              <a:rPr lang="en-US" sz="1750" b="1" spc="0">
                <a:solidFill>
                  <a:srgbClr val="F4A748"/>
                </a:solidFill>
                <a:latin typeface="Arial" panose="02020603050405020304" pitchFamily="2"/>
              </a:rPr>
              <a:t>es</a:t>
            </a:r>
            <a:r>
              <a:rPr lang="en-US" sz="100" b="1" spc="0" baseline="-25000">
                <a:solidFill>
                  <a:srgbClr val="929764"/>
                </a:solidFill>
                <a:latin typeface="Verdana" panose="02020603050405020304" pitchFamily="2"/>
              </a:rPr>
              <a:t> </a:t>
            </a:r>
            <a:r>
              <a:rPr lang="en-US" sz="1750" b="1" spc="0" baseline="-25000">
                <a:solidFill>
                  <a:srgbClr val="929764"/>
                </a:solidFill>
                <a:latin typeface="Verdana" panose="02020603050405020304" pitchFamily="2"/>
              </a:rPr>
              <a:t>t</a:t>
            </a:r>
            <a:r>
              <a:rPr lang="en-US" sz="1750" b="1" spc="0">
                <a:solidFill>
                  <a:srgbClr val="929764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3645535" y="5293995"/>
            <a:ext cx="216535" cy="372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9207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56BD5D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2815590" y="5566410"/>
            <a:ext cx="196215" cy="164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195" baseline="-25000">
                <a:solidFill>
                  <a:srgbClr val="FA7664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581400" y="5690870"/>
            <a:ext cx="389255" cy="2647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137160" marR="0" indent="22860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245">
                <a:solidFill>
                  <a:srgbClr val="F4A748"/>
                </a:solidFill>
                <a:latin typeface="Arial" panose="02020603050405020304" pitchFamily="2"/>
              </a:rPr>
              <a:t>* </a:t>
            </a:r>
            <a:r>
              <a:rPr lang="en-US" sz="750" spc="245">
                <a:solidFill>
                  <a:srgbClr val="FA7664"/>
                </a:solidFill>
                <a:latin typeface="Arial" panose="02020603050405020304" pitchFamily="2"/>
              </a:rPr>
              <a:t>••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85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750" spc="-160" baseline="30000">
                <a:solidFill>
                  <a:srgbClr val="929764"/>
                </a:solidFill>
                <a:latin typeface="Arial" panose="02020603050405020304" pitchFamily="2"/>
              </a:rPr>
              <a:t>S</a:t>
            </a:r>
            <a:r>
              <a:rPr lang="en-US" sz="1000" spc="-160">
                <a:solidFill>
                  <a:srgbClr val="929764"/>
                </a:solidFill>
                <a:latin typeface="Arial" panose="02020603050405020304" pitchFamily="2"/>
              </a:rPr>
              <a:t>.</a:t>
            </a:r>
            <a:r>
              <a:rPr lang="en-US" sz="1000" spc="-160">
                <a:solidFill>
                  <a:srgbClr val="FA7664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1064875" y="6721475"/>
            <a:ext cx="56515" cy="603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000" spc="0">
                <a:solidFill>
                  <a:srgbClr val="5385E6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6168390" y="7716520"/>
            <a:ext cx="641350" cy="175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en-US" sz="1750" b="1" spc="-90">
                <a:solidFill>
                  <a:srgbClr val="000000"/>
                </a:solidFill>
                <a:latin typeface="Arial" panose="02020603050405020304" pitchFamily="2"/>
              </a:rPr>
              <a:t>TTAN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388475" y="6958330"/>
            <a:ext cx="866140" cy="4489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1000" b="1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</a:p>
          <a:p>
            <a:pPr marL="411480" marR="0" indent="5486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000" b="1" spc="185">
                <a:solidFill>
                  <a:srgbClr val="678FE7"/>
                </a:solidFill>
                <a:latin typeface="Arial" panose="02020603050405020304" pitchFamily="2"/>
              </a:rPr>
              <a:t>•</a:t>
            </a:r>
            <a:r>
              <a:rPr lang="en-US" sz="1000" b="1" spc="185">
                <a:solidFill>
                  <a:srgbClr val="56BD5D"/>
                </a:solidFill>
                <a:latin typeface="Arial" panose="02020603050405020304" pitchFamily="2"/>
              </a:rPr>
              <a:t> • </a:t>
            </a:r>
            <a:r>
              <a:rPr lang="en-US" sz="1000" b="1" spc="185">
                <a:solidFill>
                  <a:srgbClr val="F4A748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469120" y="7611745"/>
            <a:ext cx="533400" cy="3168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502920" marR="0" indent="32004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678FE7"/>
                </a:solidFill>
                <a:latin typeface="Arial" panose="02020603050405020304" pitchFamily="2"/>
              </a:rPr>
              <a:t>• • </a:t>
            </a:r>
            <a:r>
              <a:rPr lang="en-US" sz="1750" spc="0">
                <a:solidFill>
                  <a:srgbClr val="678FE7"/>
                </a:solidFill>
                <a:latin typeface="Arial" panose="02020603050405020304" pitchFamily="2"/>
              </a:rPr>
              <a:t>• </a:t>
            </a:r>
          </a:p>
          <a:p>
            <a:pPr marL="0" marR="0" indent="0" 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34060" y="7375525"/>
            <a:ext cx="376555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950" spc="105">
                <a:solidFill>
                  <a:srgbClr val="000000"/>
                </a:solidFill>
                <a:latin typeface="Bookman Old Style" panose="02020603050405020304" pitchFamily="1"/>
              </a:rPr>
              <a:t>Sp</a:t>
            </a:r>
            <a:r>
              <a:rPr lang="en-US" sz="1000" spc="105">
                <a:solidFill>
                  <a:srgbClr val="56BD5D"/>
                </a:solidFill>
                <a:latin typeface="Arial" panose="02020603050405020304" pitchFamily="2"/>
              </a:rPr>
              <a:t> •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3356610" y="7130415"/>
            <a:ext cx="7239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750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3020060" y="7455535"/>
            <a:ext cx="216535" cy="1365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750" spc="-185">
                <a:solidFill>
                  <a:srgbClr val="929764"/>
                </a:solidFill>
                <a:latin typeface="Arial" panose="02020603050405020304" pitchFamily="2"/>
              </a:rPr>
              <a:t>se'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0671810" y="8305800"/>
            <a:ext cx="68580" cy="679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1750" spc="0">
                <a:solidFill>
                  <a:srgbClr val="56BD5D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0527665" y="8390255"/>
            <a:ext cx="212725" cy="80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b="1" spc="0">
                <a:solidFill>
                  <a:srgbClr val="929764"/>
                </a:solidFill>
                <a:latin typeface="Arial" panose="02020603050405020304" pitchFamily="2"/>
              </a:rPr>
              <a:t>a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2258060" y="8534400"/>
            <a:ext cx="55880" cy="55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750" spc="0">
                <a:solidFill>
                  <a:srgbClr val="F4A748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12384405" y="8514080"/>
            <a:ext cx="292735" cy="309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750" b="1" spc="-50" baseline="30000">
                <a:solidFill>
                  <a:srgbClr val="56BD5D"/>
                </a:solidFill>
                <a:latin typeface="Arial" panose="02020603050405020304" pitchFamily="2"/>
              </a:rPr>
              <a:t>S</a:t>
            </a:r>
            <a:r>
              <a:rPr lang="en-US" sz="750" b="1" spc="-50" baseline="-25000">
                <a:solidFill>
                  <a:srgbClr val="56BD5D"/>
                </a:solidFill>
                <a:latin typeface="Arial" panose="02020603050405020304" pitchFamily="2"/>
              </a:rPr>
              <a:t>i</a:t>
            </a:r>
            <a:r>
              <a:rPr lang="en-US" sz="750" b="1" spc="-50">
                <a:solidFill>
                  <a:srgbClr val="56BD5D"/>
                </a:solidFill>
                <a:latin typeface="Arial" panose="02020603050405020304" pitchFamily="2"/>
              </a:rPr>
              <a:t>r</a:t>
            </a:r>
            <a:r>
              <a:rPr lang="en-US" sz="750" b="1" spc="-50" baseline="-25000">
                <a:solidFill>
                  <a:srgbClr val="56BD5D"/>
                </a:solidFill>
                <a:latin typeface="Arial" panose="02020603050405020304" pitchFamily="2"/>
              </a:rPr>
              <a:t>e</a:t>
            </a:r>
            <a:r>
              <a:rPr lang="en-US" sz="1150" spc="-50">
                <a:solidFill>
                  <a:srgbClr val="56BD5D"/>
                </a:solidFill>
                <a:latin typeface="Verdana" panose="02020603050405020304" pitchFamily="2"/>
              </a:rPr>
              <a:t>• </a:t>
            </a:r>
          </a:p>
          <a:p>
            <a:pPr marL="0" marR="0" indent="13716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b="1" spc="-50">
                <a:solidFill>
                  <a:srgbClr val="56BD5D"/>
                </a:solidFill>
                <a:latin typeface="Arial" panose="02020603050405020304" pitchFamily="2"/>
              </a:rPr>
              <a:t>•</a:t>
            </a:r>
            <a:r>
              <a:rPr lang="en-US" sz="750" b="1" spc="-50">
                <a:solidFill>
                  <a:srgbClr val="1DA726"/>
                </a:solidFill>
                <a:latin typeface="Arial" panose="02020603050405020304" pitchFamily="2"/>
              </a:rPr>
              <a:t> 4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2360275" y="8823325"/>
            <a:ext cx="168910" cy="92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b="1" spc="70">
                <a:solidFill>
                  <a:srgbClr val="56BD5D"/>
                </a:solidFill>
                <a:latin typeface="Arial" panose="02020603050405020304" pitchFamily="2"/>
              </a:rPr>
              <a:t>,</a:t>
            </a:r>
            <a:r>
              <a:rPr lang="en-US" sz="750" b="1" spc="70" baseline="30000">
                <a:solidFill>
                  <a:srgbClr val="56BD5D"/>
                </a:solidFill>
                <a:latin typeface="Arial" panose="02020603050405020304" pitchFamily="2"/>
              </a:rPr>
              <a:t>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12360275" y="8915400"/>
            <a:ext cx="280670" cy="132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b="1" spc="70">
                <a:solidFill>
                  <a:srgbClr val="366F39"/>
                </a:solidFill>
                <a:latin typeface="Arial" panose="02020603050405020304" pitchFamily="2"/>
              </a:rPr>
              <a:t>'S</a:t>
            </a:r>
            <a:r>
              <a:rPr lang="en-US" sz="750" b="1" spc="70" baseline="30000">
                <a:solidFill>
                  <a:srgbClr val="366F39"/>
                </a:solidFill>
                <a:latin typeface="Arial" panose="02020603050405020304" pitchFamily="2"/>
              </a:rPr>
              <a:t>S</a:t>
            </a:r>
            <a:r>
              <a:rPr lang="en-US" sz="750" b="1" spc="70">
                <a:solidFill>
                  <a:srgbClr val="56BD5D"/>
                </a:solidFill>
                <a:latin typeface="Arial" panose="02020603050405020304" pitchFamily="2"/>
              </a:rPr>
              <a:t> s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436735" y="9047480"/>
            <a:ext cx="212725" cy="1809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B9A46F"/>
                </a:solidFill>
                <a:latin typeface="Arial" panose="02020603050405020304" pitchFamily="2"/>
              </a:rPr>
              <a:t>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0595610" y="7221855"/>
            <a:ext cx="814070" cy="233680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0" marR="0" indent="32004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b="1" spc="-200">
                <a:solidFill>
                  <a:srgbClr val="000000"/>
                </a:solidFill>
                <a:latin typeface="Arial" panose="02020603050405020304" pitchFamily="2"/>
              </a:rPr>
              <a:t>is,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10278745" y="7455535"/>
            <a:ext cx="1130935" cy="346075"/>
          </a:xfrm>
          <a:prstGeom prst="rect">
            <a:avLst/>
          </a:prstGeom>
          <a:solidFill>
            <a:srgbClr val="EAEAE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800"/>
              </a:lnSpc>
              <a:spcAft>
                <a:spcPts val="645"/>
              </a:spcAft>
            </a:pPr>
            <a:r>
              <a:rPr lang="en-US" sz="1300" b="1" spc="-30">
                <a:solidFill>
                  <a:srgbClr val="000000"/>
                </a:solidFill>
                <a:latin typeface="Arial" panose="02020603050405020304" pitchFamily="2"/>
              </a:rPr>
              <a:t>C</a:t>
            </a:r>
            <a:r>
              <a:rPr lang="en-US" sz="1300" b="1" spc="-30" baseline="30000">
                <a:solidFill>
                  <a:srgbClr val="000000"/>
                </a:solidFill>
                <a:latin typeface="Arial" panose="02020603050405020304" pitchFamily="2"/>
              </a:rPr>
              <a:t>be)</a:t>
            </a:r>
            <a:r>
              <a:rPr lang="en-US" sz="1300" b="1" spc="-30" baseline="30000">
                <a:solidFill>
                  <a:srgbClr val="6B9B64"/>
                </a:solidFill>
                <a:latin typeface="Arial" panose="02020603050405020304" pitchFamily="2"/>
              </a:rPr>
              <a:t> :rne</a:t>
            </a:r>
            <a:r>
              <a:rPr lang="en-US" sz="100" b="1" spc="-30">
                <a:solidFill>
                  <a:srgbClr val="6B9B64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spc="0">
                <a:solidFill>
                  <a:srgbClr val="5385E6"/>
                </a:solidFill>
                <a:latin typeface="Arial" panose="02020603050405020304" pitchFamily="2"/>
              </a:rPr>
              <a:t>•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61285" y="4692015"/>
            <a:ext cx="2101215" cy="7289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61285" y="7799705"/>
            <a:ext cx="2564130" cy="7670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9785985" y="7799705"/>
            <a:ext cx="560705" cy="457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9791700" y="8425815"/>
            <a:ext cx="554990" cy="582295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5225415" y="7799705"/>
            <a:ext cx="4560570" cy="85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225415" y="7884795"/>
            <a:ext cx="946785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6"/>
          <a:stretch>
            <a:fillRect/>
          </a:stretch>
        </p:blipFill>
        <p:spPr>
          <a:xfrm>
            <a:off x="10003790" y="5736590"/>
            <a:ext cx="207010" cy="201295"/>
          </a:xfrm>
          <a:prstGeom prst="rect">
            <a:avLst/>
          </a:prstGeom>
        </p:spPr>
      </p:pic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8333105" y="8627110"/>
            <a:ext cx="1440815" cy="21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089785" y="254000"/>
            <a:ext cx="882650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85000"/>
          </a:bodyPr>
          <a:lstStyle/>
          <a:p>
            <a:pPr marL="0" marR="0" indent="0" algn="l">
              <a:lnSpc>
                <a:spcPts val="3100"/>
              </a:lnSpc>
              <a:spcAft>
                <a:spcPts val="1220"/>
              </a:spcAft>
            </a:pPr>
            <a:r>
              <a:rPr lang="en-US" sz="2550" b="1" spc="35">
                <a:solidFill>
                  <a:srgbClr val="000000"/>
                </a:solidFill>
                <a:latin typeface="Verdana" panose="02020603050405020304" pitchFamily="2"/>
              </a:rPr>
              <a:t>Party support: 30 November 2019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89785" y="816610"/>
          <a:ext cx="8826500" cy="1407795"/>
        </p:xfrm>
        <a:graphic>
          <a:graphicData uri="http://schemas.openxmlformats.org/drawingml/2006/table">
            <a:tbl>
              <a:tblPr/>
              <a:tblGrid>
                <a:gridCol w="1518285"/>
                <a:gridCol w="767715"/>
                <a:gridCol w="843915"/>
                <a:gridCol w="848995"/>
                <a:gridCol w="739775"/>
                <a:gridCol w="838200"/>
                <a:gridCol w="838200"/>
                <a:gridCol w="811530"/>
                <a:gridCol w="794385"/>
                <a:gridCol w="825500"/>
              </a:tblGrid>
              <a:tr h="152400">
                <a:tc rowSpan="2">
                  <a:txBody>
                    <a:bodyPr/>
                    <a:lstStyle/>
                    <a:p>
                      <a:pPr marL="0" marR="97155" indent="0" algn="r">
                        <a:lnSpc>
                          <a:spcPts val="2200"/>
                        </a:lnSpc>
                        <a:spcBef>
                          <a:spcPts val="1865"/>
                        </a:spcBef>
                        <a:spcAft>
                          <a:spcPts val="80"/>
                        </a:spcAft>
                      </a:pPr>
                      <a:r>
                        <a:rPr lang="en-US" sz="1850" b="1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Party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795"/>
                        </a:spcBef>
                        <a:spcAft>
                          <a:spcPts val="170"/>
                        </a:spcAft>
                      </a:pPr>
                      <a:r>
                        <a:rPr lang="en-US" sz="15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CON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1F6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795"/>
                        </a:spcBef>
                        <a:spcAft>
                          <a:spcPts val="170"/>
                        </a:spcAft>
                      </a:pPr>
                      <a:r>
                        <a:rPr lang="en-US" sz="15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LAB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C2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625"/>
                        </a:spcBef>
                        <a:spcAft>
                          <a:spcPts val="160"/>
                        </a:spcAft>
                      </a:pPr>
                      <a:r>
                        <a:rPr lang="en-US" sz="1850" b="1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LD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AA36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0" algn="l">
                        <a:lnSpc>
                          <a:spcPts val="2200"/>
                        </a:lnSpc>
                        <a:spcBef>
                          <a:spcPts val="625"/>
                        </a:spcBef>
                        <a:spcAft>
                          <a:spcPts val="160"/>
                        </a:spcAft>
                      </a:pPr>
                      <a:r>
                        <a:rPr lang="en-US" sz="1850" b="1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BRX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1BA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625"/>
                        </a:spcBef>
                        <a:spcAft>
                          <a:spcPts val="160"/>
                        </a:spcAft>
                      </a:pPr>
                      <a:r>
                        <a:rPr lang="en-US" sz="1850" b="1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SNP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CE4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67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0">
                          <a:solidFill>
                            <a:srgbClr val="416F43"/>
                          </a:solidFill>
                          <a:latin typeface="Verdana" panose="02020603050405020304" pitchFamily="2"/>
                        </a:rPr>
                        <a:t>GRNJ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238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5EAC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58B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795"/>
                        </a:spcBef>
                        <a:spcAft>
                          <a:spcPts val="170"/>
                        </a:spcAft>
                      </a:pPr>
                      <a:r>
                        <a:rPr lang="en-US" sz="15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UKIP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6C3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795"/>
                        </a:spcBef>
                        <a:spcAft>
                          <a:spcPts val="170"/>
                        </a:spcAft>
                      </a:pPr>
                      <a:r>
                        <a:rPr lang="en-US" sz="1550" b="1" spc="0">
                          <a:solidFill>
                            <a:srgbClr val="FFFFFF"/>
                          </a:solidFill>
                          <a:latin typeface="Arial" panose="02020603050405020304" pitchFamily="2"/>
                        </a:rPr>
                        <a:t>TIGfC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414242"/>
                    </a:solidFill>
                  </a:tcPr>
                </a:tc>
              </a:tr>
              <a:tr h="326390"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1800"/>
                        </a:lnSpc>
                        <a:spcBef>
                          <a:spcPts val="405"/>
                        </a:spcBef>
                        <a:spcAft>
                          <a:spcPts val="34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Average (%)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285750" indent="0" algn="r">
                        <a:lnSpc>
                          <a:spcPts val="1800"/>
                        </a:lnSpc>
                        <a:spcBef>
                          <a:spcPts val="535"/>
                        </a:spcBef>
                        <a:spcAft>
                          <a:spcPts val="195"/>
                        </a:spcAft>
                        <a:tabLst>
                          <a:tab pos="1051560" algn="l"/>
                        </a:tabLst>
                      </a:pP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42 31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535"/>
                        </a:spcBef>
                        <a:spcAft>
                          <a:spcPts val="195"/>
                        </a:spcAft>
                      </a:pP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6700" marR="0" indent="0" algn="l">
                        <a:lnSpc>
                          <a:spcPts val="1800"/>
                        </a:lnSpc>
                        <a:spcBef>
                          <a:spcPts val="535"/>
                        </a:spcBef>
                        <a:spcAft>
                          <a:spcPts val="195"/>
                        </a:spcAft>
                        <a:tabLst>
                          <a:tab pos="1097280" algn="l"/>
                        </a:tabLst>
                      </a:pP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4 4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2585" marR="0" indent="0" algn="l">
                        <a:lnSpc>
                          <a:spcPts val="1800"/>
                        </a:lnSpc>
                        <a:spcBef>
                          <a:spcPts val="535"/>
                        </a:spcBef>
                        <a:spcAft>
                          <a:spcPts val="195"/>
                        </a:spcAft>
                      </a:pP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238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720"/>
                        </a:spcBef>
                        <a:spcAft>
                          <a:spcPts val="140"/>
                        </a:spcAft>
                        <a:tabLst>
                          <a:tab pos="1143000" algn="l"/>
                          <a:tab pos="1965960" algn="l"/>
                        </a:tabLst>
                      </a:pP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 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latin typeface="Lucida Console" panose="02020603050405020304"/>
                        </a:rPr>
                        <a:t>0 0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3685"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Likely range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1500"/>
                        </a:lnSpc>
                        <a:spcBef>
                          <a:spcPts val="325"/>
                        </a:spcBef>
                        <a:spcAft>
                          <a:spcPts val="265"/>
                        </a:spcAft>
                        <a:tabLst>
                          <a:tab pos="1508760" algn="r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(38-46) (27-35)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500"/>
                        </a:lnSpc>
                        <a:spcBef>
                          <a:spcPts val="350"/>
                        </a:spcBef>
                        <a:spcAft>
                          <a:spcPts val="240"/>
                        </a:spcAf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(10-18)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52400" marR="0" indent="0" algn="l">
                        <a:lnSpc>
                          <a:spcPts val="1500"/>
                        </a:lnSpc>
                        <a:spcBef>
                          <a:spcPts val="370"/>
                        </a:spcBef>
                        <a:spcAft>
                          <a:spcPts val="220"/>
                        </a:spcAft>
                        <a:tabLst>
                          <a:tab pos="1783080" algn="l"/>
                        </a:tabLst>
                      </a:pPr>
                      <a:r>
                        <a:rPr lang="en-US" sz="1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(0-8) (0-7)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089785" y="2224405"/>
            <a:ext cx="8826500" cy="523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>
            <a:normAutofit fontScale="90000"/>
          </a:bodyPr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850" spc="-75">
                <a:solidFill>
                  <a:srgbClr val="5D356C"/>
                </a:solidFill>
                <a:latin typeface="Verdana" panose="02020603050405020304" pitchFamily="2"/>
              </a:rPr>
              <a:t>:,</a:t>
            </a:r>
            <a:r>
              <a:rPr lang="en-US" sz="1850" spc="-75" baseline="30000">
                <a:solidFill>
                  <a:srgbClr val="5D356C"/>
                </a:solidFill>
                <a:latin typeface="Arial" panose="02020603050405020304" pitchFamily="2"/>
              </a:rPr>
              <a:t>fr</a:t>
            </a:r>
            <a:r>
              <a:rPr lang="en-US" sz="1850" spc="-75">
                <a:solidFill>
                  <a:srgbClr val="5D356C"/>
                </a:solidFill>
                <a:latin typeface="Verdana" panose="02020603050405020304" pitchFamily="2"/>
              </a:rPr>
              <a:t>e„"</a:t>
            </a:r>
            <a:r>
              <a:rPr lang="en-US" sz="1850" spc="-75">
                <a:solidFill>
                  <a:srgbClr val="000000"/>
                </a:solidFill>
                <a:latin typeface="Verdana" panose="02020603050405020304" pitchFamily="2"/>
              </a:rPr>
              <a:t> Trend line showing average voting intention, based on</a:t>
            </a:r>
            <a:r>
              <a:rPr lang="en-US" sz="1850" spc="-75">
                <a:solidFill>
                  <a:srgbClr val="5D356C"/>
                </a:solidFill>
                <a:latin typeface="Verdana" panose="02020603050405020304" pitchFamily="2"/>
              </a:rPr>
              <a:t> :</a:t>
            </a:r>
            <a:r>
              <a:rPr lang="en-US" sz="1850" spc="-75">
                <a:solidFill>
                  <a:srgbClr val="000000"/>
                </a:solidFill>
                <a:latin typeface="Verdana" panose="02020603050405020304" pitchFamily="2"/>
              </a:rPr>
              <a:t> individual polls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354705" y="2748280"/>
            <a:ext cx="7561580" cy="973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635" rIns="0" bIns="0" anchor="t">
            <a:normAutofit fontScale="90000"/>
          </a:bodyPr>
          <a:lstStyle/>
          <a:p>
            <a:pPr marL="65836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50" spc="50">
                <a:solidFill>
                  <a:srgbClr val="931C21"/>
                </a:solidFill>
                <a:latin typeface="Arial" panose="02020603050405020304" pitchFamily="2"/>
              </a:rPr>
              <a:t>12 Dec </a:t>
            </a:r>
          </a:p>
          <a:p>
            <a:pPr marL="6446520" marR="0" indent="0" algn="l">
              <a:lnSpc>
                <a:spcPts val="2200"/>
              </a:lnSpc>
              <a:spcBef>
                <a:spcPts val="130"/>
              </a:spcBef>
              <a:spcAft>
                <a:spcPts val="755"/>
              </a:spcAft>
            </a:pPr>
            <a:r>
              <a:rPr lang="en-US" sz="1850" b="1" spc="-110">
                <a:solidFill>
                  <a:srgbClr val="931C21"/>
                </a:solidFill>
                <a:latin typeface="Verdana" panose="02020603050405020304" pitchFamily="2"/>
              </a:rPr>
              <a:t>Election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089785" y="2748280"/>
            <a:ext cx="1219200" cy="1127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52805" rIns="0" bIns="0" anchor="t">
            <a:normAutofit fontScale="90000"/>
          </a:bodyPr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850" b="1" spc="70">
                <a:solidFill>
                  <a:srgbClr val="000000"/>
                </a:solidFill>
                <a:latin typeface="Verdana" panose="02020603050405020304" pitchFamily="2"/>
              </a:rPr>
              <a:t>50-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293620" y="4624070"/>
            <a:ext cx="367665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0000"/>
          </a:bodyPr>
          <a:lstStyle/>
          <a:p>
            <a:pPr marL="0" marR="0" indent="0" algn="r">
              <a:lnSpc>
                <a:spcPts val="2100"/>
              </a:lnSpc>
              <a:spcAft>
                <a:spcPts val="0"/>
              </a:spcAft>
            </a:pPr>
            <a:r>
              <a:rPr lang="en-US" sz="1850" b="1" spc="-20">
                <a:solidFill>
                  <a:srgbClr val="000000"/>
                </a:solidFill>
                <a:latin typeface="Verdana" panose="02020603050405020304" pitchFamily="2"/>
              </a:rPr>
              <a:t>40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2293620" y="5663565"/>
            <a:ext cx="389890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spc="20">
                <a:solidFill>
                  <a:srgbClr val="000000"/>
                </a:solidFill>
                <a:latin typeface="Verdana" panose="02020603050405020304" pitchFamily="2"/>
              </a:rPr>
              <a:t>30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2293620" y="6688455"/>
            <a:ext cx="389890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spc="10">
                <a:solidFill>
                  <a:srgbClr val="000000"/>
                </a:solidFill>
                <a:latin typeface="Verdana" panose="02020603050405020304" pitchFamily="2"/>
              </a:rPr>
              <a:t>20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310130" y="7728585"/>
            <a:ext cx="373380" cy="285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>
            <a:normAutofit fontScale="90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spc="-55">
                <a:solidFill>
                  <a:srgbClr val="000000"/>
                </a:solidFill>
                <a:latin typeface="Verdana" panose="02020603050405020304" pitchFamily="2"/>
              </a:rPr>
              <a:t>10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931410" y="4924425"/>
            <a:ext cx="5753100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3474720" marR="0" indent="5486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5387340" algn="r"/>
              </a:tabLst>
            </a:pPr>
            <a:r>
              <a:rPr lang="en-US" sz="600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s </a:t>
            </a:r>
          </a:p>
          <a:p>
            <a:pPr marL="3337560" marR="0" indent="228600" algn="l">
              <a:lnSpc>
                <a:spcPts val="700"/>
              </a:lnSpc>
              <a:spcBef>
                <a:spcPts val="80"/>
              </a:spcBef>
              <a:spcAft>
                <a:spcPts val="0"/>
              </a:spcAft>
              <a:buFont typeface="Symbol"/>
              <a:buChar char="·"/>
              <a:tabLst>
                <a:tab pos="4244340" algn="l"/>
                <a:tab pos="4930140" algn="l"/>
              </a:tabLst>
            </a:pPr>
            <a:r>
              <a:rPr lang="en-US" sz="750" b="1" spc="45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spc="45">
                <a:solidFill>
                  <a:srgbClr val="69A5D2"/>
                </a:solidFill>
                <a:latin typeface="Verdana" panose="02020603050405020304" pitchFamily="2"/>
              </a:rPr>
              <a:t> • •• • • </a:t>
            </a:r>
          </a:p>
          <a:p>
            <a:pPr marL="0" marR="0" indent="274320" algn="l">
              <a:lnSpc>
                <a:spcPts val="700"/>
              </a:lnSpc>
              <a:spcBef>
                <a:spcPts val="110"/>
              </a:spcBef>
              <a:spcAft>
                <a:spcPts val="0"/>
              </a:spcAft>
              <a:buFont typeface="Symbol"/>
              <a:buChar char="·"/>
              <a:tabLst>
                <a:tab pos="4838700" algn="r"/>
                <a:tab pos="5387340" algn="r"/>
              </a:tabLst>
            </a:pP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 • 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3467100" y="5230495"/>
            <a:ext cx="7217410" cy="9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4702810" algn="l"/>
                <a:tab pos="5571490" algn="l"/>
                <a:tab pos="6303010" algn="r"/>
                <a:tab pos="6851650" algn="r"/>
              </a:tabLst>
            </a:pP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3084C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3084C0"/>
                </a:solidFill>
                <a:latin typeface="Verdana" panose="02020603050405020304" pitchFamily="2"/>
              </a:rPr>
              <a:t>•••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3308985" y="5323205"/>
            <a:ext cx="7375525" cy="97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2300605" algn="l"/>
                <a:tab pos="4129405" algn="l"/>
                <a:tab pos="4769485" algn="l"/>
                <a:tab pos="5546725" algn="l"/>
                <a:tab pos="6186805" algn="l"/>
                <a:tab pos="7009765" algn="r"/>
              </a:tabLst>
            </a:pPr>
            <a:r>
              <a:rPr lang="en-US" sz="750" b="1" i="1" spc="0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69A5D2"/>
                </a:solidFill>
                <a:latin typeface="Verdana" panose="02020603050405020304" pitchFamily="2"/>
              </a:rPr>
              <a:t>• • 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B24D4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B24D4D"/>
                </a:solidFill>
                <a:latin typeface="Verdana" panose="02020603050405020304" pitchFamily="2"/>
              </a:rPr>
              <a:t>esI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683510" y="5420995"/>
            <a:ext cx="8001000" cy="315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051560" marR="0" indent="731520" algn="l">
              <a:lnSpc>
                <a:spcPts val="200"/>
              </a:lnSpc>
              <a:spcAft>
                <a:spcPts val="0"/>
              </a:spcAft>
              <a:buFont typeface="Symbol"/>
              <a:buChar char="·"/>
              <a:tabLst>
                <a:tab pos="3154680" algn="l"/>
                <a:tab pos="5303520" algn="l"/>
                <a:tab pos="6355080" algn="l"/>
              </a:tabLst>
            </a:pPr>
            <a:r>
              <a:rPr lang="en-US" sz="750" b="1" i="1" spc="10">
                <a:solidFill>
                  <a:srgbClr val="B24D4D"/>
                </a:solidFill>
                <a:latin typeface="Verdana" panose="02020603050405020304" pitchFamily="2"/>
              </a:rPr>
              <a:t>e</a:t>
            </a:r>
            <a:r>
              <a:rPr lang="en-US" sz="100" b="1" i="1" spc="1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i="1" spc="1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100" b="1" i="1" spc="1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i="1" spc="1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i="1" spc="1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1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i="1" spc="10">
                <a:solidFill>
                  <a:srgbClr val="3084C0"/>
                </a:solidFill>
                <a:latin typeface="Verdana" panose="02020603050405020304" pitchFamily="2"/>
              </a:rPr>
              <a:t> •</a:t>
            </a:r>
            <a:r>
              <a:rPr lang="en-US" sz="750" b="1" i="1" spc="10">
                <a:solidFill>
                  <a:srgbClr val="69A5D2"/>
                </a:solidFill>
                <a:latin typeface="Verdana" panose="02020603050405020304" pitchFamily="2"/>
              </a:rPr>
              <a:t> • </a:t>
            </a:r>
          </a:p>
          <a:p>
            <a:pPr marL="1371600" marR="0" indent="13716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2011680" algn="l"/>
                <a:tab pos="4663440" algn="l"/>
                <a:tab pos="4892040" algn="l"/>
                <a:tab pos="5486400" algn="l"/>
                <a:tab pos="6355080" algn="r"/>
                <a:tab pos="6949440" algn="l"/>
              </a:tabLst>
            </a:pPr>
            <a:r>
              <a:rPr lang="en-US" sz="750" b="1" i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750" b="1" i="1" spc="0">
                <a:solidFill>
                  <a:srgbClr val="ED938D"/>
                </a:solidFill>
                <a:latin typeface="Verdana" panose="02020603050405020304" pitchFamily="2"/>
              </a:rPr>
              <a:t> • •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100" b="1" i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300" b="1" i="1" spc="0">
                <a:solidFill>
                  <a:srgbClr val="3084C0"/>
                </a:solidFill>
                <a:latin typeface="Arial Narrow" panose="02020603050405020304" pitchFamily="2"/>
              </a:rPr>
              <a:t> •••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i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i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i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i="1" spc="0">
                <a:solidFill>
                  <a:srgbClr val="ED938D"/>
                </a:solidFill>
                <a:latin typeface="Verdana" panose="02020603050405020304" pitchFamily="2"/>
              </a:rPr>
              <a:t>• • 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683510" y="5736590"/>
            <a:ext cx="7320280" cy="201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825" rIns="0" bIns="0" anchor="t"/>
          <a:lstStyle/>
          <a:p>
            <a:pPr marL="2240280" marR="0" indent="4572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651760" algn="l"/>
                <a:tab pos="4297680" algn="l"/>
                <a:tab pos="5623560" algn="l"/>
                <a:tab pos="6537960" algn="l"/>
                <a:tab pos="6858000" algn="l"/>
              </a:tabLst>
            </a:pPr>
            <a:r>
              <a:rPr lang="en-US" sz="750" b="1" spc="35">
                <a:solidFill>
                  <a:srgbClr val="000000"/>
                </a:solidFill>
                <a:latin typeface="Verdana" panose="02020603050405020304" pitchFamily="2"/>
              </a:rPr>
              <a:t>S.</a:t>
            </a:r>
            <a:r>
              <a:rPr lang="en-US" sz="100" b="1" spc="35">
                <a:solidFill>
                  <a:srgbClr val="B24D4D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B24D4D"/>
                </a:solidFill>
                <a:latin typeface="Verdana" panose="02020603050405020304" pitchFamily="2"/>
              </a:rPr>
              <a:t>•</a:t>
            </a:r>
            <a:r>
              <a:rPr lang="en-US" sz="100" b="1" spc="3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35">
                <a:solidFill>
                  <a:srgbClr val="B9A3C1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B9A3C1"/>
                </a:solidFill>
                <a:latin typeface="Verdana" panose="02020603050405020304" pitchFamily="2"/>
              </a:rPr>
              <a:t>••</a:t>
            </a:r>
            <a:r>
              <a:rPr lang="en-US" sz="750" b="1" spc="35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3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ED938D"/>
                </a:solidFill>
                <a:latin typeface="Verdana" panose="02020603050405020304" pitchFamily="2"/>
              </a:rPr>
              <a:t>•</a:t>
            </a:r>
            <a:r>
              <a:rPr lang="en-US" sz="100" b="1" spc="3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35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750" b="1" spc="35">
                <a:solidFill>
                  <a:srgbClr val="DC2E2F"/>
                </a:solidFill>
                <a:latin typeface="Verdana" panose="02020603050405020304" pitchFamily="2"/>
              </a:rPr>
              <a:t> 0</a:t>
            </a:r>
            <a:r>
              <a:rPr lang="en-US" sz="750" b="1" spc="35">
                <a:solidFill>
                  <a:srgbClr val="E8776F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683510" y="5937885"/>
            <a:ext cx="748347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4160520" marR="0" indent="0" algn="l">
              <a:lnSpc>
                <a:spcPts val="700"/>
              </a:lnSpc>
              <a:spcAft>
                <a:spcPts val="0"/>
              </a:spcAft>
              <a:tabLst>
                <a:tab pos="4983480" algn="l"/>
                <a:tab pos="5623560" algn="l"/>
                <a:tab pos="6858000" algn="l"/>
                <a:tab pos="7498080" algn="r"/>
              </a:tabLst>
            </a:pPr>
            <a:r>
              <a:rPr lang="en-US" sz="750" b="1" spc="0">
                <a:solidFill>
                  <a:srgbClr val="B9A3C1"/>
                </a:solidFill>
                <a:latin typeface="Verdana" panose="02020603050405020304" pitchFamily="2"/>
              </a:rPr>
              <a:t>de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 •</a:t>
            </a:r>
            <a:r>
              <a:rPr lang="en-US" sz="100" b="1" spc="0">
                <a:solidFill>
                  <a:srgbClr val="929293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9293"/>
                </a:solidFill>
                <a:latin typeface="Verdana" panose="02020603050405020304" pitchFamily="2"/>
              </a:rPr>
              <a:t>00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0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DC2E2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DC2E2F"/>
                </a:solidFill>
                <a:latin typeface="Verdana" panose="02020603050405020304" pitchFamily="2"/>
              </a:rPr>
              <a:t>00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OD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045710" y="6085205"/>
            <a:ext cx="5121275" cy="26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182880" marR="0" indent="50292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1158240" algn="l"/>
                <a:tab pos="1798320" algn="l"/>
                <a:tab pos="2621280" algn="l"/>
                <a:tab pos="3215640" algn="l"/>
                <a:tab pos="3901440" algn="l"/>
                <a:tab pos="4495800" algn="l"/>
              </a:tabLst>
            </a:pPr>
            <a:r>
              <a:rPr lang="en-US" sz="750" b="1" spc="65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6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65">
                <a:solidFill>
                  <a:srgbClr val="E8776F"/>
                </a:solidFill>
                <a:latin typeface="Verdana" panose="02020603050405020304" pitchFamily="2"/>
              </a:rPr>
              <a:t>GO</a:t>
            </a:r>
            <a:r>
              <a:rPr lang="en-US" sz="100" b="1" spc="6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65">
                <a:solidFill>
                  <a:srgbClr val="ED938D"/>
                </a:solidFill>
                <a:latin typeface="Verdana" panose="02020603050405020304" pitchFamily="2"/>
              </a:rPr>
              <a:t>• • • • •</a:t>
            </a:r>
            <a:r>
              <a:rPr lang="en-US" sz="750" b="1" spc="65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100" b="1" spc="6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65">
                <a:solidFill>
                  <a:srgbClr val="ED938D"/>
                </a:solidFill>
                <a:latin typeface="Verdana" panose="02020603050405020304" pitchFamily="2"/>
              </a:rPr>
              <a:t>• • • •</a:t>
            </a:r>
            <a:r>
              <a:rPr lang="en-US" sz="750" b="1" spc="65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750" b="1" spc="65">
                <a:solidFill>
                  <a:srgbClr val="ED938D"/>
                </a:solidFill>
                <a:latin typeface="Verdana" panose="02020603050405020304" pitchFamily="2"/>
              </a:rPr>
              <a:t> • </a:t>
            </a:r>
          </a:p>
          <a:p>
            <a:pPr marL="0" marR="0" indent="137160" algn="l">
              <a:lnSpc>
                <a:spcPts val="7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  <a:tabLst>
                <a:tab pos="838200" algn="r"/>
                <a:tab pos="1158240" algn="l"/>
                <a:tab pos="2895600" algn="l"/>
                <a:tab pos="3169920" algn="l"/>
                <a:tab pos="3855720" algn="l"/>
                <a:tab pos="4770120" algn="r"/>
              </a:tabLst>
            </a:pP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2CB7D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2CB7D0"/>
                </a:solidFill>
                <a:latin typeface="Verdana" panose="02020603050405020304" pitchFamily="2"/>
              </a:rPr>
              <a:t>00</a:t>
            </a:r>
            <a:r>
              <a:rPr lang="en-US" sz="750" b="1" spc="0">
                <a:solidFill>
                  <a:srgbClr val="DC2E2F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 • </a:t>
            </a:r>
          </a:p>
          <a:p>
            <a:pPr marL="594360" marR="0" indent="0" algn="l">
              <a:lnSpc>
                <a:spcPts val="700"/>
              </a:lnSpc>
              <a:spcBef>
                <a:spcPts val="55"/>
              </a:spcBef>
              <a:spcAft>
                <a:spcPts val="0"/>
              </a:spcAft>
              <a:tabLst>
                <a:tab pos="838200" algn="r"/>
                <a:tab pos="2255520" algn="l"/>
                <a:tab pos="3398520" algn="l"/>
                <a:tab pos="4770120" algn="r"/>
              </a:tabLst>
            </a:pPr>
            <a:r>
              <a:rPr lang="en-US" sz="100" b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000000"/>
                </a:solidFill>
                <a:latin typeface="Verdana" panose="02020603050405020304" pitchFamily="2"/>
              </a:rPr>
              <a:t>0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••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683510" y="6346190"/>
            <a:ext cx="7483475" cy="478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2880360" marR="0" indent="274320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6537960" algn="l"/>
              </a:tabLst>
            </a:pPr>
            <a:r>
              <a:rPr lang="en-US" sz="750" b="1" spc="25">
                <a:solidFill>
                  <a:srgbClr val="E8776F"/>
                </a:solidFill>
                <a:latin typeface="Verdana" panose="02020603050405020304" pitchFamily="2"/>
              </a:rPr>
              <a:t>••</a:t>
            </a:r>
            <a:r>
              <a:rPr lang="en-US" sz="750" b="1" spc="25">
                <a:solidFill>
                  <a:srgbClr val="ED938D"/>
                </a:solidFill>
                <a:latin typeface="Verdana" panose="02020603050405020304" pitchFamily="2"/>
              </a:rPr>
              <a:t> •</a:t>
            </a:r>
            <a:r>
              <a:rPr lang="en-US" sz="100" b="1" spc="2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25">
                <a:solidFill>
                  <a:srgbClr val="E8776F"/>
                </a:solidFill>
                <a:latin typeface="Verdana" panose="02020603050405020304" pitchFamily="2"/>
              </a:rPr>
              <a:t>a</a:t>
            </a:r>
            <a:r>
              <a:rPr lang="en-US" sz="750" b="1" spc="25">
                <a:solidFill>
                  <a:srgbClr val="ED938D"/>
                </a:solidFill>
                <a:latin typeface="Verdana" panose="02020603050405020304" pitchFamily="2"/>
              </a:rPr>
              <a:t> • </a:t>
            </a:r>
          </a:p>
          <a:p>
            <a:pPr marL="2331720" marR="0" indent="1051560" algn="l">
              <a:lnSpc>
                <a:spcPts val="700"/>
              </a:lnSpc>
              <a:spcBef>
                <a:spcPts val="80"/>
              </a:spcBef>
              <a:spcAft>
                <a:spcPts val="0"/>
              </a:spcAft>
              <a:buFont typeface="Symbol"/>
              <a:buChar char="·"/>
              <a:tabLst>
                <a:tab pos="3566160" algn="l"/>
                <a:tab pos="4297680" algn="l"/>
                <a:tab pos="5760720" algn="l"/>
                <a:tab pos="6263640" algn="l"/>
                <a:tab pos="6720840" algn="l"/>
              </a:tabLst>
            </a:pPr>
            <a:r>
              <a:rPr lang="en-US" sz="750" b="1" spc="15">
                <a:solidFill>
                  <a:srgbClr val="5FB890"/>
                </a:solidFill>
                <a:latin typeface="Verdana" panose="02020603050405020304" pitchFamily="2"/>
              </a:rPr>
              <a:t>•</a:t>
            </a:r>
            <a:r>
              <a:rPr lang="en-US" sz="100" b="1" spc="15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8BBADD"/>
                </a:solidFill>
                <a:latin typeface="Verdana" panose="02020603050405020304" pitchFamily="2"/>
              </a:rPr>
              <a:t>• •</a:t>
            </a:r>
            <a:r>
              <a:rPr lang="en-US" sz="100" b="1" spc="15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E8776F"/>
                </a:solidFill>
                <a:latin typeface="Verdana" panose="02020603050405020304" pitchFamily="2"/>
              </a:rPr>
              <a:t>• •••</a:t>
            </a:r>
            <a:r>
              <a:rPr lang="en-US" sz="100" b="1" spc="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750" b="1" spc="15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100" b="1" spc="15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15">
                <a:solidFill>
                  <a:srgbClr val="ED938D"/>
                </a:solidFill>
                <a:latin typeface="Verdana" panose="02020603050405020304" pitchFamily="2"/>
              </a:rPr>
              <a:t>• </a:t>
            </a:r>
          </a:p>
          <a:p>
            <a:pPr marL="2880360" marR="0" indent="137160" algn="l">
              <a:lnSpc>
                <a:spcPts val="4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  <a:tabLst>
                <a:tab pos="4892040" algn="l"/>
                <a:tab pos="5257800" algn="l"/>
                <a:tab pos="5943600" algn="l"/>
                <a:tab pos="6903720" algn="r"/>
              </a:tabLst>
            </a:pP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 ••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••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B24D4D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•• •is</a:t>
            </a:r>
            <a:r>
              <a:rPr lang="en-US" sz="100" b="1" spc="0">
                <a:solidFill>
                  <a:srgbClr val="ED938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••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••</a:t>
            </a:r>
            <a:r>
              <a:rPr lang="en-US" sz="750" b="1" spc="0">
                <a:solidFill>
                  <a:srgbClr val="ED938D"/>
                </a:solidFill>
                <a:latin typeface="Verdana" panose="02020603050405020304" pitchFamily="2"/>
              </a:rPr>
              <a:t> • •• </a:t>
            </a:r>
          </a:p>
          <a:p>
            <a:pPr marL="4937760" marR="0" indent="91440" algn="l">
              <a:lnSpc>
                <a:spcPts val="400"/>
              </a:lnSpc>
              <a:spcBef>
                <a:spcPts val="0"/>
              </a:spcBef>
              <a:spcAft>
                <a:spcPts val="355"/>
              </a:spcAft>
              <a:buFont typeface="Symbol"/>
              <a:buChar char="·"/>
              <a:tabLst>
                <a:tab pos="5897880" algn="l"/>
                <a:tab pos="6537960" algn="l"/>
                <a:tab pos="6903720" algn="r"/>
              </a:tabLst>
            </a:pP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 •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89646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9646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E8776F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8776F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683510" y="6824980"/>
            <a:ext cx="7505700" cy="560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6040" rIns="0" bIns="0" anchor="t"/>
          <a:lstStyle/>
          <a:p>
            <a:pPr marL="288036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5029200" algn="l"/>
                <a:tab pos="5303520" algn="l"/>
                <a:tab pos="5623560" algn="l"/>
                <a:tab pos="6949440" algn="r"/>
              </a:tabLst>
            </a:pP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 • • • • •• </a:t>
            </a:r>
          </a:p>
          <a:p>
            <a:pPr marL="2880360" marR="0" indent="502920" algn="l">
              <a:lnSpc>
                <a:spcPts val="7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  <a:tabLst>
                <a:tab pos="6355080" algn="l"/>
                <a:tab pos="7360920" algn="l"/>
              </a:tabLst>
            </a:pP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F3D696"/>
                </a:solidFill>
                <a:latin typeface="Verdana" panose="02020603050405020304" pitchFamily="2"/>
              </a:rPr>
              <a:t>• </a:t>
            </a:r>
          </a:p>
          <a:p>
            <a:pPr marL="2514600" marR="0" indent="2926080" algn="l">
              <a:lnSpc>
                <a:spcPts val="700"/>
              </a:lnSpc>
              <a:spcBef>
                <a:spcPts val="75"/>
              </a:spcBef>
              <a:spcAft>
                <a:spcPts val="0"/>
              </a:spcAft>
              <a:buFont typeface="Symbol"/>
              <a:buChar char="·"/>
              <a:tabLst>
                <a:tab pos="6675120" algn="r"/>
                <a:tab pos="6995160" algn="l"/>
              </a:tabLst>
            </a:pP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A6C953"/>
                </a:solidFill>
                <a:latin typeface="Verdana" panose="02020603050405020304" pitchFamily="2"/>
              </a:rPr>
              <a:t> ow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 • • •</a:t>
            </a:r>
            <a:r>
              <a:rPr lang="en-US" sz="100" b="1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EEC468"/>
                </a:solidFill>
                <a:latin typeface="Verdana" panose="02020603050405020304" pitchFamily="2"/>
              </a:rPr>
              <a:t>es-</a:t>
            </a:r>
          </a:p>
          <a:p>
            <a:pPr marL="3840480" marR="0" indent="411480" algn="l">
              <a:lnSpc>
                <a:spcPts val="700"/>
              </a:lnSpc>
              <a:spcBef>
                <a:spcPts val="120"/>
              </a:spcBef>
              <a:spcAft>
                <a:spcPts val="0"/>
              </a:spcAft>
              <a:buFont typeface="Symbol"/>
              <a:buChar char="·"/>
              <a:tabLst>
                <a:tab pos="4983480" algn="l"/>
                <a:tab pos="5303520" algn="l"/>
                <a:tab pos="5532120" algn="l"/>
                <a:tab pos="6080760" algn="l"/>
                <a:tab pos="6675120" algn="r"/>
                <a:tab pos="6858000" algn="l"/>
                <a:tab pos="7269480" algn="l"/>
              </a:tabLst>
            </a:pP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5FB890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5FB890"/>
                </a:solidFill>
                <a:latin typeface="Verdana" panose="02020603050405020304" pitchFamily="2"/>
              </a:rPr>
              <a:t>••</a:t>
            </a:r>
            <a:r>
              <a:rPr lang="en-US" sz="100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E7AA36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E7AA36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EEC468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E7AA36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E7AA36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EEC468"/>
                </a:solidFill>
                <a:latin typeface="Verdana" panose="02020603050405020304" pitchFamily="2"/>
              </a:rPr>
              <a:t> 0 -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 • </a:t>
            </a:r>
          </a:p>
          <a:p>
            <a:pPr marL="2651760" marR="0" indent="1554480" algn="l">
              <a:lnSpc>
                <a:spcPts val="700"/>
              </a:lnSpc>
              <a:spcBef>
                <a:spcPts val="180"/>
              </a:spcBef>
              <a:spcAft>
                <a:spcPts val="0"/>
              </a:spcAft>
              <a:buFont typeface="Symbol"/>
              <a:buChar char="·"/>
              <a:tabLst>
                <a:tab pos="4663440" algn="l"/>
                <a:tab pos="5303520" algn="l"/>
                <a:tab pos="5623560" algn="l"/>
                <a:tab pos="6217920" algn="l"/>
                <a:tab pos="6720840" algn="l"/>
                <a:tab pos="6949440" algn="l"/>
              </a:tabLst>
            </a:pPr>
            <a:r>
              <a:rPr lang="en-US" sz="600" spc="40">
                <a:solidFill>
                  <a:srgbClr val="F3D696"/>
                </a:solidFill>
                <a:latin typeface="Verdana" panose="02020603050405020304" pitchFamily="2"/>
              </a:rPr>
              <a:t>• •</a:t>
            </a:r>
            <a:r>
              <a:rPr lang="en-US" sz="100" spc="4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spc="4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spc="4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spc="4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600" spc="40">
                <a:solidFill>
                  <a:srgbClr val="F3D696"/>
                </a:solidFill>
                <a:latin typeface="Verdana" panose="02020603050405020304" pitchFamily="2"/>
              </a:rPr>
              <a:t>• • •</a:t>
            </a:r>
            <a:r>
              <a:rPr lang="en-US" sz="600" spc="40">
                <a:solidFill>
                  <a:srgbClr val="E7AA36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683510" y="7385685"/>
            <a:ext cx="7021195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4709160" marR="0" indent="228600" algn="l">
              <a:lnSpc>
                <a:spcPts val="100"/>
              </a:lnSpc>
              <a:spcAft>
                <a:spcPts val="0"/>
              </a:spcAft>
              <a:buFont typeface="Symbol"/>
              <a:buChar char="·"/>
              <a:tabLst>
                <a:tab pos="5715000" algn="l"/>
                <a:tab pos="6858000" algn="l"/>
              </a:tabLst>
            </a:pPr>
            <a:r>
              <a:rPr lang="en-US" sz="600" spc="-3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600" spc="-30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spc="-3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-30">
                <a:solidFill>
                  <a:srgbClr val="8BBADD"/>
                </a:solidFill>
                <a:latin typeface="Verdana" panose="02020603050405020304" pitchFamily="2"/>
              </a:rPr>
              <a:t>• </a:t>
            </a:r>
            <a:r>
              <a:rPr lang="en-US" sz="750" b="1" spc="-30">
                <a:solidFill>
                  <a:srgbClr val="8BBADD"/>
                </a:solidFill>
                <a:latin typeface="Verdana" panose="02020603050405020304" pitchFamily="2"/>
              </a:rPr>
              <a:t>de •</a:t>
            </a:r>
            <a:r>
              <a:rPr lang="en-US" sz="100" b="1" spc="-30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-30">
                <a:solidFill>
                  <a:srgbClr val="EEC468"/>
                </a:solidFill>
                <a:latin typeface="Verdana" panose="02020603050405020304" pitchFamily="2"/>
              </a:rPr>
              <a:t>••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353300" y="7489190"/>
            <a:ext cx="235140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22250" algn="l"/>
                <a:tab pos="1593850" algn="l"/>
                <a:tab pos="2005330" algn="r"/>
                <a:tab pos="2279650" algn="r"/>
              </a:tabLst>
            </a:pP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 • •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683510" y="7636510"/>
            <a:ext cx="7342505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463040" marR="0" indent="13716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011680" algn="l"/>
                <a:tab pos="2331720" algn="l"/>
                <a:tab pos="3200400" algn="r"/>
                <a:tab pos="3931920" algn="l"/>
                <a:tab pos="5029200" algn="l"/>
                <a:tab pos="6035040" algn="r"/>
                <a:tab pos="6172200" algn="l"/>
                <a:tab pos="6720840" algn="l"/>
              </a:tabLst>
            </a:pPr>
            <a:r>
              <a:rPr lang="en-US" sz="750" b="1" spc="0">
                <a:solidFill>
                  <a:srgbClr val="F3D696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 • • • • • • • OW </a:t>
            </a:r>
          </a:p>
          <a:p>
            <a:pPr marL="1371600" marR="0" indent="457200" algn="l">
              <a:lnSpc>
                <a:spcPts val="700"/>
              </a:lnSpc>
              <a:spcBef>
                <a:spcPts val="65"/>
              </a:spcBef>
              <a:spcAft>
                <a:spcPts val="1790"/>
              </a:spcAft>
              <a:buFont typeface="Symbol"/>
              <a:buChar char="·"/>
              <a:tabLst>
                <a:tab pos="2057400" algn="l"/>
                <a:tab pos="3017520" algn="l"/>
                <a:tab pos="3383280" algn="l"/>
                <a:tab pos="5532120" algn="l"/>
                <a:tab pos="6080760" algn="l"/>
                <a:tab pos="6492240" algn="l"/>
                <a:tab pos="7223760" algn="l"/>
              </a:tabLst>
            </a:pP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 •</a:t>
            </a:r>
            <a:r>
              <a:rPr lang="en-US" sz="750" b="1" spc="-15">
                <a:solidFill>
                  <a:srgbClr val="916875"/>
                </a:solidFill>
                <a:latin typeface="Verdana" panose="02020603050405020304" pitchFamily="2"/>
              </a:rPr>
              <a:t> 0</a:t>
            </a:r>
            <a:r>
              <a:rPr lang="en-US" sz="100" b="1" spc="-15">
                <a:solidFill>
                  <a:srgbClr val="EEC468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EEC468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100" b="1" spc="-15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8BBADD"/>
                </a:solidFill>
                <a:latin typeface="Verdana" panose="02020603050405020304" pitchFamily="2"/>
              </a:rPr>
              <a:t>• •</a:t>
            </a:r>
            <a:r>
              <a:rPr lang="en-US" sz="100" b="1" spc="-15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750" b="1" spc="-15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750" b="1" spc="-15">
                <a:solidFill>
                  <a:srgbClr val="69A5D2"/>
                </a:solidFill>
                <a:latin typeface="Verdana" panose="02020603050405020304" pitchFamily="2"/>
              </a:rPr>
              <a:t> •</a:t>
            </a:r>
            <a:r>
              <a:rPr lang="en-US" sz="100" b="1" spc="-15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-15">
                <a:solidFill>
                  <a:srgbClr val="F3D696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2683510" y="8039100"/>
            <a:ext cx="1053465" cy="184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73152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175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600" spc="-175">
                <a:solidFill>
                  <a:srgbClr val="AD858A"/>
                </a:solidFill>
                <a:latin typeface="Verdana" panose="02020603050405020304" pitchFamily="2"/>
              </a:rPr>
              <a:t> • </a:t>
            </a:r>
          </a:p>
          <a:p>
            <a:pPr marL="228600" marR="0" indent="91440" algn="l">
              <a:lnSpc>
                <a:spcPts val="600"/>
              </a:lnSpc>
              <a:spcBef>
                <a:spcPts val="195"/>
              </a:spcBef>
              <a:spcAft>
                <a:spcPts val="0"/>
              </a:spcAft>
              <a:buFont typeface="Symbol"/>
              <a:buChar char="·"/>
              <a:tabLst>
                <a:tab pos="594360" algn="l"/>
                <a:tab pos="1005840" algn="r"/>
              </a:tabLst>
            </a:pPr>
            <a:r>
              <a:rPr lang="en-US" sz="600" spc="0">
                <a:solidFill>
                  <a:srgbClr val="B99195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B9A3C1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A37DAF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A37DAF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2683510" y="8223250"/>
            <a:ext cx="166370" cy="114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r">
              <a:lnSpc>
                <a:spcPts val="700"/>
              </a:lnSpc>
              <a:spcAft>
                <a:spcPts val="25"/>
              </a:spcAft>
            </a:pP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2683510" y="6085205"/>
            <a:ext cx="2362200" cy="260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4455" rIns="0" bIns="0" anchor="t"/>
          <a:lstStyle/>
          <a:p>
            <a:pPr marL="0" marR="0" indent="0" algn="ctr">
              <a:lnSpc>
                <a:spcPts val="700"/>
              </a:lnSpc>
              <a:spcAft>
                <a:spcPts val="730"/>
              </a:spcAft>
            </a:pPr>
            <a:r>
              <a:rPr lang="en-US" sz="600" spc="0">
                <a:solidFill>
                  <a:srgbClr val="ED938D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704705" y="7385685"/>
            <a:ext cx="979805" cy="250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700"/>
              </a:lnSpc>
              <a:spcAft>
                <a:spcPts val="1115"/>
              </a:spcAft>
            </a:pPr>
            <a:r>
              <a:rPr lang="en-US" sz="600" spc="280">
                <a:solidFill>
                  <a:srgbClr val="EEC468"/>
                </a:solidFill>
                <a:latin typeface="Verdana" panose="02020603050405020304" pitchFamily="2"/>
              </a:rPr>
              <a:t>0 • 0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2683510" y="7489190"/>
            <a:ext cx="4669790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0" rIns="0" bIns="0" anchor="t"/>
          <a:lstStyle/>
          <a:p>
            <a:pPr marL="777240" marR="0" indent="45720" algn="l">
              <a:lnSpc>
                <a:spcPts val="700"/>
              </a:lnSpc>
              <a:spcAft>
                <a:spcPts val="345"/>
              </a:spcAft>
              <a:buFont typeface="Symbol"/>
              <a:buChar char="·"/>
            </a:pPr>
            <a:endParaRPr/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2982595" y="8360410"/>
            <a:ext cx="54610" cy="10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AD858A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2988310" y="8463915"/>
            <a:ext cx="462280" cy="102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365760" algn="l">
              <a:lnSpc>
                <a:spcPts val="7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150">
                <a:solidFill>
                  <a:srgbClr val="5D356C"/>
                </a:solidFill>
                <a:latin typeface="Verdana" panose="02020603050405020304" pitchFamily="2"/>
              </a:rPr>
              <a:t>_•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2726690" y="8566785"/>
            <a:ext cx="865505" cy="60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68580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5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600" spc="-5">
                <a:solidFill>
                  <a:srgbClr val="B9A3C1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6172200" y="7884795"/>
            <a:ext cx="3581400" cy="160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545" rIns="0" bIns="0" anchor="t"/>
          <a:lstStyle/>
          <a:p>
            <a:pPr marL="0" marR="0" indent="22860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614045" algn="l"/>
                <a:tab pos="1071245" algn="l"/>
                <a:tab pos="2031365" algn="l"/>
                <a:tab pos="3357245" algn="l"/>
              </a:tabLst>
            </a:pP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 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 •</a:t>
            </a:r>
            <a:r>
              <a:rPr lang="en-US" sz="100" b="1" spc="0">
                <a:solidFill>
                  <a:srgbClr val="2CB7D0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2CB7D0"/>
                </a:solidFill>
                <a:latin typeface="Verdana" panose="02020603050405020304" pitchFamily="2"/>
              </a:rPr>
              <a:t>••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6019800" y="8044815"/>
            <a:ext cx="3891915" cy="102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27432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1132205" algn="l"/>
                <a:tab pos="1726565" algn="l"/>
                <a:tab pos="2046605" algn="l"/>
                <a:tab pos="3143885" algn="l"/>
                <a:tab pos="3875405" algn="r"/>
              </a:tabLst>
            </a:pP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 v</a:t>
            </a:r>
            <a:r>
              <a:rPr lang="en-US" sz="100" b="1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 •</a:t>
            </a:r>
            <a:r>
              <a:rPr lang="en-US" sz="100" b="1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9A5D2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9A5D2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551805" y="8147685"/>
            <a:ext cx="4381500" cy="109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9144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2194560" algn="l"/>
                <a:tab pos="3383280" algn="l"/>
                <a:tab pos="4343400" algn="r"/>
              </a:tabLst>
            </a:pPr>
            <a:r>
              <a:rPr lang="en-US" sz="750" b="1" spc="0">
                <a:solidFill>
                  <a:srgbClr val="5FB890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 OD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5FB890"/>
                </a:solidFill>
                <a:latin typeface="Verdana" panose="02020603050405020304" pitchFamily="2"/>
              </a:rPr>
              <a:t> •••</a:t>
            </a:r>
            <a:r>
              <a:rPr lang="en-US" sz="100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8BBADD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• •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750" b="1" spc="0">
                <a:solidFill>
                  <a:srgbClr val="8BBADD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4180205" y="8256905"/>
            <a:ext cx="6014085" cy="97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594360" algn="l">
              <a:lnSpc>
                <a:spcPts val="700"/>
              </a:lnSpc>
              <a:spcAft>
                <a:spcPts val="0"/>
              </a:spcAft>
              <a:buFont typeface="Symbol"/>
              <a:buChar char="·"/>
              <a:tabLst>
                <a:tab pos="1371600" algn="l"/>
                <a:tab pos="2011680" algn="l"/>
                <a:tab pos="2377440" algn="r"/>
                <a:tab pos="2651760" algn="l"/>
                <a:tab pos="4572000" algn="l"/>
                <a:tab pos="4892040" algn="l"/>
                <a:tab pos="5212080" algn="l"/>
              </a:tabLst>
            </a:pPr>
            <a:r>
              <a:rPr lang="en-US" sz="750" b="1" spc="0">
                <a:solidFill>
                  <a:srgbClr val="B9A3C1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66756E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66756E"/>
                </a:solidFill>
                <a:latin typeface="Verdana" panose="02020603050405020304" pitchFamily="2"/>
              </a:rPr>
              <a:t>ea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 • •</a:t>
            </a:r>
            <a:r>
              <a:rPr lang="en-US" sz="100" b="1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b="1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750" b="1" spc="0">
                <a:solidFill>
                  <a:srgbClr val="B4D8B5"/>
                </a:solidFill>
                <a:latin typeface="Verdana" panose="02020603050405020304" pitchFamily="2"/>
              </a:rPr>
              <a:t>• • •</a:t>
            </a:r>
            <a:r>
              <a:rPr lang="en-US" sz="600" b="1" i="1" spc="0">
                <a:solidFill>
                  <a:srgbClr val="2CB7D0"/>
                </a:solidFill>
                <a:latin typeface="Verdana" panose="02020603050405020304" pitchFamily="2"/>
              </a:rPr>
              <a:t> • </a:t>
            </a:r>
            <a:r>
              <a:rPr lang="en-US" sz="750" b="1" spc="0">
                <a:solidFill>
                  <a:srgbClr val="2CB7D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4517390" y="8354695"/>
            <a:ext cx="5676900" cy="71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  <a:tabLst>
                <a:tab pos="2314575" algn="l"/>
                <a:tab pos="3914775" algn="l"/>
                <a:tab pos="4646295" algn="l"/>
                <a:tab pos="4874895" algn="l"/>
              </a:tabLst>
            </a:pPr>
            <a:r>
              <a:rPr lang="en-US" sz="750" b="1" spc="2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750" b="1" spc="20">
                <a:solidFill>
                  <a:srgbClr val="000000"/>
                </a:solidFill>
                <a:latin typeface="Verdana" panose="02020603050405020304" pitchFamily="2"/>
              </a:rPr>
              <a:t> Ile•</a:t>
            </a:r>
            <a:r>
              <a:rPr lang="en-US" sz="100" b="1" spc="2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750" b="1" spc="20">
                <a:solidFill>
                  <a:srgbClr val="F3D696"/>
                </a:solidFill>
                <a:latin typeface="Verdana" panose="02020603050405020304" pitchFamily="2"/>
              </a:rPr>
              <a:t>±.</a:t>
            </a:r>
            <a:r>
              <a:rPr lang="en-US" sz="750" b="1" spc="20">
                <a:solidFill>
                  <a:srgbClr val="92C595"/>
                </a:solidFill>
                <a:latin typeface="Verdana" panose="02020603050405020304" pitchFamily="2"/>
              </a:rPr>
              <a:t> •</a:t>
            </a:r>
            <a:r>
              <a:rPr lang="en-US" sz="750" b="1" spc="20">
                <a:solidFill>
                  <a:srgbClr val="A6C953"/>
                </a:solidFill>
                <a:latin typeface="Verdana" panose="02020603050405020304" pitchFamily="2"/>
              </a:rPr>
              <a:t> *</a:t>
            </a:r>
            <a:r>
              <a:rPr lang="en-US" sz="750" b="1" spc="20">
                <a:solidFill>
                  <a:srgbClr val="92C595"/>
                </a:solidFill>
                <a:latin typeface="Verdana" panose="02020603050405020304" pitchFamily="2"/>
              </a:rPr>
              <a:t> • •</a:t>
            </a:r>
            <a:r>
              <a:rPr lang="en-US" sz="750" b="1" spc="20">
                <a:solidFill>
                  <a:srgbClr val="68B269"/>
                </a:solidFill>
                <a:latin typeface="Verdana" panose="02020603050405020304" pitchFamily="2"/>
              </a:rPr>
              <a:t> 0</a:t>
            </a:r>
            <a:r>
              <a:rPr lang="en-US" sz="100" b="1" spc="2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750" b="1" spc="20">
                <a:solidFill>
                  <a:srgbClr val="92C595"/>
                </a:solidFill>
                <a:latin typeface="Verdana" panose="02020603050405020304" pitchFamily="2"/>
              </a:rPr>
              <a:t>•</a:t>
            </a:r>
            <a:r>
              <a:rPr lang="en-US" sz="100" spc="2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600" spc="2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600" spc="20">
                <a:solidFill>
                  <a:srgbClr val="CDD962"/>
                </a:solidFill>
                <a:latin typeface="Verdana" panose="02020603050405020304" pitchFamily="2"/>
              </a:rPr>
              <a:t> •</a:t>
            </a:r>
            <a:r>
              <a:rPr lang="en-US" sz="600" b="1" i="1" spc="20">
                <a:solidFill>
                  <a:srgbClr val="92C595"/>
                </a:solidFill>
                <a:latin typeface="Verdana" panose="02020603050405020304" pitchFamily="2"/>
              </a:rPr>
              <a:t> NV</a:t>
            </a:r>
            <a:r>
              <a:rPr lang="en-US" sz="750" b="1" spc="20">
                <a:solidFill>
                  <a:srgbClr val="5FB890"/>
                </a:solidFill>
                <a:latin typeface="Verdana" panose="02020603050405020304" pitchFamily="2"/>
              </a:rPr>
              <a:t> 0001.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4817110" y="8566785"/>
            <a:ext cx="4953000" cy="60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400"/>
              </a:lnSpc>
              <a:spcAft>
                <a:spcPts val="0"/>
              </a:spcAft>
              <a:buFont typeface="Symbol"/>
              <a:buChar char="·"/>
              <a:tabLst>
                <a:tab pos="2148840" algn="l"/>
                <a:tab pos="3337560" algn="l"/>
                <a:tab pos="4937760" algn="r"/>
              </a:tabLst>
            </a:pP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A6C953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929293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B9A3C1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F3D696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•</a:t>
            </a:r>
            <a:r>
              <a:rPr lang="en-US" sz="100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A6C953"/>
                </a:solidFill>
                <a:latin typeface="Verdana" panose="02020603050405020304" pitchFamily="2"/>
              </a:rPr>
              <a:t> •••</a:t>
            </a:r>
            <a:r>
              <a:rPr lang="en-US" sz="100" spc="0">
                <a:solidFill>
                  <a:srgbClr val="B4D8B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•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F3D696"/>
                </a:solidFill>
                <a:latin typeface="Verdana" panose="02020603050405020304" pitchFamily="2"/>
              </a:rPr>
              <a:t> •</a:t>
            </a:r>
            <a:r>
              <a:rPr lang="en-US" sz="600" spc="0">
                <a:solidFill>
                  <a:srgbClr val="B4D8B5"/>
                </a:solidFill>
                <a:latin typeface="Verdana" panose="02020603050405020304" pitchFamily="2"/>
              </a:rPr>
              <a:t> • •</a:t>
            </a:r>
            <a:r>
              <a:rPr lang="en-US" sz="600" spc="0">
                <a:solidFill>
                  <a:srgbClr val="A6C953"/>
                </a:solidFill>
                <a:latin typeface="Verdana" panose="02020603050405020304" pitchFamily="2"/>
              </a:rPr>
              <a:t> • •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333105" y="8648700"/>
            <a:ext cx="1930400" cy="8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920240" algn="r"/>
              </a:tabLst>
            </a:pP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 •</a:t>
            </a:r>
            <a:r>
              <a:rPr lang="en-US" sz="600" spc="0">
                <a:solidFill>
                  <a:srgbClr val="B192BC"/>
                </a:solidFill>
                <a:latin typeface="Verdana" panose="02020603050405020304" pitchFamily="2"/>
              </a:rPr>
              <a:t> •</a:t>
            </a:r>
            <a:r>
              <a:rPr lang="en-US" sz="100" spc="0">
                <a:solidFill>
                  <a:srgbClr val="92C595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• •</a:t>
            </a:r>
            <a:r>
              <a:rPr lang="en-US" sz="600" spc="0">
                <a:solidFill>
                  <a:srgbClr val="4F9264"/>
                </a:solidFill>
                <a:latin typeface="Verdana" panose="02020603050405020304" pitchFamily="2"/>
              </a:rPr>
              <a:t> *Ow</a:t>
            </a:r>
            <a:r>
              <a:rPr lang="en-US" sz="600" spc="0">
                <a:solidFill>
                  <a:srgbClr val="92C595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9933305" y="8730615"/>
            <a:ext cx="76200" cy="277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l">
              <a:lnSpc>
                <a:spcPts val="700"/>
              </a:lnSpc>
              <a:spcAft>
                <a:spcPts val="1285"/>
              </a:spcAft>
            </a:pPr>
            <a:r>
              <a:rPr lang="en-US" sz="600" spc="-170">
                <a:solidFill>
                  <a:srgbClr val="5FB890"/>
                </a:solidFill>
                <a:latin typeface="Verdana" panose="02020603050405020304" pitchFamily="2"/>
              </a:rPr>
              <a:t>sr 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2901315" y="8376285"/>
          <a:ext cx="5404485" cy="631825"/>
        </p:xfrm>
        <a:graphic>
          <a:graphicData uri="http://schemas.openxmlformats.org/drawingml/2006/table">
            <a:tbl>
              <a:tblPr/>
              <a:tblGrid>
                <a:gridCol w="2416175"/>
                <a:gridCol w="614680"/>
                <a:gridCol w="2373630"/>
              </a:tblGrid>
              <a:tr h="462915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ts val="700"/>
                        </a:lnSpc>
                        <a:spcBef>
                          <a:spcPts val="2240"/>
                        </a:spcBef>
                        <a:spcAft>
                          <a:spcPts val="700"/>
                        </a:spcAft>
                        <a:buFont typeface="Symbol"/>
                        <a:buChar char="·"/>
                      </a:pPr>
                      <a:r>
                        <a:rPr lang="en-US" sz="60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ell 00 0*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3815" cmpd="sng">
                      <a:solidFill>
                        <a:srgbClr val="5ABE8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689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3815" cmpd="sng">
                      <a:solidFill>
                        <a:srgbClr val="5ABE88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3107690" y="9008110"/>
            <a:ext cx="7442200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285"/>
              </a:spcAft>
            </a:pPr>
            <a:r>
              <a:rPr lang="en-US" sz="1850" spc="385">
                <a:solidFill>
                  <a:srgbClr val="000000"/>
                </a:solidFill>
                <a:latin typeface="Verdana" panose="02020603050405020304" pitchFamily="2"/>
              </a:rPr>
              <a:t>Feb Mar </a:t>
            </a:r>
            <a:r>
              <a:rPr lang="en-US" sz="1850" b="1" spc="385">
                <a:solidFill>
                  <a:srgbClr val="000000"/>
                </a:solidFill>
                <a:latin typeface="Verdana" panose="02020603050405020304" pitchFamily="2"/>
              </a:rPr>
              <a:t>Apr May Jun Jul </a:t>
            </a:r>
            <a:r>
              <a:rPr lang="en-US" sz="1850" spc="385">
                <a:solidFill>
                  <a:srgbClr val="000000"/>
                </a:solidFill>
                <a:latin typeface="Verdana" panose="02020603050405020304" pitchFamily="2"/>
              </a:rPr>
              <a:t>Aug Sep Oct Nov Dec 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3308985" y="3872230"/>
          <a:ext cx="7037705" cy="819785"/>
        </p:xfrm>
        <a:graphic>
          <a:graphicData uri="http://schemas.openxmlformats.org/drawingml/2006/table">
            <a:tbl>
              <a:tblPr/>
              <a:tblGrid>
                <a:gridCol w="2582545"/>
                <a:gridCol w="2857500"/>
                <a:gridCol w="1597660"/>
              </a:tblGrid>
              <a:tr h="819785">
                <a:tc>
                  <a:txBody>
                    <a:bodyPr/>
                    <a:lstStyle/>
                    <a:p>
                      <a:pPr marL="0" marR="2026920" indent="91440" algn="r">
                        <a:lnSpc>
                          <a:spcPts val="600"/>
                        </a:lnSpc>
                        <a:spcBef>
                          <a:spcPts val="587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  <a:tabLst>
                          <a:tab pos="411480" algn="l"/>
                        </a:tabLst>
                      </a:pPr>
                      <a:r>
                        <a:rPr lang="en-US" sz="600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• • •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55650" indent="0" algn="r">
                        <a:lnSpc>
                          <a:spcPts val="700"/>
                        </a:lnSpc>
                        <a:spcBef>
                          <a:spcPts val="5060"/>
                        </a:spcBef>
                        <a:spcAft>
                          <a:spcPts val="730"/>
                        </a:spcAft>
                      </a:pPr>
                      <a:r>
                        <a:rPr lang="en-US" sz="600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3040" marR="0" indent="45720" algn="just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.</a:t>
                      </a:r>
                      <a:r>
                        <a:rPr lang="en-US" sz="750" b="1" spc="0">
                          <a:solidFill>
                            <a:srgbClr val="929293"/>
                          </a:solidFill>
                          <a:latin typeface="Verdana" panose="02020603050405020304" pitchFamily="2"/>
                        </a:rPr>
                        <a:t> s 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• </a:t>
                      </a:r>
                    </a:p>
                    <a:p>
                      <a:pPr marL="0" marR="233680" indent="91440" algn="r">
                        <a:lnSpc>
                          <a:spcPts val="1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• </a:t>
                      </a:r>
                    </a:p>
                    <a:p>
                      <a:pPr marL="0" marR="5080" indent="91440" algn="r">
                        <a:lnSpc>
                          <a:spcPts val="8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•</a:t>
                      </a:r>
                      <a:r>
                        <a:rPr lang="en-US" sz="750" b="1" i="1" spc="0">
                          <a:solidFill>
                            <a:srgbClr val="3084C0"/>
                          </a:solidFill>
                          <a:latin typeface="Verdana" panose="02020603050405020304" pitchFamily="2"/>
                        </a:rPr>
                        <a:t> ma </a:t>
                      </a:r>
                    </a:p>
                    <a:p>
                      <a:pPr marL="0" marR="176530" indent="274320" algn="r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100" spc="0">
                          <a:solidFill>
                            <a:srgbClr val="8BBADD"/>
                          </a:solidFill>
                          <a:latin typeface="Courier New" panose="02020603050405020304"/>
                        </a:rPr>
                        <a:t>•</a:t>
                      </a:r>
                      <a:r>
                        <a:rPr lang="en-US" sz="750" b="1" i="1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•</a:t>
                      </a:r>
                      <a:r>
                        <a:rPr lang="en-US" sz="750" b="1" i="1" spc="0">
                          <a:solidFill>
                            <a:srgbClr val="3084C0"/>
                          </a:solidFill>
                          <a:latin typeface="Verdana" panose="02020603050405020304" pitchFamily="2"/>
                        </a:rPr>
                        <a:t> see </a:t>
                      </a:r>
                    </a:p>
                    <a:p>
                      <a:pPr marL="0" marR="347980" indent="274320" algn="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i="1" spc="0">
                          <a:solidFill>
                            <a:srgbClr val="3084C0"/>
                          </a:solidFill>
                          <a:latin typeface="Verdana" panose="02020603050405020304" pitchFamily="2"/>
                        </a:rPr>
                        <a:t>•</a:t>
                      </a:r>
                      <a:r>
                        <a:rPr lang="en-US" sz="750" b="1" i="1" spc="0">
                          <a:solidFill>
                            <a:srgbClr val="8BBADD"/>
                          </a:solidFill>
                          <a:latin typeface="Verdana" panose="02020603050405020304" pitchFamily="2"/>
                        </a:rPr>
                        <a:t> 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9230995" y="4756150"/>
            <a:ext cx="114300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51560" marR="0" indent="4572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endParaRPr/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65"/>
              </a:spcAft>
              <a:tabLst>
                <a:tab pos="365760" algn="l"/>
                <a:tab pos="1097280" algn="r"/>
              </a:tabLst>
            </a:pPr>
            <a:r>
              <a:rPr lang="en-US" sz="600" spc="0">
                <a:solidFill>
                  <a:srgbClr val="69A5D2"/>
                </a:solidFill>
                <a:latin typeface="Verdana" panose="02020603050405020304" pitchFamily="2"/>
              </a:rPr>
              <a:t>.</a:t>
            </a:r>
            <a:r>
              <a:rPr lang="en-US" sz="100" spc="0">
                <a:solidFill>
                  <a:srgbClr val="8BBADD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8BBADD"/>
                </a:solidFill>
                <a:latin typeface="Verdana" panose="02020603050405020304" pitchFamily="2"/>
              </a:rPr>
              <a:t>. • •</a:t>
            </a:r>
            <a:r>
              <a:rPr lang="en-US" sz="100" spc="0">
                <a:solidFill>
                  <a:srgbClr val="5B6D89"/>
                </a:solidFill>
                <a:latin typeface="Verdana" panose="02020603050405020304" pitchFamily="2"/>
              </a:rPr>
              <a:t> </a:t>
            </a:r>
            <a:r>
              <a:rPr lang="en-US" sz="600" spc="0">
                <a:solidFill>
                  <a:srgbClr val="5B6D89"/>
                </a:solidFill>
                <a:latin typeface="Verdana" panose="02020603050405020304" pitchFamily="2"/>
              </a:rPr>
              <a:t>• 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0210800" y="5807710"/>
            <a:ext cx="414020" cy="0"/>
          </a:xfrm>
          <a:prstGeom prst="line">
            <a:avLst/>
          </a:prstGeom>
          <a:ln w="21590" cmpd="sng">
            <a:solidFill>
              <a:srgbClr val="ADA7AF"/>
            </a:solidFill>
          </a:ln>
        </p:spPr>
      </p:cxnSp>
      <p:cxnSp>
        <p:nvCxnSpPr>
          <p:cNvPr id="60" name="Straight Connector 59"/>
          <p:cNvCxnSpPr/>
          <p:nvPr/>
        </p:nvCxnSpPr>
        <p:spPr>
          <a:xfrm>
            <a:off x="2683510" y="6836410"/>
            <a:ext cx="7941310" cy="0"/>
          </a:xfrm>
          <a:prstGeom prst="line">
            <a:avLst/>
          </a:prstGeom>
          <a:ln w="21590" cmpd="sng">
            <a:solidFill>
              <a:srgbClr val="B6B8B7"/>
            </a:solidFill>
          </a:ln>
        </p:spPr>
      </p:cxnSp>
      <p:cxnSp>
        <p:nvCxnSpPr>
          <p:cNvPr id="61" name="Straight Connector 60"/>
          <p:cNvCxnSpPr/>
          <p:nvPr/>
        </p:nvCxnSpPr>
        <p:spPr>
          <a:xfrm>
            <a:off x="5225415" y="7875905"/>
            <a:ext cx="4561205" cy="0"/>
          </a:xfrm>
          <a:prstGeom prst="line">
            <a:avLst/>
          </a:prstGeom>
          <a:ln w="16510" cmpd="sng">
            <a:solidFill>
              <a:srgbClr val="BDBBB5"/>
            </a:solidFill>
          </a:ln>
        </p:spPr>
      </p:cxnSp>
      <p:cxnSp>
        <p:nvCxnSpPr>
          <p:cNvPr id="62" name="Straight Connector 61"/>
          <p:cNvCxnSpPr/>
          <p:nvPr/>
        </p:nvCxnSpPr>
        <p:spPr>
          <a:xfrm>
            <a:off x="2683510" y="5807710"/>
            <a:ext cx="7320915" cy="0"/>
          </a:xfrm>
          <a:prstGeom prst="line">
            <a:avLst/>
          </a:prstGeom>
          <a:ln w="21590" cmpd="sng">
            <a:solidFill>
              <a:srgbClr val="ADA7AF"/>
            </a:solidFill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314305" y="5818505"/>
            <a:ext cx="0" cy="1442720"/>
          </a:xfrm>
          <a:prstGeom prst="line">
            <a:avLst/>
          </a:prstGeom>
          <a:ln w="38100">
            <a:solidFill>
              <a:srgbClr val="000000"/>
            </a:solidFill>
            <a:prstDash val="sysDot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346690" y="7875905"/>
            <a:ext cx="278130" cy="0"/>
          </a:xfrm>
          <a:prstGeom prst="line">
            <a:avLst/>
          </a:prstGeom>
          <a:ln w="16510" cmpd="sng">
            <a:solidFill>
              <a:srgbClr val="BDBBB5"/>
            </a:solidFill>
          </a:ln>
        </p:spPr>
      </p:cxnSp>
      <p:cxnSp>
        <p:nvCxnSpPr>
          <p:cNvPr id="65" name="Straight Connector 64"/>
          <p:cNvCxnSpPr/>
          <p:nvPr/>
        </p:nvCxnSpPr>
        <p:spPr>
          <a:xfrm>
            <a:off x="8305800" y="8806815"/>
            <a:ext cx="1628140" cy="0"/>
          </a:xfrm>
          <a:prstGeom prst="line">
            <a:avLst/>
          </a:prstGeom>
          <a:ln w="48895" cmpd="sng">
            <a:solidFill>
              <a:srgbClr val="519283"/>
            </a:solidFill>
          </a:ln>
        </p:spPr>
      </p:cxnSp>
      <p:cxnSp>
        <p:nvCxnSpPr>
          <p:cNvPr id="66" name="Straight Connector 65"/>
          <p:cNvCxnSpPr/>
          <p:nvPr/>
        </p:nvCxnSpPr>
        <p:spPr>
          <a:xfrm>
            <a:off x="5573395" y="4745990"/>
            <a:ext cx="5046345" cy="0"/>
          </a:xfrm>
          <a:prstGeom prst="line">
            <a:avLst/>
          </a:prstGeom>
          <a:ln w="16510" cmpd="sng">
            <a:solidFill>
              <a:srgbClr val="A8ACB5"/>
            </a:solidFill>
          </a:ln>
        </p:spPr>
      </p:cxnSp>
      <p:cxnSp>
        <p:nvCxnSpPr>
          <p:cNvPr id="67" name="Straight Connector 66"/>
          <p:cNvCxnSpPr/>
          <p:nvPr/>
        </p:nvCxnSpPr>
        <p:spPr>
          <a:xfrm>
            <a:off x="9144000" y="3728085"/>
            <a:ext cx="1475740" cy="0"/>
          </a:xfrm>
          <a:prstGeom prst="line">
            <a:avLst/>
          </a:prstGeom>
          <a:ln w="10795" cmpd="sng">
            <a:solidFill>
              <a:srgbClr val="B0AEB5"/>
            </a:solidFill>
          </a:ln>
        </p:spPr>
      </p:cxnSp>
      <p:cxnSp>
        <p:nvCxnSpPr>
          <p:cNvPr id="68" name="Straight Connector 67"/>
          <p:cNvCxnSpPr/>
          <p:nvPr/>
        </p:nvCxnSpPr>
        <p:spPr>
          <a:xfrm>
            <a:off x="10597515" y="3723005"/>
            <a:ext cx="0" cy="5203825"/>
          </a:xfrm>
          <a:prstGeom prst="line">
            <a:avLst/>
          </a:prstGeom>
          <a:ln w="43815" cmpd="sng">
            <a:solidFill>
              <a:srgbClr val="911B20"/>
            </a:solidFill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122805" y="5539105"/>
            <a:ext cx="8888095" cy="3401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00200" y="163195"/>
            <a:ext cx="9797415" cy="94214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889885" y="2661285"/>
            <a:ext cx="1045210" cy="342900"/>
          </a:xfrm>
          <a:prstGeom prst="rect">
            <a:avLst/>
          </a:prstGeom>
          <a:solidFill>
            <a:srgbClr val="FEBE0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440295" y="1458595"/>
            <a:ext cx="1088390" cy="89281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122805" y="5579110"/>
            <a:ext cx="8888095" cy="32924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926590" y="457200"/>
            <a:ext cx="7010400" cy="577215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100" b="1" spc="-20">
                <a:solidFill>
                  <a:srgbClr val="000000"/>
                </a:solidFill>
                <a:latin typeface="Arial" panose="02020603050405020304" pitchFamily="2"/>
              </a:rPr>
              <a:t>YouGov 2019 election M RP model results </a:t>
            </a:r>
          </a:p>
          <a:p>
            <a:pPr marL="0" marR="0" indent="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1700" spc="5">
                <a:solidFill>
                  <a:srgbClr val="000000"/>
                </a:solidFill>
                <a:latin typeface="Arial" panose="02020603050405020304" pitchFamily="2"/>
              </a:rPr>
              <a:t>See more in-depth results at </a:t>
            </a:r>
            <a:r>
              <a:rPr lang="en-US" sz="1700" u="sng" spc="5">
                <a:solidFill>
                  <a:srgbClr val="0000FF"/>
                </a:solidFill>
                <a:latin typeface="Arial" panose="02020603050405020304" pitchFamily="2"/>
              </a:rPr>
              <a:t>yougov.co.uk/uk-general-election-2019</a:t>
            </a:r>
            <a:r>
              <a:rPr lang="en-US" sz="100" spc="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122805" y="1388110"/>
            <a:ext cx="3441700" cy="229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700"/>
              </a:lnSpc>
              <a:spcAft>
                <a:spcPts val="0"/>
              </a:spcAft>
            </a:pPr>
            <a:r>
              <a:rPr lang="en-US" sz="1700" spc="-40">
                <a:solidFill>
                  <a:srgbClr val="000000"/>
                </a:solidFill>
                <a:latin typeface="Arial" panose="02020603050405020304" pitchFamily="2"/>
              </a:rPr>
              <a:t>VOTE SHARE (GB ONLY)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22805" y="1617980"/>
            <a:ext cx="620395" cy="1538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r">
              <a:lnSpc>
                <a:spcPts val="3500"/>
              </a:lnSpc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Con Lab LD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22805" y="3156585"/>
            <a:ext cx="3441700" cy="2382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3800"/>
              </a:lnSpc>
              <a:spcAft>
                <a:spcPts val="0"/>
              </a:spcAft>
              <a:tabLst>
                <a:tab pos="1097280" algn="l"/>
              </a:tabLst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BXP</a:t>
            </a:r>
            <a:r>
              <a:rPr lang="en-US" sz="100" spc="0">
                <a:solidFill>
                  <a:srgbClr val="0BB3CD"/>
                </a:solidFill>
                <a:latin typeface="Arial" panose="02020603050405020304" pitchFamily="2"/>
              </a:rPr>
              <a:t> </a:t>
            </a:r>
            <a:r>
              <a:rPr lang="en-US" sz="1700" spc="0">
                <a:solidFill>
                  <a:srgbClr val="0BB3CD"/>
                </a:solidFill>
                <a:latin typeface="Arial" panose="02020603050405020304" pitchFamily="2"/>
              </a:rPr>
              <a:t>3% </a:t>
            </a:r>
            <a:r>
              <a:t/>
            </a:r>
            <a:br/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Green</a:t>
            </a:r>
            <a:r>
              <a:rPr lang="en-US" sz="1700" spc="0">
                <a:solidFill>
                  <a:srgbClr val="8EC90A"/>
                </a:solidFill>
                <a:latin typeface="Arial" panose="02020603050405020304" pitchFamily="2"/>
              </a:rPr>
              <a:t> I 3% </a:t>
            </a:r>
            <a:r>
              <a:t/>
            </a:r>
            <a:br/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SNP </a:t>
            </a:r>
          </a:p>
          <a:p>
            <a:pPr marL="320040" marR="0" indent="0" algn="l">
              <a:lnSpc>
                <a:spcPts val="2700"/>
              </a:lnSpc>
              <a:spcBef>
                <a:spcPts val="1555"/>
              </a:spcBef>
              <a:spcAft>
                <a:spcPts val="0"/>
              </a:spcAft>
            </a:pPr>
            <a:r>
              <a:rPr lang="en-US" sz="1700" spc="-20">
                <a:solidFill>
                  <a:srgbClr val="000000"/>
                </a:solidFill>
                <a:latin typeface="Arial" panose="02020603050405020304" pitchFamily="2"/>
              </a:rPr>
              <a:t>PC</a:t>
            </a:r>
            <a:r>
              <a:rPr lang="en-US" sz="1700" spc="-20">
                <a:solidFill>
                  <a:srgbClr val="307A2C"/>
                </a:solidFill>
                <a:latin typeface="Arial" panose="02020603050405020304" pitchFamily="2"/>
              </a:rPr>
              <a:t> 141% </a:t>
            </a:r>
          </a:p>
          <a:p>
            <a:pPr marL="0" marR="0" indent="0" algn="l">
              <a:lnSpc>
                <a:spcPts val="2600"/>
              </a:lnSpc>
              <a:spcBef>
                <a:spcPts val="1200"/>
              </a:spcBef>
              <a:spcAft>
                <a:spcPts val="705"/>
              </a:spcAft>
            </a:pPr>
            <a:r>
              <a:rPr lang="en-US" sz="1700" spc="45">
                <a:solidFill>
                  <a:srgbClr val="000000"/>
                </a:solidFill>
                <a:latin typeface="Arial" panose="02020603050405020304" pitchFamily="2"/>
              </a:rPr>
              <a:t>Other 1 </a:t>
            </a:r>
            <a:r>
              <a:rPr lang="en-US" sz="1700" b="1" spc="45">
                <a:solidFill>
                  <a:srgbClr val="000000"/>
                </a:solidFill>
                <a:latin typeface="Arial" panose="02020603050405020304" pitchFamily="2"/>
              </a:rPr>
              <a:t>1%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183245" y="4336415"/>
          <a:ext cx="2729865" cy="812800"/>
        </p:xfrm>
        <a:graphic>
          <a:graphicData uri="http://schemas.openxmlformats.org/drawingml/2006/table">
            <a:tbl>
              <a:tblPr/>
              <a:tblGrid>
                <a:gridCol w="345440"/>
                <a:gridCol w="903605"/>
                <a:gridCol w="1480820"/>
              </a:tblGrid>
              <a:tr h="3771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2004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</a:pPr>
                      <a:r>
                        <a:rPr lang="en-US" sz="1700" spc="-5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SEATS </a:t>
                      </a:r>
                      <a:r>
                        <a:t/>
                      </a:r>
                      <a:br/>
                      <a:r>
                        <a:rPr lang="en-US" sz="1700" spc="-5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CHANGING </a:t>
                      </a:r>
                      <a:r>
                        <a:t/>
                      </a:r>
                      <a:br/>
                      <a:r>
                        <a:rPr lang="en-US" sz="1700" spc="-5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HANDS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50" b="1" i="1" spc="0">
                          <a:solidFill>
                            <a:srgbClr val="017ADB"/>
                          </a:solidFill>
                          <a:latin typeface="Arial" panose="02020603050405020304" pitchFamily="2"/>
                        </a:rPr>
                        <a:t>A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DEBE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889885" y="1636395"/>
            <a:ext cx="3282315" cy="382905"/>
          </a:xfrm>
          <a:prstGeom prst="rect">
            <a:avLst/>
          </a:prstGeom>
          <a:solidFill>
            <a:srgbClr val="0286DF"/>
          </a:solidFill>
          <a:ln w="0" cmpd="sng">
            <a:noFill/>
            <a:prstDash val="solid"/>
          </a:ln>
        </p:spPr>
        <p:txBody>
          <a:bodyPr vert="horz" lIns="0" tIns="104775" rIns="0" bIns="0" anchor="t">
            <a:normAutofit fontScale="95000"/>
          </a:bodyPr>
          <a:lstStyle/>
          <a:p>
            <a:pPr marL="0" marR="68580" indent="0" algn="r">
              <a:lnSpc>
                <a:spcPts val="2000"/>
              </a:lnSpc>
              <a:spcAft>
                <a:spcPts val="125"/>
              </a:spcAft>
            </a:pPr>
            <a:r>
              <a:rPr lang="en-US" sz="1700" b="1" spc="5">
                <a:solidFill>
                  <a:srgbClr val="FFFFFF"/>
                </a:solidFill>
                <a:latin typeface="Arial" panose="02020603050405020304" pitchFamily="2"/>
              </a:rPr>
              <a:t>43%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889885" y="2188210"/>
            <a:ext cx="2433320" cy="326390"/>
          </a:xfrm>
          <a:prstGeom prst="rect">
            <a:avLst/>
          </a:prstGeom>
          <a:solidFill>
            <a:srgbClr val="D80000"/>
          </a:solidFill>
          <a:ln w="0" cmpd="sng">
            <a:noFill/>
            <a:prstDash val="solid"/>
          </a:ln>
        </p:spPr>
        <p:txBody>
          <a:bodyPr vert="horz" lIns="0" tIns="42545" rIns="0" bIns="0" anchor="t">
            <a:normAutofit fontScale="95000"/>
          </a:bodyPr>
          <a:lstStyle/>
          <a:p>
            <a:pPr marL="0" marR="22860" indent="0" algn="r">
              <a:lnSpc>
                <a:spcPts val="2000"/>
              </a:lnSpc>
              <a:spcAft>
                <a:spcPts val="230"/>
              </a:spcAft>
            </a:pPr>
            <a:r>
              <a:rPr lang="en-US" sz="1700" b="1" spc="160">
                <a:solidFill>
                  <a:srgbClr val="FFFFFF"/>
                </a:solidFill>
                <a:latin typeface="Arial" panose="02020603050405020304" pitchFamily="2"/>
              </a:rPr>
              <a:t>32%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733800" y="8082915"/>
            <a:ext cx="1170305" cy="783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Arial" panose="02020603050405020304" pitchFamily="2"/>
              </a:rPr>
              <a:t>Conservative majority of </a:t>
            </a:r>
          </a:p>
          <a:p>
            <a:pPr marL="0" marR="0" indent="0" algn="ctr">
              <a:lnSpc>
                <a:spcPts val="2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550" spc="-35">
                <a:solidFill>
                  <a:srgbClr val="000000"/>
                </a:solidFill>
                <a:latin typeface="Arial" panose="02020603050405020304" pitchFamily="2"/>
              </a:rPr>
              <a:t>68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790305" y="7435215"/>
            <a:ext cx="245110" cy="179070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2850" spc="0">
                <a:solidFill>
                  <a:srgbClr val="017ADB"/>
                </a:solidFill>
                <a:latin typeface="Courier New" panose="02020603050405020304"/>
              </a:rPr>
              <a:t>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278495" y="5579110"/>
            <a:ext cx="1605915" cy="963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600" b="1" spc="0" baseline="30000">
                <a:solidFill>
                  <a:srgbClr val="017ADB"/>
                </a:solidFill>
                <a:latin typeface="Verdana" panose="02020603050405020304" pitchFamily="2"/>
              </a:rPr>
              <a:t>1</a:t>
            </a:r>
            <a:r>
              <a:rPr lang="en-US" sz="100" b="1" spc="0">
                <a:solidFill>
                  <a:srgbClr val="017ADB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1840"/>
              </a:spcBef>
              <a:spcAft>
                <a:spcPts val="0"/>
              </a:spcAft>
            </a:pPr>
            <a:r>
              <a:rPr lang="en-US" sz="950" b="1" spc="520" baseline="30000">
                <a:solidFill>
                  <a:srgbClr val="017ADB"/>
                </a:solidFill>
                <a:latin typeface="Arial" panose="02020603050405020304" pitchFamily="2"/>
              </a:rPr>
              <a:t>v</a:t>
            </a:r>
            <a:r>
              <a:rPr lang="en-US" sz="950" b="1" spc="520" baseline="30000">
                <a:solidFill>
                  <a:srgbClr val="017ADB"/>
                </a:solidFill>
                <a:latin typeface="Garamond" panose="02020603050405020304" pitchFamily="1"/>
              </a:rPr>
              <a:t> 4</a:t>
            </a:r>
            <a:r>
              <a:rPr lang="en-US" sz="950" b="1" spc="520">
                <a:solidFill>
                  <a:srgbClr val="017ADB"/>
                </a:solidFill>
                <a:latin typeface="Garamond" panose="02020603050405020304" pitchFamily="1"/>
              </a:rPr>
              <a:t>.1f</a:t>
            </a:r>
            <a:r>
              <a:rPr lang="en-US" sz="950" b="1" spc="520" baseline="30000">
                <a:solidFill>
                  <a:srgbClr val="017ADB"/>
                </a:solidFill>
                <a:latin typeface="Garamond" panose="02020603050405020304" pitchFamily="1"/>
              </a:rPr>
              <a:t>r</a:t>
            </a:r>
            <a:r>
              <a:rPr lang="en-US" sz="950" b="1" spc="520">
                <a:solidFill>
                  <a:srgbClr val="017ADB"/>
                </a:solidFill>
                <a:latin typeface="Garamond" panose="02020603050405020304" pitchFamily="2"/>
              </a:rPr>
              <a:t>NA </a:t>
            </a:r>
            <a:r>
              <a:rPr lang="en-US" sz="950" b="1" spc="520" baseline="30000">
                <a:solidFill>
                  <a:srgbClr val="017ADB"/>
                </a:solidFill>
                <a:latin typeface="Arial" panose="02020603050405020304" pitchFamily="2"/>
              </a:rPr>
              <a:t>"I</a:t>
            </a:r>
            <a:r>
              <a:rPr lang="en-US" sz="100" b="1" spc="520">
                <a:solidFill>
                  <a:srgbClr val="017ADB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0031095" y="5878195"/>
            <a:ext cx="48895" cy="54610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150" spc="0">
                <a:solidFill>
                  <a:srgbClr val="017AD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0749915" y="7173595"/>
            <a:ext cx="53975" cy="54610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150" spc="0">
                <a:solidFill>
                  <a:srgbClr val="017ADB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0254615" y="7652385"/>
            <a:ext cx="48895" cy="65405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1150" spc="0">
                <a:solidFill>
                  <a:srgbClr val="017ADB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630295" y="5682615"/>
            <a:ext cx="130619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700" spc="-85">
                <a:solidFill>
                  <a:srgbClr val="000000"/>
                </a:solidFill>
                <a:latin typeface="Arial" panose="02020603050405020304" pitchFamily="2"/>
              </a:rPr>
              <a:t>SEATS WON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724400" y="5998210"/>
            <a:ext cx="1894205" cy="222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700" spc="-40">
                <a:solidFill>
                  <a:srgbClr val="8EC90A"/>
                </a:solidFill>
                <a:latin typeface="Arial" panose="02020603050405020304" pitchFamily="2"/>
              </a:rPr>
              <a:t>1 Green</a:t>
            </a:r>
            <a:r>
              <a:rPr lang="en-US" sz="1700" spc="-40">
                <a:solidFill>
                  <a:srgbClr val="000000"/>
                </a:solidFill>
                <a:latin typeface="Arial" panose="02020603050405020304" pitchFamily="2"/>
              </a:rPr>
              <a:t> 1 Speaker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225415" y="6221095"/>
            <a:ext cx="685800" cy="266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700" b="1" spc="-120">
                <a:solidFill>
                  <a:srgbClr val="307A2C"/>
                </a:solidFill>
                <a:latin typeface="Arial" panose="02020603050405020304" pitchFamily="2"/>
              </a:rPr>
              <a:t>4</a:t>
            </a:r>
            <a:r>
              <a:rPr lang="en-US" sz="1700" spc="-120">
                <a:solidFill>
                  <a:srgbClr val="528F4E"/>
                </a:solidFill>
                <a:latin typeface="Arial" panose="02020603050405020304" pitchFamily="2"/>
              </a:rPr>
              <a:t> Plaid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225415" y="6487795"/>
            <a:ext cx="876300" cy="168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700" spc="-120">
                <a:solidFill>
                  <a:srgbClr val="FFBA08"/>
                </a:solidFill>
                <a:latin typeface="Arial" panose="02020603050405020304" pitchFamily="2"/>
              </a:rPr>
              <a:t>11</a:t>
            </a:r>
            <a:r>
              <a:rPr lang="en-US" sz="1700" spc="-120">
                <a:solidFill>
                  <a:srgbClr val="FFDC7F"/>
                </a:solidFill>
                <a:latin typeface="Arial" panose="02020603050405020304" pitchFamily="2"/>
              </a:rPr>
              <a:t> I</a:t>
            </a:r>
            <a:r>
              <a:rPr lang="en-US" sz="1700" spc="-120">
                <a:solidFill>
                  <a:srgbClr val="FFBA08"/>
                </a:solidFill>
                <a:latin typeface="Arial" panose="02020603050405020304" pitchFamily="2"/>
              </a:rPr>
              <a:t> it-, </a:t>
            </a:r>
            <a:r>
              <a:rPr lang="en-US" sz="1500" spc="-145">
                <a:solidFill>
                  <a:srgbClr val="FFBA08"/>
                </a:solidFill>
                <a:latin typeface="Arial" panose="02020603050405020304" pitchFamily="2"/>
              </a:rPr>
              <a:t>1</a:t>
            </a:r>
            <a:r>
              <a:rPr lang="en-US" sz="1500" spc="-145" baseline="30000">
                <a:solidFill>
                  <a:srgbClr val="FFBA08"/>
                </a:solidFill>
                <a:latin typeface="Verdana" panose="02020603050405020304" pitchFamily="2"/>
              </a:rPr>
              <a:t>-</a:t>
            </a:r>
            <a:r>
              <a:rPr lang="en-US" sz="1500" spc="-145">
                <a:solidFill>
                  <a:srgbClr val="FFBA08"/>
                </a:solidFill>
                <a:latin typeface="Arial" panose="02020603050405020304" pitchFamily="2"/>
              </a:rPr>
              <a:t>1(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970010" y="6743700"/>
            <a:ext cx="146685" cy="125095"/>
          </a:xfrm>
          <a:prstGeom prst="rect">
            <a:avLst/>
          </a:prstGeom>
          <a:solidFill>
            <a:srgbClr val="EDEBE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25"/>
              </a:spcAft>
            </a:pPr>
            <a:r>
              <a:rPr lang="en-US" sz="850" i="1" spc="-135">
                <a:solidFill>
                  <a:srgbClr val="017ADB"/>
                </a:solidFill>
                <a:latin typeface="Courier New" panose="02020603050405020304"/>
              </a:rPr>
              <a:t>P</a:t>
            </a:r>
            <a:r>
              <a:rPr lang="en-US" sz="850" i="1" spc="-135" baseline="-25000">
                <a:solidFill>
                  <a:srgbClr val="017ADB"/>
                </a:solidFill>
                <a:latin typeface="Courier New" panose="02020603050405020304"/>
              </a:rPr>
              <a:t>r</a:t>
            </a:r>
            <a:r>
              <a:rPr lang="en-US" sz="100" i="1" spc="-135">
                <a:solidFill>
                  <a:srgbClr val="017ADB"/>
                </a:solidFill>
                <a:latin typeface="Courier New" panose="02020603050405020304"/>
              </a:rPr>
              <a:t>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910715" y="9247505"/>
            <a:ext cx="914400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685"/>
              </a:spcAft>
            </a:pPr>
            <a:r>
              <a:rPr lang="en-US" sz="1700" b="1" spc="-35">
                <a:solidFill>
                  <a:srgbClr val="DD2B2B"/>
                </a:solidFill>
                <a:latin typeface="Arial" panose="02020603050405020304" pitchFamily="2"/>
              </a:rPr>
              <a:t>YouGoV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853555" y="2261235"/>
            <a:ext cx="5972175" cy="4759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0320" y="1407795"/>
            <a:ext cx="12966065" cy="69348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4860" y="1835785"/>
            <a:ext cx="2147570" cy="16503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59785" y="3599180"/>
            <a:ext cx="770255" cy="4730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8770620" y="2996565"/>
            <a:ext cx="3249930" cy="3479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818380" y="1616710"/>
            <a:ext cx="1376680" cy="169164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129915" y="5294630"/>
            <a:ext cx="524510" cy="18478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20320" y="1609725"/>
            <a:ext cx="3661410" cy="180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000" spc="-45">
                <a:solidFill>
                  <a:srgbClr val="E56603"/>
                </a:solidFill>
                <a:latin typeface="Lucida Console" panose="02020603050405020304"/>
              </a:rPr>
              <a:t>ti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46375" y="3441700"/>
            <a:ext cx="962660" cy="109855"/>
          </a:xfrm>
          <a:prstGeom prst="rect">
            <a:avLst/>
          </a:prstGeom>
          <a:solidFill>
            <a:srgbClr val="FEEC3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1200"/>
              </a:lnSpc>
              <a:spcAft>
                <a:spcPts val="0"/>
              </a:spcAft>
              <a:tabLst>
                <a:tab pos="959485" algn="r"/>
              </a:tabLst>
            </a:pPr>
            <a:r>
              <a:rPr lang="en-US" sz="1000" b="1" i="1" spc="0">
                <a:solidFill>
                  <a:srgbClr val="F5E96A"/>
                </a:solidFill>
                <a:latin typeface="Bookman Old Style" panose="02020603050405020304" pitchFamily="1"/>
              </a:rPr>
              <a:t>-I,</a:t>
            </a:r>
            <a:r>
              <a:rPr lang="en-US" sz="100" b="1" spc="0">
                <a:solidFill>
                  <a:srgbClr val="EE1F0F"/>
                </a:solidFill>
                <a:latin typeface="Garamond" panose="02020603050405020304" pitchFamily="1"/>
              </a:rPr>
              <a:t> </a:t>
            </a:r>
            <a:r>
              <a:rPr lang="en-US" sz="950" b="1" spc="0">
                <a:solidFill>
                  <a:srgbClr val="EE1F0F"/>
                </a:solidFill>
                <a:latin typeface="Garamond" panose="02020603050405020304" pitchFamily="1"/>
              </a:rPr>
              <a:t>I,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517140" y="3551555"/>
            <a:ext cx="1191895" cy="233045"/>
          </a:xfrm>
          <a:prstGeom prst="rect">
            <a:avLst/>
          </a:prstGeom>
          <a:solidFill>
            <a:srgbClr val="FEEC33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ct val="100000"/>
              </a:lnSpc>
              <a:spcAft>
                <a:spcPts val="0"/>
              </a:spcAft>
            </a:pPr>
            <a:r>
              <a:rPr lang="en-US" sz="950" b="1" spc="145">
                <a:solidFill>
                  <a:srgbClr val="000000"/>
                </a:solidFill>
                <a:latin typeface="Garamond" panose="02020603050405020304" pitchFamily="1"/>
              </a:rPr>
              <a:t>.114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517140" y="3784600"/>
            <a:ext cx="842645" cy="300990"/>
          </a:xfrm>
          <a:prstGeom prst="rect">
            <a:avLst/>
          </a:prstGeom>
          <a:solidFill>
            <a:srgbClr val="FEEC33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r">
              <a:lnSpc>
                <a:spcPts val="3900"/>
              </a:lnSpc>
              <a:spcAft>
                <a:spcPts val="0"/>
              </a:spcAft>
            </a:pPr>
            <a:r>
              <a:rPr lang="en-US" sz="4450" b="1" spc="190" baseline="-25000">
                <a:solidFill>
                  <a:srgbClr val="000000"/>
                </a:solidFill>
                <a:latin typeface="Garamond" panose="02020603050405020304" pitchFamily="1"/>
              </a:rPr>
              <a:t>i</a:t>
            </a:r>
            <a:r>
              <a:rPr lang="en-US" sz="650" b="1" spc="190">
                <a:solidFill>
                  <a:srgbClr val="000000"/>
                </a:solidFill>
                <a:latin typeface="Garamond" panose="02020603050405020304" pitchFamily="1"/>
              </a:rPr>
              <a:t>tii`</a:t>
            </a:r>
            <a:r>
              <a:rPr lang="en-US" sz="650" b="1" spc="190" baseline="30000">
                <a:solidFill>
                  <a:srgbClr val="0070C7"/>
                </a:solidFill>
                <a:latin typeface="Verdana" panose="02020603050405020304" pitchFamily="2"/>
              </a:rPr>
              <a:t> 44'</a:t>
            </a:r>
            <a:r>
              <a:rPr lang="en-US" sz="100" b="1" spc="190">
                <a:solidFill>
                  <a:srgbClr val="0070C7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750185" y="4144010"/>
            <a:ext cx="2746375" cy="883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914400" marR="22860" indent="0" algn="l">
              <a:lnSpc>
                <a:spcPts val="1600"/>
              </a:lnSpc>
              <a:spcAft>
                <a:spcPts val="0"/>
              </a:spcAft>
            </a:pPr>
            <a:r>
              <a:rPr lang="en-US" sz="2050" b="1" spc="-45" baseline="-25000">
                <a:solidFill>
                  <a:srgbClr val="0575C9"/>
                </a:solidFill>
                <a:latin typeface="Verdana" panose="02020603050405020304" pitchFamily="2"/>
              </a:rPr>
              <a:t>v</a:t>
            </a:r>
            <a:r>
              <a:rPr lang="en-US" sz="3250" b="1" spc="-190">
                <a:solidFill>
                  <a:srgbClr val="0575C9"/>
                </a:solidFill>
                <a:latin typeface="Verdana" panose="02020603050405020304" pitchFamily="2"/>
              </a:rPr>
              <a:t>iv</a:t>
            </a:r>
            <a:r>
              <a:rPr lang="en-US" sz="3250" b="1" spc="-45" baseline="-25000">
                <a:solidFill>
                  <a:srgbClr val="0575C9"/>
                </a:solidFill>
                <a:latin typeface="Verdana" panose="02020603050405020304" pitchFamily="2"/>
              </a:rPr>
              <a:t>t</a:t>
            </a:r>
            <a:r>
              <a:rPr lang="en-US" sz="100" b="1" spc="-190">
                <a:solidFill>
                  <a:srgbClr val="0575C9"/>
                </a:solidFill>
                <a:latin typeface="Verdana" panose="02020603050405020304" pitchFamily="2"/>
              </a:rPr>
              <a:t> </a:t>
            </a:r>
          </a:p>
          <a:p>
            <a:pPr marL="1645920" marR="2286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100" b="1" spc="-640">
                <a:solidFill>
                  <a:srgbClr val="293469"/>
                </a:solidFill>
                <a:latin typeface="Verdana" panose="02020603050405020304" pitchFamily="2"/>
              </a:rPr>
              <a:t>.., </a:t>
            </a:r>
          </a:p>
          <a:p>
            <a:pPr marL="0" marR="2286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100" b="1" spc="0">
                <a:solidFill>
                  <a:srgbClr val="3A458C"/>
                </a:solidFill>
                <a:latin typeface="Verdana" panose="02020603050405020304" pitchFamily="2"/>
              </a:rPr>
              <a:t>. </a:t>
            </a:r>
          </a:p>
          <a:p>
            <a:pPr marL="1005840" marR="2286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340">
                <a:solidFill>
                  <a:srgbClr val="0070C7"/>
                </a:solidFill>
                <a:latin typeface="Verdana" panose="02020603050405020304" pitchFamily="2"/>
              </a:rPr>
              <a:t>,,.........„ </a:t>
            </a:r>
          </a:p>
          <a:p>
            <a:pPr marL="0" marR="22860" indent="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="1" spc="-280">
                <a:solidFill>
                  <a:srgbClr val="000000"/>
                </a:solidFill>
                <a:latin typeface="Garamond" panose="02020603050405020304" pitchFamily="1"/>
              </a:rPr>
              <a:t>:</a:t>
            </a:r>
            <a:r>
              <a:rPr lang="en-US" sz="1900" b="1" spc="-280">
                <a:solidFill>
                  <a:srgbClr val="8B4A3F"/>
                </a:solidFill>
                <a:latin typeface="Garamond" panose="02020603050405020304" pitchFamily="1"/>
              </a:rPr>
              <a:t> 1-4</a:t>
            </a:r>
            <a:r>
              <a:rPr lang="en-US" sz="1900" b="1" spc="-280" baseline="30000">
                <a:solidFill>
                  <a:srgbClr val="8B4A3F"/>
                </a:solidFill>
                <a:latin typeface="Garamond" panose="02020603050405020304" pitchFamily="1"/>
              </a:rPr>
              <a:t>-</a:t>
            </a:r>
            <a:r>
              <a:rPr lang="en-US" sz="1900" b="1" spc="-280">
                <a:solidFill>
                  <a:srgbClr val="8B4A3F"/>
                </a:solidFill>
                <a:latin typeface="Garamond" panose="02020603050405020304" pitchFamily="1"/>
              </a:rPr>
              <a:t>04</a:t>
            </a:r>
            <a:r>
              <a:rPr lang="en-US" sz="1900" b="1" spc="-280" baseline="30000">
                <a:solidFill>
                  <a:srgbClr val="8B4A3F"/>
                </a:solidFill>
                <a:latin typeface="Garamond" panose="02020603050405020304" pitchFamily="1"/>
              </a:rPr>
              <a:t>141</a:t>
            </a:r>
            <a:r>
              <a:rPr lang="en-US" sz="1900" b="1" spc="-280">
                <a:solidFill>
                  <a:srgbClr val="8B4A3F"/>
                </a:solidFill>
                <a:latin typeface="Garamond" panose="02020603050405020304" pitchFamily="1"/>
              </a:rPr>
              <a:t>604</a:t>
            </a:r>
            <a:r>
              <a:rPr lang="en-US" sz="1900" b="1" spc="-280">
                <a:solidFill>
                  <a:srgbClr val="0070C7"/>
                </a:solidFill>
                <a:latin typeface="Garamond" panose="02020603050405020304" pitchFamily="1"/>
              </a:rPr>
              <a:t> roN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698875" y="5027295"/>
            <a:ext cx="1797685" cy="277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l">
              <a:lnSpc>
                <a:spcPts val="800"/>
              </a:lnSpc>
              <a:spcAft>
                <a:spcPts val="0"/>
              </a:spcAft>
            </a:pPr>
            <a:r>
              <a:rPr lang="en-US" sz="2800" b="1" spc="-270">
                <a:solidFill>
                  <a:srgbClr val="0070C7"/>
                </a:solidFill>
                <a:latin typeface="Verdana" panose="02020603050405020304" pitchFamily="2"/>
              </a:rPr>
              <a:t>.......„.„,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677920" y="5304790"/>
            <a:ext cx="1818640" cy="17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l">
              <a:lnSpc>
                <a:spcPts val="1200"/>
              </a:lnSpc>
              <a:spcAft>
                <a:spcPts val="0"/>
              </a:spcAft>
            </a:pPr>
            <a:r>
              <a:rPr lang="en-US" sz="1900" b="1" spc="-215">
                <a:solidFill>
                  <a:srgbClr val="494776"/>
                </a:solidFill>
                <a:latin typeface="Garamond" panose="02020603050405020304" pitchFamily="1"/>
              </a:rPr>
              <a:t>ogoutfripidimi </a:t>
            </a:r>
          </a:p>
          <a:p>
            <a:pPr marL="914400" marR="2286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spc="-135">
                <a:solidFill>
                  <a:srgbClr val="3A458C"/>
                </a:solidFill>
                <a:latin typeface="Garamond" panose="02020603050405020304" pitchFamily="1"/>
              </a:rPr>
              <a:t>Nar*</a:t>
            </a:r>
            <a:r>
              <a:rPr lang="en-US" sz="1900" b="1" spc="-135" baseline="30000">
                <a:solidFill>
                  <a:srgbClr val="3A458C"/>
                </a:solidFill>
                <a:latin typeface="Garamond" panose="02020603050405020304" pitchFamily="1"/>
              </a:rPr>
              <a:t>4</a:t>
            </a:r>
            <a:r>
              <a:rPr lang="en-US" sz="1900" b="1" spc="-135">
                <a:solidFill>
                  <a:srgbClr val="3A458C"/>
                </a:solidFill>
                <a:latin typeface="Garamond" panose="02020603050405020304" pitchFamily="1"/>
              </a:rPr>
              <a:t>4</a:t>
            </a:r>
            <a:r>
              <a:rPr lang="en-US" sz="1900" b="1" spc="-135" baseline="30000">
                <a:solidFill>
                  <a:srgbClr val="3A458C"/>
                </a:solidFill>
                <a:latin typeface="Garamond" panose="02020603050405020304" pitchFamily="1"/>
              </a:rPr>
              <a:t>4</a:t>
            </a:r>
            <a:r>
              <a:rPr lang="en-US" sz="1900" b="1" spc="-135">
                <a:solidFill>
                  <a:srgbClr val="3A458C"/>
                </a:solidFill>
                <a:latin typeface="Garamond" panose="02020603050405020304" pitchFamily="1"/>
              </a:rPr>
              <a:t>4,„</a:t>
            </a:r>
            <a:r>
              <a:rPr lang="en-US" sz="1900" b="1" spc="-135">
                <a:solidFill>
                  <a:srgbClr val="0070C7"/>
                </a:solidFill>
                <a:latin typeface="Garamond" panose="02020603050405020304" pitchFamily="1"/>
              </a:rPr>
              <a:t> flikte </a:t>
            </a:r>
            <a:r>
              <a:rPr lang="en-US" sz="1100" b="1" spc="-135">
                <a:solidFill>
                  <a:srgbClr val="0070C7"/>
                </a:solidFill>
                <a:latin typeface="Verdana" panose="02020603050405020304" pitchFamily="2"/>
              </a:rPr>
              <a:t>—...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750185" y="5479415"/>
            <a:ext cx="2746375" cy="2099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22860" indent="0" algn="l">
              <a:lnSpc>
                <a:spcPts val="800"/>
              </a:lnSpc>
              <a:spcAft>
                <a:spcPts val="0"/>
              </a:spcAft>
            </a:pPr>
            <a:r>
              <a:rPr lang="en-US" sz="1250" b="1" spc="30" baseline="30000">
                <a:solidFill>
                  <a:srgbClr val="0575C9"/>
                </a:solidFill>
                <a:latin typeface="Verdana" panose="02020603050405020304" pitchFamily="2"/>
              </a:rPr>
              <a:t>ww</a:t>
            </a:r>
            <a:r>
              <a:rPr lang="en-US" sz="1100" b="1" spc="30">
                <a:solidFill>
                  <a:srgbClr val="0575C9"/>
                </a:solidFill>
                <a:latin typeface="Verdana" panose="02020603050405020304" pitchFamily="2"/>
              </a:rPr>
              <a:t>Wlightliv-, i </a:t>
            </a:r>
          </a:p>
          <a:p>
            <a:pPr marL="594360" marR="2286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960120" algn="l"/>
              </a:tabLst>
            </a:pPr>
            <a:r>
              <a:rPr lang="en-US" sz="650" b="1" spc="-200">
                <a:solidFill>
                  <a:srgbClr val="53B480"/>
                </a:solidFill>
                <a:latin typeface="Arial" panose="02020603050405020304" pitchFamily="2"/>
              </a:rPr>
              <a:t>l&amp;</a:t>
            </a:r>
            <a:r>
              <a:rPr lang="en-US" sz="100" b="1" spc="-200">
                <a:solidFill>
                  <a:srgbClr val="0575C9"/>
                </a:solidFill>
                <a:latin typeface="Arial" panose="02020603050405020304" pitchFamily="2"/>
              </a:rPr>
              <a:t> </a:t>
            </a:r>
            <a:r>
              <a:rPr lang="en-US" sz="650" b="1" spc="-200">
                <a:solidFill>
                  <a:srgbClr val="0575C9"/>
                </a:solidFill>
                <a:latin typeface="Arial" panose="02020603050405020304" pitchFamily="2"/>
              </a:rPr>
              <a:t>.a.1.10. 4_}...ott, </a:t>
            </a:r>
            <a:r>
              <a:rPr lang="en-US" sz="650" b="1" spc="-200">
                <a:solidFill>
                  <a:srgbClr val="0575C9"/>
                </a:solidFill>
                <a:latin typeface="Verdana" panose="02020603050405020304" pitchFamily="2"/>
              </a:rPr>
              <a:t>1</a:t>
            </a:r>
            <a:r>
              <a:rPr lang="en-US" sz="650" b="1" spc="-200" baseline="-25000">
                <a:solidFill>
                  <a:srgbClr val="0575C9"/>
                </a:solidFill>
                <a:latin typeface="Arial" panose="02020603050405020304" pitchFamily="2"/>
              </a:rPr>
              <a:t>4</a:t>
            </a:r>
            <a:r>
              <a:rPr lang="en-US" sz="650" b="1" spc="-200">
                <a:solidFill>
                  <a:srgbClr val="0575C9"/>
                </a:solidFill>
                <a:latin typeface="Verdana" panose="02020603050405020304" pitchFamily="2"/>
              </a:rPr>
              <a:t>-7,</a:t>
            </a:r>
            <a:r>
              <a:rPr lang="en-US" sz="650" b="1" spc="-200">
                <a:solidFill>
                  <a:srgbClr val="0070C7"/>
                </a:solidFill>
                <a:latin typeface="Arial" panose="02020603050405020304" pitchFamily="2"/>
              </a:rPr>
              <a:t> IlltiA</a:t>
            </a:r>
            <a:r>
              <a:rPr lang="en-US" sz="1900" b="1" spc="-200">
                <a:solidFill>
                  <a:srgbClr val="0575C9"/>
                </a:solidFill>
                <a:latin typeface="Garamond" panose="02020603050405020304" pitchFamily="1"/>
              </a:rPr>
              <a:t> 740C-141*</a:t>
            </a:r>
            <a:r>
              <a:rPr lang="en-US" sz="1900" b="1" spc="-200">
                <a:solidFill>
                  <a:srgbClr val="0070C7"/>
                </a:solidFill>
                <a:latin typeface="Garamond" panose="02020603050405020304" pitchFamily="1"/>
              </a:rPr>
              <a:t> AVOW </a:t>
            </a:r>
          </a:p>
          <a:p>
            <a:pPr marL="0" marR="22860" indent="0" algn="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60">
                <a:solidFill>
                  <a:srgbClr val="0575C9"/>
                </a:solidFill>
                <a:latin typeface="Arial" panose="02020603050405020304" pitchFamily="2"/>
              </a:rPr>
              <a:t>-</a:t>
            </a:r>
            <a:r>
              <a:rPr lang="en-US" sz="1650" spc="60">
                <a:solidFill>
                  <a:srgbClr val="0070C7"/>
                </a:solidFill>
                <a:latin typeface="Arial" panose="02020603050405020304" pitchFamily="2"/>
              </a:rPr>
              <a:t> .1</a:t>
            </a:r>
            <a:r>
              <a:rPr lang="en-US" sz="1650" b="1" spc="60">
                <a:solidFill>
                  <a:srgbClr val="0575C9"/>
                </a:solidFill>
                <a:latin typeface="Arial" panose="02020603050405020304" pitchFamily="2"/>
              </a:rPr>
              <a:t> potu.</a:t>
            </a:r>
            <a:r>
              <a:rPr lang="en-US" sz="1650" b="1" spc="60">
                <a:solidFill>
                  <a:srgbClr val="0070C7"/>
                </a:solidFill>
                <a:latin typeface="Arial" panose="02020603050405020304" pitchFamily="2"/>
              </a:rPr>
              <a:t> Now </a:t>
            </a:r>
          </a:p>
          <a:p>
            <a:pPr marL="0" marR="228600" indent="0" algn="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-145">
                <a:solidFill>
                  <a:srgbClr val="0070C7"/>
                </a:solidFill>
                <a:latin typeface="Arial" panose="02020603050405020304" pitchFamily="2"/>
              </a:rPr>
              <a:t>4....alk</a:t>
            </a:r>
            <a:r>
              <a:rPr lang="en-US" sz="1650" b="1" spc="-145" baseline="-25000">
                <a:solidFill>
                  <a:srgbClr val="0070C7"/>
                </a:solidFill>
                <a:latin typeface="Arial" panose="02020603050405020304" pitchFamily="2"/>
              </a:rPr>
              <a:t>i.</a:t>
            </a:r>
            <a:r>
              <a:rPr lang="en-US" sz="1650" b="1" spc="-145">
                <a:solidFill>
                  <a:srgbClr val="0070C7"/>
                </a:solidFill>
                <a:latin typeface="Arial" panose="02020603050405020304" pitchFamily="2"/>
              </a:rPr>
              <a:t>.....</a:t>
            </a:r>
            <a:r>
              <a:rPr lang="en-US" sz="1650" b="1" spc="-145" baseline="-25000">
                <a:solidFill>
                  <a:srgbClr val="0070C7"/>
                </a:solidFill>
                <a:latin typeface="Arial" panose="02020603050405020304" pitchFamily="2"/>
              </a:rPr>
              <a:t>70</a:t>
            </a:r>
            <a:r>
              <a:rPr lang="en-US" sz="1650" b="1" spc="-145">
                <a:solidFill>
                  <a:srgbClr val="0070C7"/>
                </a:solidFill>
                <a:latin typeface="Arial" panose="02020603050405020304" pitchFamily="2"/>
              </a:rPr>
              <a:t>,</a:t>
            </a:r>
            <a:r>
              <a:rPr lang="en-US" sz="1650" b="1" spc="-145" baseline="-25000">
                <a:solidFill>
                  <a:srgbClr val="0070C7"/>
                </a:solidFill>
                <a:latin typeface="Arial" panose="02020603050405020304" pitchFamily="2"/>
              </a:rPr>
              <a:t>40,</a:t>
            </a:r>
            <a:r>
              <a:rPr lang="en-US" sz="100" b="1" spc="-145">
                <a:solidFill>
                  <a:srgbClr val="0070C7"/>
                </a:solidFill>
                <a:latin typeface="Arial" panose="02020603050405020304" pitchFamily="2"/>
              </a:rPr>
              <a:t> </a:t>
            </a:r>
          </a:p>
          <a:p>
            <a:pPr marL="0" marR="2286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150">
                <a:solidFill>
                  <a:srgbClr val="0070C7"/>
                </a:solidFill>
                <a:latin typeface="Arial" panose="02020603050405020304" pitchFamily="2"/>
              </a:rPr>
              <a:t>'..4‘ ar426Tell </a:t>
            </a:r>
          </a:p>
          <a:p>
            <a:pPr marL="1234440" marR="2286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en-US" sz="1950" b="1" spc="-285">
                <a:solidFill>
                  <a:srgbClr val="0575C9"/>
                </a:solidFill>
                <a:latin typeface="Arial" panose="02020603050405020304" pitchFamily="2"/>
              </a:rPr>
              <a:t>41 g</a:t>
            </a:r>
            <a:r>
              <a:rPr lang="en-US" sz="1950" b="1" spc="-285">
                <a:solidFill>
                  <a:srgbClr val="0070C7"/>
                </a:solidFill>
                <a:latin typeface="Arial" panose="02020603050405020304" pitchFamily="2"/>
              </a:rPr>
              <a:t> kW</a:t>
            </a:r>
            <a:r>
              <a:rPr lang="en-US" sz="1950" b="1" spc="-285">
                <a:solidFill>
                  <a:srgbClr val="0575C9"/>
                </a:solidFill>
                <a:latin typeface="Arial" panose="02020603050405020304" pitchFamily="2"/>
              </a:rPr>
              <a:t> I</a:t>
            </a:r>
            <a:r>
              <a:rPr lang="en-US" sz="1950" b="1" spc="-285">
                <a:solidFill>
                  <a:srgbClr val="0070C7"/>
                </a:solidFill>
                <a:latin typeface="Arial" panose="02020603050405020304" pitchFamily="2"/>
              </a:rPr>
              <a:t> kor;</a:t>
            </a:r>
            <a:r>
              <a:rPr lang="en-US" sz="650" b="1" spc="-285">
                <a:solidFill>
                  <a:srgbClr val="AB6944"/>
                </a:solidFill>
                <a:latin typeface="Arial" panose="02020603050405020304" pitchFamily="2"/>
              </a:rPr>
              <a:t> k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 At</a:t>
            </a:r>
            <a:r>
              <a:rPr lang="en-US" sz="650" b="1" spc="-285" baseline="30000">
                <a:solidFill>
                  <a:srgbClr val="0070C7"/>
                </a:solidFill>
                <a:latin typeface="Verdana" panose="02020603050405020304" pitchFamily="2"/>
              </a:rPr>
              <a:t>r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ks</a:t>
            </a:r>
            <a:r>
              <a:rPr lang="en-US" sz="650" b="1" spc="-285" baseline="30000">
                <a:solidFill>
                  <a:srgbClr val="0070C7"/>
                </a:solidFill>
                <a:latin typeface="Verdana" panose="02020603050405020304" pitchFamily="2"/>
              </a:rPr>
              <a:t>ri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tikib</a:t>
            </a:r>
            <a:r>
              <a:rPr lang="en-US" sz="650" b="1" spc="-285" baseline="30000">
                <a:solidFill>
                  <a:srgbClr val="0070C7"/>
                </a:solidFill>
                <a:latin typeface="Verdana" panose="02020603050405020304" pitchFamily="2"/>
              </a:rPr>
              <a:t>i</a:t>
            </a:r>
            <a:r>
              <a:rPr lang="en-US" sz="650" b="1" spc="-285">
                <a:solidFill>
                  <a:srgbClr val="0070C7"/>
                </a:solidFill>
                <a:latin typeface="Arial" panose="02020603050405020304" pitchFamily="2"/>
              </a:rPr>
              <a:t>gg,, </a:t>
            </a:r>
            <a:r>
              <a:rPr lang="en-US" sz="650" b="1" spc="-285">
                <a:solidFill>
                  <a:srgbClr val="0070C7"/>
                </a:solidFill>
                <a:latin typeface="Verdana" panose="02020603050405020304" pitchFamily="2"/>
              </a:rPr>
              <a:t>T., </a:t>
            </a:r>
          </a:p>
          <a:p>
            <a:pPr marL="0" marR="22860" indent="0" algn="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155">
                <a:solidFill>
                  <a:srgbClr val="EE1F0F"/>
                </a:solidFill>
                <a:latin typeface="Arial" panose="02020603050405020304" pitchFamily="2"/>
              </a:rPr>
              <a:t>, i rAi</a:t>
            </a:r>
            <a:r>
              <a:rPr lang="en-US" sz="650" b="1" spc="155">
                <a:solidFill>
                  <a:srgbClr val="6D342F"/>
                </a:solidFill>
                <a:latin typeface="Arial" panose="02020603050405020304" pitchFamily="2"/>
              </a:rPr>
              <a:t> Ktnlj</a:t>
            </a:r>
            <a:r>
              <a:rPr lang="en-US" sz="650" b="1" spc="155">
                <a:solidFill>
                  <a:srgbClr val="0575C9"/>
                </a:solidFill>
                <a:latin typeface="Arial" panose="02020603050405020304" pitchFamily="2"/>
              </a:rPr>
              <a:t> I</a:t>
            </a:r>
            <a:r>
              <a:rPr lang="en-US" sz="650" b="1" spc="155">
                <a:solidFill>
                  <a:srgbClr val="0070C7"/>
                </a:solidFill>
                <a:latin typeface="Verdana" panose="02020603050405020304" pitchFamily="2"/>
              </a:rPr>
              <a:t> liprfo</a:t>
            </a:r>
            <a:r>
              <a:rPr lang="en-US" sz="650" b="1" spc="155">
                <a:solidFill>
                  <a:srgbClr val="0575C9"/>
                </a:solidFill>
                <a:latin typeface="Arial" panose="02020603050405020304" pitchFamily="2"/>
              </a:rPr>
              <a:t> -404 ,</a:t>
            </a:r>
            <a:r>
              <a:rPr lang="en-US" sz="650" b="1" spc="155">
                <a:solidFill>
                  <a:srgbClr val="0070C7"/>
                </a:solidFill>
                <a:latin typeface="Verdana" panose="02020603050405020304" pitchFamily="2"/>
              </a:rPr>
              <a:t> 431**If </a:t>
            </a:r>
          </a:p>
          <a:p>
            <a:pPr marL="548640" marR="2286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-190">
                <a:solidFill>
                  <a:srgbClr val="0070C7"/>
                </a:solidFill>
                <a:latin typeface="Verdana" panose="02020603050405020304" pitchFamily="2"/>
              </a:rPr>
              <a:t>111.0.4.71110</a:t>
            </a:r>
            <a:r>
              <a:rPr lang="en-US" sz="2050" spc="-770" baseline="-25000">
                <a:solidFill>
                  <a:srgbClr val="0070C7"/>
                </a:solidFill>
                <a:latin typeface="Tahoma" panose="02020603050405020304" pitchFamily="2"/>
              </a:rPr>
              <a:t>11</a:t>
            </a:r>
            <a:r>
              <a:rPr lang="en-US" sz="2050" spc="-190">
                <a:solidFill>
                  <a:srgbClr val="0070C7"/>
                </a:solidFill>
                <a:latin typeface="Verdana" panose="02020603050405020304" pitchFamily="2"/>
              </a:rPr>
              <a:t>,2.;,, *NA" </a:t>
            </a:r>
          </a:p>
          <a:p>
            <a:pPr marL="228600" marR="2286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0" b="1" i="1" spc="355">
                <a:solidFill>
                  <a:srgbClr val="0070C7"/>
                </a:solidFill>
                <a:latin typeface="Verdana" panose="02020603050405020304" pitchFamily="2"/>
              </a:rPr>
              <a:t>.</a:t>
            </a:r>
            <a:r>
              <a:rPr lang="en-US" sz="2050" spc="355">
                <a:solidFill>
                  <a:srgbClr val="0070C7"/>
                </a:solidFill>
                <a:latin typeface="Verdana" panose="02020603050405020304" pitchFamily="2"/>
              </a:rPr>
              <a:t>API' </a:t>
            </a:r>
          </a:p>
          <a:p>
            <a:pPr marL="1005840" marR="2286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0">
                <a:solidFill>
                  <a:srgbClr val="0070C7"/>
                </a:solidFill>
                <a:latin typeface="Arial" panose="02020603050405020304" pitchFamily="2"/>
              </a:rPr>
              <a:t>al. </a:t>
            </a:r>
            <a:r>
              <a:rPr lang="en-US" sz="1400" b="1" spc="150">
                <a:solidFill>
                  <a:srgbClr val="0070C7"/>
                </a:solidFill>
                <a:latin typeface="Garamond" panose="02020603050405020304" pitchFamily="1"/>
              </a:rPr>
              <a:t>-4P </a:t>
            </a:r>
          </a:p>
          <a:p>
            <a:pPr marL="0" marR="22860" indent="0" algn="l">
              <a:lnSpc>
                <a:spcPts val="1200"/>
              </a:lnSpc>
              <a:spcBef>
                <a:spcPts val="0"/>
              </a:spcBef>
              <a:spcAft>
                <a:spcPts val="1320"/>
              </a:spcAft>
            </a:pPr>
            <a:r>
              <a:rPr lang="en-US" sz="1650" b="1" i="1" spc="0">
                <a:solidFill>
                  <a:srgbClr val="0070C7"/>
                </a:solidFill>
                <a:latin typeface="Tahoma" panose="02020603050405020304" pitchFamily="2"/>
              </a:rPr>
              <a:t>zfe..** </a:t>
            </a:r>
            <a:r>
              <a:t/>
            </a:r>
            <a:br/>
            <a:r>
              <a:rPr lang="en-US" sz="1250" b="1" i="1" spc="0" baseline="30000">
                <a:solidFill>
                  <a:srgbClr val="0070C7"/>
                </a:solidFill>
                <a:latin typeface="Verdana" panose="02020603050405020304" pitchFamily="2"/>
              </a:rPr>
              <a:t>0</a:t>
            </a:r>
            <a:r>
              <a:rPr lang="en-US" sz="1650" b="1" i="1" spc="0">
                <a:solidFill>
                  <a:srgbClr val="0070C7"/>
                </a:solidFill>
                <a:latin typeface="Tahoma" panose="02020603050405020304" pitchFamily="2"/>
              </a:rPr>
              <a:t>4"</a:t>
            </a:r>
            <a:r>
              <a:rPr lang="en-US" sz="1650" b="1" i="1" spc="0" baseline="30000">
                <a:solidFill>
                  <a:srgbClr val="0070C7"/>
                </a:solidFill>
                <a:latin typeface="Verdana" panose="02020603050405020304" pitchFamily="2"/>
              </a:rPr>
              <a:t>-</a:t>
            </a:r>
            <a:r>
              <a:rPr lang="en-US" sz="100" b="1" i="1" spc="0">
                <a:solidFill>
                  <a:srgbClr val="0070C7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612890" y="1407795"/>
            <a:ext cx="6373495" cy="853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2425" rIns="0" bIns="0" anchor="t"/>
          <a:lstStyle/>
          <a:p>
            <a:pPr marL="0" marR="0" indent="0" algn="l">
              <a:lnSpc>
                <a:spcPts val="1700"/>
              </a:lnSpc>
              <a:spcAft>
                <a:spcPts val="520"/>
              </a:spcAft>
            </a:pPr>
            <a:r>
              <a:rPr lang="en-US" sz="1650" b="1" spc="0">
                <a:solidFill>
                  <a:srgbClr val="000000"/>
                </a:solidFill>
                <a:latin typeface="Arial" panose="02020603050405020304" pitchFamily="2"/>
              </a:rPr>
              <a:t>All UK constituencies shown at same size </a:t>
            </a:r>
            <a:r>
              <a:t/>
            </a:r>
            <a:br/>
            <a:r>
              <a:rPr lang="en-US" sz="1650" spc="0">
                <a:solidFill>
                  <a:srgbClr val="000000"/>
                </a:solidFill>
                <a:latin typeface="Arial" panose="02020603050405020304" pitchFamily="2"/>
              </a:rPr>
              <a:t>Tap or click for more details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6931660" y="7152005"/>
            <a:ext cx="6054725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769620" algn="l"/>
                <a:tab pos="2186940" algn="l"/>
                <a:tab pos="3329940" algn="l"/>
                <a:tab pos="4152900" algn="l"/>
                <a:tab pos="5295900" algn="l"/>
              </a:tabLst>
            </a:pPr>
            <a:r>
              <a:rPr lang="en-US" sz="1650" spc="15">
                <a:solidFill>
                  <a:srgbClr val="000000"/>
                </a:solidFill>
                <a:latin typeface="Arial" panose="02020603050405020304" pitchFamily="2"/>
              </a:rPr>
              <a:t>Con</a:t>
            </a:r>
            <a:r>
              <a:rPr lang="en-US" sz="100" spc="15">
                <a:solidFill>
                  <a:srgbClr val="EE1F0F"/>
                </a:solidFill>
                <a:latin typeface="Arial" panose="02020603050405020304" pitchFamily="2"/>
              </a:rPr>
              <a:t> </a:t>
            </a:r>
            <a:r>
              <a:rPr lang="en-US" sz="1650" spc="15">
                <a:solidFill>
                  <a:srgbClr val="EE1F0F"/>
                </a:solidFill>
                <a:latin typeface="Arial" panose="02020603050405020304" pitchFamily="2"/>
              </a:rPr>
              <a:t>•</a:t>
            </a:r>
            <a:r>
              <a:rPr lang="en-US" sz="1650" spc="15">
                <a:solidFill>
                  <a:srgbClr val="000000"/>
                </a:solidFill>
                <a:latin typeface="Arial" panose="02020603050405020304" pitchFamily="2"/>
              </a:rPr>
              <a:t> Lab SNP LD</a:t>
            </a:r>
            <a:r>
              <a:rPr lang="en-US" sz="100" spc="15">
                <a:solidFill>
                  <a:srgbClr val="C0153D"/>
                </a:solidFill>
                <a:latin typeface="Arial" panose="02020603050405020304" pitchFamily="2"/>
              </a:rPr>
              <a:t> </a:t>
            </a:r>
            <a:r>
              <a:rPr lang="en-US" sz="1650" spc="15">
                <a:solidFill>
                  <a:srgbClr val="C0153D"/>
                </a:solidFill>
                <a:latin typeface="Arial" panose="02020603050405020304" pitchFamily="2"/>
              </a:rPr>
              <a:t>•</a:t>
            </a:r>
            <a:r>
              <a:rPr lang="en-US" sz="1950" b="1" spc="15">
                <a:solidFill>
                  <a:srgbClr val="000000"/>
                </a:solidFill>
                <a:latin typeface="Arial" panose="02020603050405020304" pitchFamily="2"/>
              </a:rPr>
              <a:t> DUP</a:t>
            </a:r>
            <a:r>
              <a:rPr lang="en-US" sz="100" b="1" spc="15">
                <a:solidFill>
                  <a:srgbClr val="00623F"/>
                </a:solidFill>
                <a:latin typeface="Arial" panose="02020603050405020304" pitchFamily="2"/>
              </a:rPr>
              <a:t> </a:t>
            </a:r>
            <a:r>
              <a:rPr lang="en-US" sz="1950" b="1" spc="15">
                <a:solidFill>
                  <a:srgbClr val="00623F"/>
                </a:solidFill>
                <a:latin typeface="Arial" panose="02020603050405020304" pitchFamily="2"/>
              </a:rPr>
              <a:t>•</a:t>
            </a:r>
            <a:r>
              <a:rPr lang="en-US" sz="1950" b="1" spc="15">
                <a:solidFill>
                  <a:srgbClr val="000000"/>
                </a:solidFill>
                <a:latin typeface="Arial" panose="02020603050405020304" pitchFamily="2"/>
              </a:rPr>
              <a:t> SF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0320" y="7578725"/>
            <a:ext cx="12966065" cy="763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903720" marR="0" indent="0" algn="l">
              <a:lnSpc>
                <a:spcPts val="1600"/>
              </a:lnSpc>
              <a:spcAft>
                <a:spcPts val="0"/>
              </a:spcAft>
              <a:tabLst>
                <a:tab pos="7726680" algn="l"/>
                <a:tab pos="9144000" algn="l"/>
              </a:tabLst>
            </a:pPr>
            <a:r>
              <a:rPr lang="en-US" sz="1650" spc="-20">
                <a:solidFill>
                  <a:srgbClr val="000000"/>
                </a:solidFill>
                <a:latin typeface="Arial" panose="02020603050405020304" pitchFamily="2"/>
              </a:rPr>
              <a:t>PC</a:t>
            </a:r>
            <a:r>
              <a:rPr lang="en-US" sz="100" spc="-20">
                <a:solidFill>
                  <a:srgbClr val="1E7333"/>
                </a:solidFill>
                <a:latin typeface="Arial" panose="02020603050405020304" pitchFamily="2"/>
              </a:rPr>
              <a:t> </a:t>
            </a:r>
            <a:r>
              <a:rPr lang="en-US" sz="1650" spc="-20">
                <a:solidFill>
                  <a:srgbClr val="1E7333"/>
                </a:solidFill>
                <a:latin typeface="Arial" panose="02020603050405020304" pitchFamily="2"/>
              </a:rPr>
              <a:t>•</a:t>
            </a:r>
            <a:r>
              <a:rPr lang="en-US" sz="1650" spc="-20">
                <a:solidFill>
                  <a:srgbClr val="000000"/>
                </a:solidFill>
                <a:latin typeface="Arial" panose="02020603050405020304" pitchFamily="2"/>
              </a:rPr>
              <a:t> Green Ind </a:t>
            </a:r>
          </a:p>
          <a:p>
            <a:pPr marL="182880" marR="0" indent="182880" algn="l">
              <a:lnSpc>
                <a:spcPts val="17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  <a:tabLst>
                <a:tab pos="1920240" algn="l"/>
                <a:tab pos="2743200" algn="l"/>
                <a:tab pos="3520440" algn="l"/>
                <a:tab pos="4297680" algn="l"/>
              </a:tabLst>
            </a:pPr>
            <a:r>
              <a:rPr lang="en-US" sz="1650" spc="50">
                <a:solidFill>
                  <a:srgbClr val="000000"/>
                </a:solidFill>
                <a:latin typeface="Arial" panose="02020603050405020304" pitchFamily="2"/>
              </a:rPr>
              <a:t>Con</a:t>
            </a:r>
            <a:r>
              <a:rPr lang="en-US" sz="1650" spc="50">
                <a:solidFill>
                  <a:srgbClr val="EE1F0F"/>
                </a:solidFill>
                <a:latin typeface="Arial" panose="02020603050405020304" pitchFamily="2"/>
              </a:rPr>
              <a:t> •</a:t>
            </a:r>
            <a:r>
              <a:rPr lang="en-US" sz="1650" spc="50">
                <a:solidFill>
                  <a:srgbClr val="000000"/>
                </a:solidFill>
                <a:latin typeface="Arial" panose="02020603050405020304" pitchFamily="2"/>
              </a:rPr>
              <a:t> Lab SNP LD PC Ind</a:t>
            </a:r>
            <a:r>
              <a:rPr lang="en-US" sz="1650" spc="50">
                <a:solidFill>
                  <a:srgbClr val="C0153D"/>
                </a:solidFill>
                <a:latin typeface="Arial" panose="02020603050405020304" pitchFamily="2"/>
              </a:rPr>
              <a:t> •</a:t>
            </a:r>
            <a:r>
              <a:rPr lang="en-US" sz="1650" spc="50">
                <a:solidFill>
                  <a:srgbClr val="000000"/>
                </a:solidFill>
                <a:latin typeface="Arial" panose="02020603050405020304" pitchFamily="2"/>
              </a:rPr>
              <a:t> DUP </a:t>
            </a:r>
          </a:p>
          <a:p>
            <a:pPr marL="182880" marR="0" indent="182880" algn="l">
              <a:lnSpc>
                <a:spcPts val="1700"/>
              </a:lnSpc>
              <a:spcBef>
                <a:spcPts val="0"/>
              </a:spcBef>
              <a:spcAft>
                <a:spcPts val="490"/>
              </a:spcAft>
              <a:buFont typeface="Symbol"/>
              <a:buChar char="·"/>
              <a:tabLst>
                <a:tab pos="960120" algn="l"/>
                <a:tab pos="6583680" algn="l"/>
              </a:tabLst>
            </a:pPr>
            <a:r>
              <a:rPr lang="en-US" sz="1650" spc="-15">
                <a:solidFill>
                  <a:srgbClr val="000000"/>
                </a:solidFill>
                <a:latin typeface="Arial" panose="02020603050405020304" pitchFamily="2"/>
              </a:rPr>
              <a:t>SF</a:t>
            </a:r>
            <a:r>
              <a:rPr lang="en-US" sz="100" spc="-15">
                <a:solidFill>
                  <a:srgbClr val="1E7333"/>
                </a:solidFill>
                <a:latin typeface="Arial" panose="02020603050405020304" pitchFamily="2"/>
              </a:rPr>
              <a:t> </a:t>
            </a:r>
            <a:r>
              <a:rPr lang="en-US" sz="1650" spc="-15">
                <a:solidFill>
                  <a:srgbClr val="1E7333"/>
                </a:solidFill>
                <a:latin typeface="Arial" panose="02020603050405020304" pitchFamily="2"/>
              </a:rPr>
              <a:t>•</a:t>
            </a:r>
            <a:r>
              <a:rPr lang="en-US" sz="1650" spc="-15">
                <a:solidFill>
                  <a:srgbClr val="000000"/>
                </a:solidFill>
                <a:latin typeface="Arial" panose="02020603050405020304" pitchFamily="2"/>
              </a:rPr>
              <a:t> Green </a:t>
            </a:r>
            <a:r>
              <a:rPr lang="en-US" sz="1250" i="1" spc="-15">
                <a:solidFill>
                  <a:srgbClr val="000000"/>
                </a:solidFill>
                <a:latin typeface="Verdana" panose="02020603050405020304" pitchFamily="2"/>
              </a:rPr>
              <a:t>Map built with Carto using hexagons by Esri UK.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0412095" y="3401060"/>
            <a:ext cx="857250" cy="270510"/>
          </a:xfrm>
          <a:prstGeom prst="rect">
            <a:avLst/>
          </a:prstGeom>
          <a:solidFill>
            <a:srgbClr val="494748"/>
          </a:solidFill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0" marR="0" indent="0" algn="l">
              <a:lnSpc>
                <a:spcPts val="1400"/>
              </a:lnSpc>
              <a:spcAft>
                <a:spcPts val="385"/>
              </a:spcAft>
            </a:pPr>
            <a:r>
              <a:rPr lang="en-US" sz="1100" b="1" spc="-75">
                <a:solidFill>
                  <a:srgbClr val="FFFFFF"/>
                </a:solidFill>
                <a:latin typeface="Verdana" panose="02020603050405020304" pitchFamily="2"/>
              </a:rPr>
              <a:t>SCOTLAND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342630" y="5116830"/>
            <a:ext cx="556895" cy="280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45720" marR="0" indent="0" algn="l">
              <a:lnSpc>
                <a:spcPts val="1400"/>
              </a:lnSpc>
              <a:spcAft>
                <a:spcPts val="13205"/>
              </a:spcAft>
            </a:pPr>
            <a:r>
              <a:rPr lang="en-US" sz="1100" b="1" spc="-140">
                <a:solidFill>
                  <a:srgbClr val="FFFFFF"/>
                </a:solidFill>
                <a:latin typeface="Verdana" panose="02020603050405020304" pitchFamily="2"/>
              </a:rPr>
              <a:t>WALES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856095" y="2263775"/>
            <a:ext cx="0" cy="4695825"/>
          </a:xfrm>
          <a:prstGeom prst="line">
            <a:avLst/>
          </a:prstGeom>
          <a:ln w="3175" cmpd="sng">
            <a:solidFill>
              <a:srgbClr val="949494"/>
            </a:solidFill>
          </a:ln>
        </p:spPr>
      </p:cxnSp>
      <p:cxnSp>
        <p:nvCxnSpPr>
          <p:cNvPr id="28" name="Straight Connector 27"/>
          <p:cNvCxnSpPr/>
          <p:nvPr/>
        </p:nvCxnSpPr>
        <p:spPr>
          <a:xfrm>
            <a:off x="12219305" y="2263775"/>
            <a:ext cx="607060" cy="0"/>
          </a:xfrm>
          <a:prstGeom prst="line">
            <a:avLst/>
          </a:prstGeom>
          <a:ln w="3175" cmpd="sng">
            <a:solidFill>
              <a:srgbClr val="999999"/>
            </a:solidFill>
          </a:ln>
        </p:spPr>
      </p:cxnSp>
      <p:cxnSp>
        <p:nvCxnSpPr>
          <p:cNvPr id="29" name="Straight Connector 28"/>
          <p:cNvCxnSpPr/>
          <p:nvPr/>
        </p:nvCxnSpPr>
        <p:spPr>
          <a:xfrm>
            <a:off x="11342370" y="7013575"/>
            <a:ext cx="1483995" cy="0"/>
          </a:xfrm>
          <a:prstGeom prst="line">
            <a:avLst/>
          </a:prstGeom>
          <a:ln w="6985" cmpd="sng">
            <a:solidFill>
              <a:srgbClr val="A0A0A0"/>
            </a:solidFill>
          </a:ln>
        </p:spPr>
      </p:cxnSp>
      <p:cxnSp>
        <p:nvCxnSpPr>
          <p:cNvPr id="30" name="Straight Connector 29"/>
          <p:cNvCxnSpPr/>
          <p:nvPr/>
        </p:nvCxnSpPr>
        <p:spPr>
          <a:xfrm>
            <a:off x="12825730" y="2261235"/>
            <a:ext cx="0" cy="4759325"/>
          </a:xfrm>
          <a:prstGeom prst="line">
            <a:avLst/>
          </a:prstGeom>
          <a:ln w="6985" cmpd="sng">
            <a:solidFill>
              <a:srgbClr val="989898"/>
            </a:solidFill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863600"/>
            <a:ext cx="12547600" cy="802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00" y="1264285"/>
            <a:ext cx="12824460" cy="72250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560320" y="33020"/>
            <a:ext cx="7880350" cy="9692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560320" y="33020"/>
            <a:ext cx="7880350" cy="46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715" rIns="0" bIns="0" anchor="t">
            <a:normAutofit fontScale="95000"/>
          </a:bodyPr>
          <a:lstStyle/>
          <a:p>
            <a:pPr marL="137160" marR="0" indent="0" algn="l">
              <a:lnSpc>
                <a:spcPts val="2100"/>
              </a:lnSpc>
              <a:spcAft>
                <a:spcPts val="475"/>
              </a:spcAft>
            </a:pPr>
            <a:r>
              <a:rPr lang="en-US" sz="1800" spc="95">
                <a:solidFill>
                  <a:srgbClr val="000000"/>
                </a:solidFill>
                <a:latin typeface="Arial" panose="02020603050405020304" pitchFamily="2"/>
              </a:rPr>
              <a:t>TABLE </a:t>
            </a:r>
            <a:r>
              <a:rPr lang="en-US" sz="1700" spc="95">
                <a:solidFill>
                  <a:srgbClr val="000000"/>
                </a:solidFill>
                <a:latin typeface="Bookman Old Style" panose="02020603050405020304" pitchFamily="1"/>
              </a:rPr>
              <a:t>2.1 Visual parameters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74620" y="495300"/>
          <a:ext cx="7880350" cy="9230360"/>
        </p:xfrm>
        <a:graphic>
          <a:graphicData uri="http://schemas.openxmlformats.org/drawingml/2006/table">
            <a:tbl>
              <a:tblPr/>
              <a:tblGrid>
                <a:gridCol w="5243195"/>
                <a:gridCol w="208280"/>
                <a:gridCol w="208280"/>
                <a:gridCol w="212090"/>
                <a:gridCol w="208280"/>
                <a:gridCol w="347980"/>
                <a:gridCol w="208280"/>
                <a:gridCol w="208280"/>
                <a:gridCol w="277495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94970">
                <a:tc rowSpan="19">
                  <a:txBody>
                    <a:bodyPr/>
                    <a:lstStyle/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Parameter </a:t>
                      </a:r>
                      <a:r>
                        <a:rPr lang="en-US" sz="1700" b="1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Ideal data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type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470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Position Quantitative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265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Length Quantitative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260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Angle Quantitative*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325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Area Quantitative*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260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Volume Quantitative*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265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Color hue Nominal or ordinal*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260"/>
                        </a:spcBef>
                        <a:spcAft>
                          <a:spcPts val="70"/>
                        </a:spcAf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Color saturation Ordinal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444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0" indent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35"/>
                        </a:spcAft>
                      </a:pPr>
                      <a:r>
                        <a:rPr lang="en-US" sz="13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0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6510" cmpd="sng">
                      <a:solidFill>
                        <a:srgbClr val="02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6510" cmpd="sng">
                      <a:solidFill>
                        <a:srgbClr val="02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6510" cmpd="sng">
                      <a:solidFill>
                        <a:srgbClr val="02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12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imes New Roman" panose="02020603050405020304" pitchFamily="2"/>
                        </a:rPr>
                        <a:t>=I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020202"/>
                      </a:solidFill>
                      <a:prstDash val="solid"/>
                    </a:lnT>
                    <a:lnB w="16510" cmpd="sng">
                      <a:solidFill>
                        <a:srgbClr val="4646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6510" cmpd="sng">
                      <a:solidFill>
                        <a:srgbClr val="4646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6510" cmpd="sng">
                      <a:solidFill>
                        <a:srgbClr val="4646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6510" cmpd="sng">
                      <a:solidFill>
                        <a:srgbClr val="4646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6510" cmpd="sng">
                      <a:solidFill>
                        <a:srgbClr val="4646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464646"/>
                      </a:solidFill>
                      <a:prstDash val="solid"/>
                    </a:lnT>
                    <a:lnB w="20955" cmpd="sng">
                      <a:solidFill>
                        <a:srgbClr val="0F0F0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11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16510" cmpd="sng">
                      <a:solidFill>
                        <a:srgbClr val="39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16510" cmpd="sng">
                      <a:solidFill>
                        <a:srgbClr val="39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16510" cmpd="sng">
                      <a:solidFill>
                        <a:srgbClr val="39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16510" cmpd="sng">
                      <a:solidFill>
                        <a:srgbClr val="39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16510" cmpd="sng">
                      <a:solidFill>
                        <a:srgbClr val="39393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F0F0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15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imes New Roman" panose="02020603050405020304" pitchFamily="2"/>
                        </a:rPr>
                        <a:t>=a1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6510" cmpd="sng">
                      <a:solidFill>
                        <a:srgbClr val="393939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0013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0394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19">
                  <a:txBody>
                    <a:bodyPr/>
                    <a:lstStyle/>
                    <a:p>
                      <a:pPr marL="0" marR="1446530" indent="0" algn="r">
                        <a:lnSpc>
                          <a:spcPts val="6000"/>
                        </a:lnSpc>
                        <a:spcBef>
                          <a:spcPts val="0"/>
                        </a:spcBef>
                        <a:spcAft>
                          <a:spcPts val="2145"/>
                        </a:spcAft>
                      </a:pPr>
                      <a:r>
                        <a:rPr lang="en-US" sz="8150" b="1" spc="-725">
                          <a:solidFill>
                            <a:srgbClr val="8A7F83"/>
                          </a:solidFill>
                          <a:latin typeface="Arial" panose="02020603050405020304" pitchFamily="2"/>
                        </a:rPr>
                        <a:t>0.•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668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553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 gridSpan="18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12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36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4445" cmpd="sng">
                      <a:solidFill>
                        <a:srgbClr val="7E7E7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445" cmpd="sng">
                      <a:solidFill>
                        <a:srgbClr val="7E7E7E"/>
                      </a:solidFill>
                      <a:prstDash val="solid"/>
                    </a:lnL>
                    <a:lnR w="4445" cmpd="sng">
                      <a:solidFill>
                        <a:srgbClr val="7E7E7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06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8255" cmpd="sng">
                      <a:solidFill>
                        <a:srgbClr val="171717"/>
                      </a:solidFill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171717"/>
                      </a:solidFill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825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8255" cmpd="sng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255" cmpd="sng">
                      <a:solidFill>
                        <a:srgbClr val="2E2E2E"/>
                      </a:solidFill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2E2E2E"/>
                      </a:solidFill>
                      <a:prstDash val="solid"/>
                    </a:lnL>
                    <a:lnR w="8255" cmpd="sng">
                      <a:solidFill>
                        <a:srgbClr val="2E2E2E"/>
                      </a:solidFill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2E2E2E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4445" cmpd="sng">
                      <a:solidFill>
                        <a:srgbClr val="7E7E7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445" cmpd="sng">
                      <a:solidFill>
                        <a:srgbClr val="7E7E7E"/>
                      </a:solidFill>
                      <a:prstDash val="solid"/>
                    </a:lnL>
                    <a:lnR w="4445" cmpd="sng">
                      <a:solidFill>
                        <a:srgbClr val="7E7E7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224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171717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4445" cmpd="sng">
                      <a:solidFill>
                        <a:srgbClr val="7E7E7E"/>
                      </a:solidFill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445" cmpd="sng">
                      <a:solidFill>
                        <a:srgbClr val="7E7E7E"/>
                      </a:solidFill>
                      <a:prstDash val="solid"/>
                    </a:lnL>
                    <a:lnR w="4445" cmpd="sng">
                      <a:solidFill>
                        <a:srgbClr val="7E7E7E"/>
                      </a:solidFill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8A8A8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8A8A8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F7F7F"/>
                      </a:solidFill>
                      <a:prstDash val="solid"/>
                    </a:lnT>
                    <a:lnB w="4445" cmpd="sng">
                      <a:solidFill>
                        <a:srgbClr val="8A8A8A"/>
                      </a:solidFill>
                      <a:prstDash val="soli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8A8A8A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255" cmpd="sng">
                      <a:solidFill>
                        <a:srgbClr val="7E7E7E"/>
                      </a:solidFill>
                      <a:prstDash val="solid"/>
                    </a:lnR>
                    <a:lnT w="4445" cmpd="sng">
                      <a:solidFill>
                        <a:srgbClr val="8A8A8A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7E7E7E"/>
                      </a:solidFill>
                      <a:prstDash val="solid"/>
                    </a:lnL>
                    <a:lnR w="8255" cmpd="sng">
                      <a:solidFill>
                        <a:srgbClr val="7E7E7E"/>
                      </a:solidFill>
                      <a:prstDash val="solid"/>
                    </a:lnR>
                    <a:lnT w="4445" cmpd="sng">
                      <a:solidFill>
                        <a:srgbClr val="8A8A8A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3241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4445" cmpd="sng">
                      <a:solidFill>
                        <a:srgbClr val="8B8B8B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445" cmpd="sng">
                      <a:solidFill>
                        <a:srgbClr val="8B8B8B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255" cmpd="sng">
                      <a:solidFill>
                        <a:srgbClr val="7E7E7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7E7E7E"/>
                      </a:solidFill>
                      <a:prstDash val="solid"/>
                    </a:lnL>
                    <a:lnR w="8255" cmpd="sng">
                      <a:solidFill>
                        <a:srgbClr val="7E7E7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457200">
                <a:tc rowSpan="6">
                  <a:txBody>
                    <a:bodyPr/>
                    <a:lstStyle/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1710"/>
                        </a:spcBef>
                        <a:spcAft>
                          <a:spcPts val="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Marker shape Nominal*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4195"/>
                        </a:spcBef>
                        <a:spcAft>
                          <a:spcPts val="680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Features Quantitative*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4445" cmpd="sng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69850" marR="0" indent="0" algn="l">
                        <a:lnSpc>
                          <a:spcPts val="1000"/>
                        </a:lnSpc>
                        <a:spcBef>
                          <a:spcPts val="155"/>
                        </a:spcBef>
                        <a:spcAft>
                          <a:spcPts val="2420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imes New Roman" panose="02020603050405020304" pitchFamily="2"/>
                        </a:rPr>
                        <a:t>0 A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255" cmpd="sng">
                      <a:solidFill>
                        <a:srgbClr val="7E7E7E"/>
                      </a:solidFill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7E7E7E"/>
                      </a:solidFill>
                      <a:prstDash val="solid"/>
                    </a:lnL>
                    <a:lnR w="8255" cmpd="sng">
                      <a:solidFill>
                        <a:srgbClr val="7E7E7E"/>
                      </a:solidFill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445" cmpd="sng">
                      <a:solidFill>
                        <a:srgbClr val="7E7E7E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7F7F7F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8255" cmpd="sng">
                      <a:solidFill>
                        <a:srgbClr val="8B8B8B"/>
                      </a:solidFill>
                      <a:prstDash val="solid"/>
                    </a:lnB>
                  </a:tcPr>
                </a:tc>
              </a:tr>
              <a:tr h="257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8B8B8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502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4445" cmpd="sng">
                      <a:solidFill>
                        <a:srgbClr val="8A8A8A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445" cmpd="sng">
                      <a:solidFill>
                        <a:srgbClr val="8A8A8A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1960"/>
                        </a:spcAft>
                      </a:pPr>
                      <a:r>
                        <a:rPr lang="en-US" sz="13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A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54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3566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3605"/>
                        </a:spcBef>
                        <a:spcAft>
                          <a:spcPts val="495"/>
                        </a:spcAft>
                        <a:tabLst>
                          <a:tab pos="2423160" algn="l"/>
                        </a:tabLs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Line width Ordinal*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9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9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8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95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148330" y="5518785"/>
            <a:ext cx="300355" cy="370332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116455" y="6009005"/>
            <a:ext cx="300355" cy="3213100"/>
          </a:xfrm>
          <a:prstGeom prst="rect">
            <a:avLst/>
          </a:prstGeom>
          <a:solidFill>
            <a:srgbClr val="01FE0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25725" y="5682615"/>
            <a:ext cx="300355" cy="3539490"/>
          </a:xfrm>
          <a:prstGeom prst="rect">
            <a:avLst/>
          </a:prstGeom>
          <a:solidFill>
            <a:srgbClr val="FFFF0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158355" y="5838825"/>
            <a:ext cx="300355" cy="3383280"/>
          </a:xfrm>
          <a:prstGeom prst="rect">
            <a:avLst/>
          </a:prstGeom>
          <a:solidFill>
            <a:srgbClr val="FFFF0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635750" y="6165850"/>
            <a:ext cx="313690" cy="3056255"/>
          </a:xfrm>
          <a:prstGeom prst="rect">
            <a:avLst/>
          </a:prstGeom>
          <a:solidFill>
            <a:srgbClr val="01FE0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136505" y="5518785"/>
            <a:ext cx="300990" cy="3703320"/>
          </a:xfrm>
          <a:prstGeom prst="rect">
            <a:avLst/>
          </a:prstGeom>
          <a:solidFill>
            <a:srgbClr val="FD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169015" y="6009005"/>
            <a:ext cx="300355" cy="3213100"/>
          </a:xfrm>
          <a:prstGeom prst="rect">
            <a:avLst/>
          </a:prstGeom>
          <a:solidFill>
            <a:srgbClr val="01FE02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690985" y="6322695"/>
            <a:ext cx="300990" cy="2899410"/>
          </a:xfrm>
          <a:prstGeom prst="rect">
            <a:avLst/>
          </a:prstGeom>
          <a:solidFill>
            <a:srgbClr val="FFFF0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70345" y="483235"/>
            <a:ext cx="4722495" cy="345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  <a:tabLst>
                <a:tab pos="4709160" algn="r"/>
              </a:tabLs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B 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50850" y="469900"/>
            <a:ext cx="3657600" cy="4594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A </a:t>
            </a:r>
          </a:p>
          <a:p>
            <a:pPr marL="2743200" marR="0" indent="0" algn="l">
              <a:lnSpc>
                <a:spcPts val="1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spc="790" baseline="-25000">
                <a:solidFill>
                  <a:srgbClr val="120BCD"/>
                </a:solidFill>
                <a:latin typeface="Arial" panose="02020603050405020304" pitchFamily="2"/>
              </a:rPr>
              <a:t>11_</a:t>
            </a:r>
            <a:r>
              <a:rPr lang="en-US" sz="100" b="1" spc="790">
                <a:solidFill>
                  <a:srgbClr val="120BCD"/>
                </a:solidFill>
                <a:latin typeface="Arial" panose="02020603050405020304" pitchFamily="2"/>
              </a:rPr>
              <a:t> </a:t>
            </a:r>
          </a:p>
          <a:p>
            <a:pPr marL="411480" marR="0" indent="0" algn="l">
              <a:lnSpc>
                <a:spcPts val="3900"/>
              </a:lnSpc>
              <a:spcBef>
                <a:spcPts val="3190"/>
              </a:spcBef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  <a:p>
            <a:pPr marL="0" marR="45720" indent="0" algn="r">
              <a:lnSpc>
                <a:spcPct val="100000"/>
              </a:lnSpc>
              <a:spcBef>
                <a:spcPts val="9585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4 </a:t>
            </a:r>
          </a:p>
          <a:p>
            <a:pPr marL="2240280" marR="0" indent="0" algn="l">
              <a:lnSpc>
                <a:spcPts val="2700"/>
              </a:lnSpc>
              <a:spcBef>
                <a:spcPts val="3165"/>
              </a:spcBef>
              <a:spcAft>
                <a:spcPts val="1415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800600" y="1094105"/>
            <a:ext cx="3670935" cy="386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0" rIns="0" bIns="0" anchor="t"/>
          <a:lstStyle/>
          <a:p>
            <a:pPr marL="640080" marR="0" indent="0" algn="l">
              <a:lnSpc>
                <a:spcPts val="2700"/>
              </a:lnSpc>
              <a:spcAft>
                <a:spcPts val="0"/>
              </a:spcAft>
              <a:tabLst>
                <a:tab pos="2926080" algn="l"/>
              </a:tabLst>
            </a:pPr>
            <a:r>
              <a:rPr lang="en-US" sz="3350" spc="-325">
                <a:solidFill>
                  <a:srgbClr val="000000"/>
                </a:solidFill>
                <a:latin typeface="Verdana" panose="02020603050405020304" pitchFamily="2"/>
              </a:rPr>
              <a:t>5 1 </a:t>
            </a:r>
          </a:p>
          <a:p>
            <a:pPr marL="0" marR="0" indent="0" algn="l">
              <a:lnSpc>
                <a:spcPts val="2700"/>
              </a:lnSpc>
              <a:spcBef>
                <a:spcPts val="13385"/>
              </a:spcBef>
              <a:spcAft>
                <a:spcPts val="0"/>
              </a:spcAft>
              <a:tabLst>
                <a:tab pos="3657600" algn="r"/>
              </a:tabLs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4 2 </a:t>
            </a:r>
          </a:p>
          <a:p>
            <a:pPr marL="0" marR="0" indent="0" algn="ctr">
              <a:lnSpc>
                <a:spcPts val="2600"/>
              </a:lnSpc>
              <a:spcBef>
                <a:spcPts val="6785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229090" y="1094105"/>
            <a:ext cx="3598545" cy="386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0" marR="0" indent="0" algn="r">
              <a:lnSpc>
                <a:spcPts val="17400"/>
              </a:lnSpc>
              <a:spcAft>
                <a:spcPts val="0"/>
              </a:spcAft>
            </a:pPr>
            <a:r>
              <a:rPr lang="en-US" sz="3350" spc="4445">
                <a:solidFill>
                  <a:srgbClr val="000000"/>
                </a:solidFill>
                <a:latin typeface="Verdana" panose="02020603050405020304" pitchFamily="2"/>
              </a:rPr>
              <a:t>"</a:t>
            </a:r>
            <a:r>
              <a:rPr lang="en-US" sz="3350" spc="4445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3350" spc="4445">
                <a:solidFill>
                  <a:srgbClr val="000000"/>
                </a:solidFill>
                <a:latin typeface="Verdana" panose="02020603050405020304" pitchFamily="2"/>
              </a:rPr>
              <a:t>ii </a:t>
            </a:r>
          </a:p>
          <a:p>
            <a:pPr marL="0" marR="342900" indent="0" algn="r">
              <a:lnSpc>
                <a:spcPts val="700"/>
              </a:lnSpc>
              <a:spcBef>
                <a:spcPts val="3025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4 </a:t>
            </a:r>
          </a:p>
          <a:p>
            <a:pPr marL="0" marR="0" indent="0" algn="r">
              <a:lnSpc>
                <a:spcPts val="2700"/>
              </a:lnSpc>
              <a:spcBef>
                <a:spcPts val="3990"/>
              </a:spcBef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</a:p>
          <a:p>
            <a:pPr marL="1234440" marR="0" indent="0" algn="l">
              <a:lnSpc>
                <a:spcPts val="2700"/>
              </a:lnSpc>
              <a:spcBef>
                <a:spcPts val="3165"/>
              </a:spcBef>
              <a:spcAft>
                <a:spcPts val="62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087485" y="5064125"/>
            <a:ext cx="295910" cy="259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1440" y="5064125"/>
            <a:ext cx="4711700" cy="454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1215"/>
              </a:spcAft>
              <a:tabLst>
                <a:tab pos="4709160" algn="r"/>
              </a:tabLst>
            </a:pPr>
            <a:r>
              <a:rPr lang="en-US" sz="1600" spc="0">
                <a:solidFill>
                  <a:srgbClr val="000000"/>
                </a:solidFill>
                <a:latin typeface="Verdana" panose="02020603050405020304" pitchFamily="2"/>
              </a:rPr>
              <a:t>3 3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77595" y="6485890"/>
            <a:ext cx="307340" cy="2736215"/>
          </a:xfrm>
          <a:prstGeom prst="rect">
            <a:avLst/>
          </a:prstGeom>
          <a:solidFill>
            <a:srgbClr val="FD0000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9100"/>
              </a:lnSpc>
              <a:spcAft>
                <a:spcPts val="1233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593215" y="6322695"/>
            <a:ext cx="307340" cy="2899410"/>
          </a:xfrm>
          <a:prstGeom prst="rect">
            <a:avLst/>
          </a:prstGeom>
          <a:solidFill>
            <a:srgbClr val="0000FD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0400"/>
              </a:lnSpc>
              <a:spcAft>
                <a:spcPts val="1233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603875" y="6009005"/>
            <a:ext cx="307340" cy="3213100"/>
          </a:xfrm>
          <a:prstGeom prst="rect">
            <a:avLst/>
          </a:prstGeom>
          <a:solidFill>
            <a:srgbClr val="FD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  <a:p>
            <a:pPr marL="0" marR="0" indent="0" algn="l">
              <a:lnSpc>
                <a:spcPts val="9100"/>
              </a:lnSpc>
              <a:spcBef>
                <a:spcPts val="0"/>
              </a:spcBef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126480" y="6009005"/>
            <a:ext cx="300355" cy="3213100"/>
          </a:xfrm>
          <a:prstGeom prst="rect">
            <a:avLst/>
          </a:prstGeom>
          <a:solidFill>
            <a:srgbClr val="0000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  <a:p>
            <a:pPr marL="0" marR="0" indent="0" algn="l">
              <a:lnSpc>
                <a:spcPts val="9100"/>
              </a:lnSpc>
              <a:spcBef>
                <a:spcPts val="0"/>
              </a:spcBef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680960" y="6009005"/>
            <a:ext cx="300355" cy="32131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500"/>
              </a:lnSpc>
              <a:spcAft>
                <a:spcPts val="0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  <a:p>
            <a:pPr marL="0" marR="0" indent="0" algn="l">
              <a:lnSpc>
                <a:spcPts val="9100"/>
              </a:lnSpc>
              <a:spcBef>
                <a:spcPts val="0"/>
              </a:spcBef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28575" y="5518785"/>
            <a:ext cx="728980" cy="1247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6235" rIns="0" bIns="0" anchor="t"/>
          <a:lstStyle/>
          <a:p>
            <a:pPr marL="0" marR="0" indent="0" algn="l">
              <a:lnSpc>
                <a:spcPts val="2400"/>
              </a:lnSpc>
              <a:spcAft>
                <a:spcPts val="4640"/>
              </a:spcAft>
            </a:pPr>
            <a:r>
              <a:rPr lang="en-US" sz="1600" spc="175">
                <a:solidFill>
                  <a:srgbClr val="000000"/>
                </a:solidFill>
                <a:latin typeface="Bookman Old Style" panose="02020603050405020304" pitchFamily="1"/>
              </a:rPr>
              <a:t>2)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8575" y="6766560"/>
            <a:ext cx="728980" cy="803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432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15 -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8575" y="7569835"/>
            <a:ext cx="728980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10 -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8575" y="7733030"/>
            <a:ext cx="33083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4510" rIns="0" bIns="0" anchor="t"/>
          <a:lstStyle/>
          <a:p>
            <a:pPr marL="0" marR="0" indent="0" algn="r">
              <a:lnSpc>
                <a:spcPts val="2700"/>
              </a:lnSpc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5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8575" y="8599805"/>
            <a:ext cx="330835" cy="73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9260" rIns="0" bIns="0" anchor="t">
            <a:normAutofit fontScale="85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4561205" y="5518785"/>
            <a:ext cx="702945" cy="1247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6235" rIns="0" bIns="0" anchor="t"/>
          <a:lstStyle/>
          <a:p>
            <a:pPr marL="0" marR="0" indent="0" algn="l">
              <a:lnSpc>
                <a:spcPts val="2400"/>
              </a:lnSpc>
              <a:spcAft>
                <a:spcPts val="4640"/>
              </a:spcAft>
            </a:pPr>
            <a:r>
              <a:rPr lang="en-US" sz="1600" spc="175">
                <a:solidFill>
                  <a:srgbClr val="000000"/>
                </a:solidFill>
                <a:latin typeface="Bookman Old Style" panose="02020603050405020304" pitchFamily="1"/>
              </a:rPr>
              <a:t>2)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4561205" y="6766560"/>
            <a:ext cx="702945" cy="803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4320"/>
              </a:spcAft>
            </a:pPr>
            <a:r>
              <a:rPr lang="en-US" sz="3350" spc="-385">
                <a:solidFill>
                  <a:srgbClr val="000000"/>
                </a:solidFill>
                <a:latin typeface="Verdana" panose="02020603050405020304" pitchFamily="2"/>
              </a:rPr>
              <a:t>15 -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561205" y="7569835"/>
            <a:ext cx="702945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3350" spc="-385">
                <a:solidFill>
                  <a:srgbClr val="000000"/>
                </a:solidFill>
                <a:latin typeface="Verdana" panose="02020603050405020304" pitchFamily="2"/>
              </a:rPr>
              <a:t>10 -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561205" y="7733030"/>
            <a:ext cx="70294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451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5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4561205" y="8599805"/>
            <a:ext cx="702945" cy="73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9260" rIns="0" bIns="0" anchor="t">
            <a:normAutofit fontScale="85000"/>
          </a:bodyPr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087485" y="5518785"/>
            <a:ext cx="728980" cy="1247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6235" rIns="0" bIns="0" anchor="t"/>
          <a:lstStyle/>
          <a:p>
            <a:pPr marL="0" marR="0" indent="0" algn="l">
              <a:lnSpc>
                <a:spcPts val="2400"/>
              </a:lnSpc>
              <a:spcAft>
                <a:spcPts val="4640"/>
              </a:spcAft>
            </a:pPr>
            <a:r>
              <a:rPr lang="en-US" sz="1600" spc="175">
                <a:solidFill>
                  <a:srgbClr val="000000"/>
                </a:solidFill>
                <a:latin typeface="Bookman Old Style" panose="02020603050405020304" pitchFamily="1"/>
              </a:rPr>
              <a:t>2)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087485" y="6766560"/>
            <a:ext cx="728980" cy="803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432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15 -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087485" y="7569835"/>
            <a:ext cx="728980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3350" spc="-355">
                <a:solidFill>
                  <a:srgbClr val="000000"/>
                </a:solidFill>
                <a:latin typeface="Verdana" panose="02020603050405020304" pitchFamily="2"/>
              </a:rPr>
              <a:t>10 -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087485" y="7733030"/>
            <a:ext cx="33083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4510" rIns="0" bIns="0" anchor="t"/>
          <a:lstStyle/>
          <a:p>
            <a:pPr marL="0" marR="0" indent="0" algn="r">
              <a:lnSpc>
                <a:spcPts val="2700"/>
              </a:lnSpc>
              <a:spcAft>
                <a:spcPts val="0"/>
              </a:spcAft>
            </a:pPr>
            <a:r>
              <a:rPr lang="en-US" sz="3350" spc="0">
                <a:solidFill>
                  <a:srgbClr val="000000"/>
                </a:solidFill>
                <a:latin typeface="Verdana" panose="02020603050405020304" pitchFamily="2"/>
              </a:rPr>
              <a:t>5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9087485" y="8599805"/>
            <a:ext cx="330835" cy="733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9260" rIns="0" bIns="0" anchor="t">
            <a:normAutofit fontScale="85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205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0654665" y="5682615"/>
            <a:ext cx="304800" cy="3539490"/>
          </a:xfrm>
          <a:prstGeom prst="rect">
            <a:avLst/>
          </a:prstGeom>
          <a:solidFill>
            <a:srgbClr val="0000FD"/>
          </a:solidFill>
          <a:ln w="0" cmpd="sng">
            <a:noFill/>
            <a:prstDash val="solid"/>
          </a:ln>
        </p:spPr>
        <p:txBody>
          <a:bodyPr vert="horz" lIns="0" tIns="673735" rIns="0" bIns="0" anchor="t"/>
          <a:lstStyle/>
          <a:p>
            <a:pPr marL="0" marR="0" indent="0" algn="l">
              <a:lnSpc>
                <a:spcPts val="11900"/>
              </a:lnSpc>
              <a:spcAft>
                <a:spcPts val="10665"/>
              </a:spcAft>
            </a:pPr>
            <a:r>
              <a:rPr lang="en-US" sz="83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359410" y="7733030"/>
            <a:ext cx="398145" cy="1600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2405" rIns="0" bIns="0" anchor="t"/>
          <a:lstStyle/>
          <a:p>
            <a:pPr marL="0" marR="0" indent="0" algn="r">
              <a:lnSpc>
                <a:spcPts val="300"/>
              </a:lnSpc>
              <a:spcAft>
                <a:spcPts val="740"/>
              </a:spcAft>
            </a:pPr>
            <a:r>
              <a:rPr lang="en-US" sz="300" spc="380">
                <a:solidFill>
                  <a:srgbClr val="000000"/>
                </a:solidFill>
                <a:latin typeface="Bookman Old Style" panose="02020603050405020304" pitchFamily="1"/>
              </a:rPr>
              <a:t>...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418320" y="7733030"/>
            <a:ext cx="398145" cy="1600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2405" rIns="0" bIns="0" anchor="t"/>
          <a:lstStyle/>
          <a:p>
            <a:pPr marL="0" marR="0" indent="0" algn="r">
              <a:lnSpc>
                <a:spcPts val="300"/>
              </a:lnSpc>
              <a:spcAft>
                <a:spcPts val="740"/>
              </a:spcAft>
            </a:pPr>
            <a:r>
              <a:rPr lang="en-US" sz="300" spc="395">
                <a:solidFill>
                  <a:srgbClr val="000000"/>
                </a:solidFill>
                <a:latin typeface="Bookman Old Style" panose="02020603050405020304" pitchFamily="1"/>
              </a:rPr>
              <a:t>...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2207240" y="6485890"/>
            <a:ext cx="294005" cy="2736215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9100"/>
              </a:lnSpc>
              <a:spcAft>
                <a:spcPts val="1233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169035" y="9493250"/>
          <a:ext cx="11226800" cy="420370"/>
        </p:xfrm>
        <a:graphic>
          <a:graphicData uri="http://schemas.openxmlformats.org/drawingml/2006/table">
            <a:tbl>
              <a:tblPr/>
              <a:tblGrid>
                <a:gridCol w="3347085"/>
                <a:gridCol w="7879715"/>
              </a:tblGrid>
              <a:tr h="191770">
                <a:tc>
                  <a:txBody>
                    <a:bodyPr/>
                    <a:lstStyle/>
                    <a:p>
                      <a:pPr marL="0" marR="1191895" indent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1 2 3 4 5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065" indent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63840" algn="r"/>
                        </a:tabLst>
                      </a:pPr>
                      <a:r>
                        <a:rPr lang="en-US" sz="33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1 2 3 4 5 1 2 3 4 5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264150" y="5198745"/>
            <a:ext cx="0" cy="1568450"/>
          </a:xfrm>
          <a:prstGeom prst="line">
            <a:avLst/>
          </a:prstGeom>
          <a:ln w="19685" cmpd="sng">
            <a:solidFill>
              <a:srgbClr val="010101"/>
            </a:solidFill>
          </a:ln>
        </p:spPr>
      </p:cxnSp>
      <p:cxnSp>
        <p:nvCxnSpPr>
          <p:cNvPr id="43" name="Straight Connector 42"/>
          <p:cNvCxnSpPr/>
          <p:nvPr/>
        </p:nvCxnSpPr>
        <p:spPr>
          <a:xfrm>
            <a:off x="9797415" y="5198745"/>
            <a:ext cx="0" cy="1568450"/>
          </a:xfrm>
          <a:prstGeom prst="line">
            <a:avLst/>
          </a:prstGeom>
          <a:ln w="13335" cmpd="sng">
            <a:solidFill>
              <a:srgbClr val="000000"/>
            </a:solidFill>
          </a:ln>
        </p:spPr>
      </p:cxnSp>
      <p:cxnSp>
        <p:nvCxnSpPr>
          <p:cNvPr id="44" name="Straight Connector 43"/>
          <p:cNvCxnSpPr/>
          <p:nvPr/>
        </p:nvCxnSpPr>
        <p:spPr>
          <a:xfrm>
            <a:off x="731520" y="6929755"/>
            <a:ext cx="0" cy="640715"/>
          </a:xfrm>
          <a:prstGeom prst="line">
            <a:avLst/>
          </a:prstGeom>
          <a:ln w="13335" cmpd="sng">
            <a:solidFill>
              <a:srgbClr val="000000"/>
            </a:solidFill>
          </a:ln>
        </p:spPr>
      </p:cxnSp>
      <p:cxnSp>
        <p:nvCxnSpPr>
          <p:cNvPr id="45" name="Straight Connector 44"/>
          <p:cNvCxnSpPr/>
          <p:nvPr/>
        </p:nvCxnSpPr>
        <p:spPr>
          <a:xfrm>
            <a:off x="731520" y="5323205"/>
            <a:ext cx="0" cy="1443990"/>
          </a:xfrm>
          <a:prstGeom prst="line">
            <a:avLst/>
          </a:prstGeom>
          <a:ln w="13335" cmpd="sng">
            <a:solidFill>
              <a:srgbClr val="000000"/>
            </a:solidFill>
          </a:ln>
        </p:spPr>
      </p:cxnSp>
      <p:cxnSp>
        <p:nvCxnSpPr>
          <p:cNvPr id="46" name="Straight Connector 45"/>
          <p:cNvCxnSpPr/>
          <p:nvPr/>
        </p:nvCxnSpPr>
        <p:spPr>
          <a:xfrm>
            <a:off x="5264150" y="6929755"/>
            <a:ext cx="0" cy="640715"/>
          </a:xfrm>
          <a:prstGeom prst="line">
            <a:avLst/>
          </a:prstGeom>
          <a:ln w="19685" cmpd="sng">
            <a:solidFill>
              <a:srgbClr val="010101"/>
            </a:solidFill>
          </a:ln>
        </p:spPr>
      </p:cxnSp>
      <p:cxnSp>
        <p:nvCxnSpPr>
          <p:cNvPr id="47" name="Straight Connector 46"/>
          <p:cNvCxnSpPr/>
          <p:nvPr/>
        </p:nvCxnSpPr>
        <p:spPr>
          <a:xfrm>
            <a:off x="5264150" y="7733030"/>
            <a:ext cx="0" cy="1489710"/>
          </a:xfrm>
          <a:prstGeom prst="line">
            <a:avLst/>
          </a:prstGeom>
          <a:ln w="19685" cmpd="sng">
            <a:solidFill>
              <a:srgbClr val="010101"/>
            </a:solidFill>
          </a:ln>
        </p:spPr>
      </p:cxnSp>
      <p:cxnSp>
        <p:nvCxnSpPr>
          <p:cNvPr id="48" name="Straight Connector 47"/>
          <p:cNvCxnSpPr/>
          <p:nvPr/>
        </p:nvCxnSpPr>
        <p:spPr>
          <a:xfrm>
            <a:off x="9797415" y="6929755"/>
            <a:ext cx="0" cy="640715"/>
          </a:xfrm>
          <a:prstGeom prst="line">
            <a:avLst/>
          </a:prstGeom>
          <a:ln w="13335" cmpd="sng">
            <a:solidFill>
              <a:srgbClr val="000000"/>
            </a:solidFill>
          </a:ln>
        </p:spPr>
      </p:cxnSp>
      <p:cxnSp>
        <p:nvCxnSpPr>
          <p:cNvPr id="49" name="Straight Connector 48"/>
          <p:cNvCxnSpPr/>
          <p:nvPr/>
        </p:nvCxnSpPr>
        <p:spPr>
          <a:xfrm>
            <a:off x="740410" y="7733030"/>
            <a:ext cx="0" cy="1470660"/>
          </a:xfrm>
          <a:prstGeom prst="line">
            <a:avLst/>
          </a:prstGeom>
          <a:ln w="13335" cmpd="sng">
            <a:solidFill>
              <a:srgbClr val="000000"/>
            </a:solidFill>
          </a:ln>
        </p:spPr>
      </p:cxnSp>
      <p:cxnSp>
        <p:nvCxnSpPr>
          <p:cNvPr id="50" name="Straight Connector 49"/>
          <p:cNvCxnSpPr/>
          <p:nvPr/>
        </p:nvCxnSpPr>
        <p:spPr>
          <a:xfrm>
            <a:off x="9803130" y="7733030"/>
            <a:ext cx="0" cy="1470660"/>
          </a:xfrm>
          <a:prstGeom prst="line">
            <a:avLst/>
          </a:prstGeom>
          <a:ln w="13335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99515" y="299720"/>
            <a:ext cx="11682095" cy="8060055"/>
          </a:xfrm>
          <a:prstGeom prst="rect">
            <a:avLst/>
          </a:prstGeom>
          <a:solidFill>
            <a:srgbClr val="FFFFFF"/>
          </a:solidFill>
          <a:ln w="1524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9715" y="299720"/>
            <a:ext cx="12621895" cy="942911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703195" y="8419465"/>
            <a:ext cx="24765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[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242945" y="8419465"/>
            <a:ext cx="1094105" cy="474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502920" algn="l"/>
                <a:tab pos="1097280" algn="r"/>
              </a:tabLst>
            </a:pPr>
            <a:r>
              <a:rPr lang="en-US" sz="2150" b="1" spc="0">
                <a:solidFill>
                  <a:srgbClr val="000000"/>
                </a:solidFill>
                <a:latin typeface="Arial" panose="02020603050405020304" pitchFamily="2"/>
              </a:rPr>
              <a:t>' I 1 </a:t>
            </a:r>
          </a:p>
          <a:p>
            <a:pPr marL="0" marR="0" indent="0" algn="ctr">
              <a:lnSpc>
                <a:spcPts val="20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150" b="1" spc="15">
                <a:solidFill>
                  <a:srgbClr val="000000"/>
                </a:solidFill>
                <a:latin typeface="Arial" panose="02020603050405020304" pitchFamily="2"/>
              </a:rPr>
              <a:t>2001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822430" y="8419465"/>
            <a:ext cx="559435" cy="2495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502920" algn="l"/>
              </a:tabLst>
            </a:pPr>
            <a:r>
              <a:rPr lang="en-US" sz="2150" b="1" spc="-250">
                <a:solidFill>
                  <a:srgbClr val="000000"/>
                </a:solidFill>
                <a:latin typeface="Arial" panose="02020603050405020304" pitchFamily="2"/>
              </a:rPr>
              <a:t>' I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057380" y="8669020"/>
            <a:ext cx="634365" cy="225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0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150" b="1" spc="-25">
                <a:solidFill>
                  <a:srgbClr val="000000"/>
                </a:solidFill>
                <a:latin typeface="Arial" panose="02020603050405020304" pitchFamily="2"/>
              </a:rPr>
              <a:t>2017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678670" y="8419465"/>
            <a:ext cx="1089025" cy="474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502920" algn="l"/>
                <a:tab pos="1097280" algn="r"/>
              </a:tabLst>
            </a:pPr>
            <a:r>
              <a:rPr lang="en-US" sz="2150" b="1" spc="0">
                <a:solidFill>
                  <a:srgbClr val="000000"/>
                </a:solidFill>
                <a:latin typeface="Arial" panose="02020603050405020304" pitchFamily="2"/>
              </a:rPr>
              <a:t>' I 1 </a:t>
            </a:r>
          </a:p>
          <a:p>
            <a:pPr marL="0" marR="0" indent="0" algn="ctr">
              <a:lnSpc>
                <a:spcPts val="20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150" b="1" spc="80">
                <a:solidFill>
                  <a:srgbClr val="000000"/>
                </a:solidFill>
                <a:latin typeface="Arial" panose="02020603050405020304" pitchFamily="2"/>
              </a:rPr>
              <a:t>2013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921375" y="8419465"/>
            <a:ext cx="19685" cy="1397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2450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460490" y="8419465"/>
            <a:ext cx="108966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502920" algn="l"/>
                <a:tab pos="1097280" algn="r"/>
              </a:tabLs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I I I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064500" y="8419465"/>
            <a:ext cx="560070" cy="1397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548640" algn="r"/>
              </a:tabLst>
            </a:pPr>
            <a:r>
              <a:rPr lang="en-US" sz="1350" spc="0">
                <a:solidFill>
                  <a:srgbClr val="000000"/>
                </a:solidFill>
                <a:latin typeface="Arial" panose="02020603050405020304" pitchFamily="2"/>
              </a:rPr>
              <a:t>! ,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09625" y="684530"/>
            <a:ext cx="214630" cy="294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50" spc="-36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1700" spc="15">
                <a:solidFill>
                  <a:srgbClr val="000000"/>
                </a:solidFill>
                <a:latin typeface="Verdana" panose="02020603050405020304" pitchFamily="2"/>
              </a:rPr>
              <a:t>:t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r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09625" y="1773555"/>
            <a:ext cx="214630" cy="285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600" b="1" spc="245">
                <a:solidFill>
                  <a:srgbClr val="000000"/>
                </a:solidFill>
                <a:latin typeface="Verdana" panose="02020603050405020304" pitchFamily="2"/>
              </a:rPr>
              <a:t>N r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09625" y="2842895"/>
            <a:ext cx="21971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09625" y="3053080"/>
            <a:ext cx="214630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r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587750" y="664845"/>
            <a:ext cx="149860" cy="1543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672840" y="357759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499475" y="368236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809625" y="4032250"/>
            <a:ext cx="524510" cy="1397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spc="-30">
                <a:solidFill>
                  <a:srgbClr val="000000"/>
                </a:solidFill>
                <a:latin typeface="Verdana" panose="02020603050405020304" pitchFamily="2"/>
              </a:rPr>
              <a:t>CO -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3627755" y="4331970"/>
            <a:ext cx="15494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662170" y="422211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044815" y="438721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1962130" y="4331970"/>
            <a:ext cx="15494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8994140" y="471170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0643235" y="4601845"/>
            <a:ext cx="15494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2211685" y="4657090"/>
            <a:ext cx="150495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809625" y="7275195"/>
            <a:ext cx="21463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Verdana" panose="02020603050405020304" pitchFamily="2"/>
              </a:rPr>
              <a:t>N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773555" y="6341110"/>
            <a:ext cx="974725" cy="694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274320" marR="0" indent="457200" algn="l">
              <a:lnSpc>
                <a:spcPts val="2100"/>
              </a:lnSpc>
              <a:spcAft>
                <a:spcPts val="0"/>
              </a:spcAft>
              <a:buFont typeface="Courier New"/>
              <a:buChar char="o"/>
            </a:pPr>
            <a:r>
              <a:rPr lang="en-US" sz="2450" spc="-220">
                <a:solidFill>
                  <a:srgbClr val="000000"/>
                </a:solidFill>
                <a:latin typeface="Arial" panose="02020603050405020304" pitchFamily="2"/>
              </a:rPr>
              <a:t>9</a:t>
            </a:r>
            <a:r>
              <a:rPr lang="en-US" sz="2450" spc="-220" baseline="-25000">
                <a:solidFill>
                  <a:srgbClr val="000000"/>
                </a:solidFill>
                <a:latin typeface="Arial" panose="02020603050405020304" pitchFamily="2"/>
              </a:rPr>
              <a:t>)</a:t>
            </a:r>
          </a:p>
          <a:p>
            <a:pPr marL="0" marR="0" indent="0" algn="l">
              <a:lnSpc>
                <a:spcPts val="2400"/>
              </a:lnSpc>
              <a:spcBef>
                <a:spcPts val="470"/>
              </a:spcBef>
              <a:spcAft>
                <a:spcPts val="0"/>
              </a:spcAft>
            </a:pPr>
            <a:r>
              <a:rPr lang="en-US" sz="1550" spc="10">
                <a:solidFill>
                  <a:srgbClr val="000000"/>
                </a:solidFill>
                <a:latin typeface="Verdana" panose="02020603050405020304" pitchFamily="2"/>
              </a:rPr>
              <a:t>(2</a:t>
            </a:r>
            <a:r>
              <a:rPr lang="en-US" sz="1550" spc="10" baseline="-25000">
                <a:solidFill>
                  <a:srgbClr val="000000"/>
                </a:solidFill>
                <a:latin typeface="Arial" panose="02020603050405020304" pitchFamily="2"/>
              </a:rPr>
              <a:t>),</a:t>
            </a:r>
            <a:r>
              <a:rPr lang="en-US" sz="1550" spc="10">
                <a:solidFill>
                  <a:srgbClr val="000000"/>
                </a:solidFill>
                <a:latin typeface="Verdana" panose="02020603050405020304" pitchFamily="2"/>
              </a:rPr>
              <a:t>(9 00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694180" y="7035165"/>
            <a:ext cx="394335" cy="3752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15">
                <a:solidFill>
                  <a:srgbClr val="000000"/>
                </a:solidFill>
                <a:latin typeface="Arial" panose="02020603050405020304" pitchFamily="2"/>
              </a:rPr>
              <a:t>o&amp;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733550" y="7579995"/>
            <a:ext cx="150495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3547745" y="5906135"/>
            <a:ext cx="809625" cy="3200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00 </a:t>
            </a:r>
            <a:r>
              <a:rPr lang="en-US" sz="1800" spc="-10">
                <a:solidFill>
                  <a:srgbClr val="000000"/>
                </a:solidFill>
                <a:latin typeface="Arial" panose="02020603050405020304" pitchFamily="2"/>
              </a:rPr>
              <a:t>e</a:t>
            </a:r>
            <a:r>
              <a:rPr lang="en-US" sz="1800" spc="-25" baseline="30000">
                <a:solidFill>
                  <a:srgbClr val="000000"/>
                </a:solidFill>
                <a:latin typeface="Arial" panose="02020603050405020304" pitchFamily="2"/>
              </a:rPr>
              <a:t>9</a:t>
            </a:r>
            <a:r>
              <a:rPr lang="en-US" sz="100" spc="-1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3013075" y="6226175"/>
            <a:ext cx="3782695" cy="993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868680" marR="320040" indent="640080" algn="l">
              <a:lnSpc>
                <a:spcPts val="1900"/>
              </a:lnSpc>
              <a:spcAft>
                <a:spcPts val="0"/>
              </a:spcAft>
              <a:buFont typeface="Courier New"/>
              <a:buChar char="o"/>
            </a:pPr>
            <a:r>
              <a:rPr lang="en-US" sz="1800" spc="175">
                <a:solidFill>
                  <a:srgbClr val="000000"/>
                </a:solidFill>
                <a:latin typeface="Arial" panose="02020603050405020304" pitchFamily="2"/>
              </a:rPr>
              <a:t>o</a:t>
            </a:r>
            <a:r>
              <a:rPr lang="en-US" sz="1800" spc="175" baseline="-25000">
                <a:solidFill>
                  <a:srgbClr val="000000"/>
                </a:solidFill>
                <a:latin typeface="Verdana" panose="02020603050405020304" pitchFamily="2"/>
              </a:rPr>
              <a:t>0 do 00</a:t>
            </a:r>
            <a:r>
              <a:rPr lang="en-US" sz="1800" spc="175">
                <a:solidFill>
                  <a:srgbClr val="000000"/>
                </a:solidFill>
                <a:latin typeface="Arial" panose="02020603050405020304" pitchFamily="2"/>
              </a:rPr>
              <a:t> 00 ° o o </a:t>
            </a:r>
            <a:r>
              <a:rPr lang="en-US" sz="1600" b="1" spc="175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914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630">
                <a:solidFill>
                  <a:srgbClr val="000000"/>
                </a:solidFill>
                <a:latin typeface="Arial" panose="02020603050405020304" pitchFamily="2"/>
              </a:rPr>
              <a:t>0, cr </a:t>
            </a:r>
            <a:r>
              <a:rPr lang="en-US" sz="2150" spc="630">
                <a:solidFill>
                  <a:srgbClr val="000000"/>
                </a:solidFill>
                <a:latin typeface="Arial" panose="02020603050405020304" pitchFamily="2"/>
              </a:rPr>
              <a:t>% o oo </a:t>
            </a:r>
            <a:r>
              <a:rPr lang="en-US" sz="1800" spc="630">
                <a:solidFill>
                  <a:srgbClr val="000000"/>
                </a:solidFill>
                <a:latin typeface="Arial" panose="02020603050405020304" pitchFamily="2"/>
              </a:rPr>
              <a:t>0 </a:t>
            </a:r>
            <a:r>
              <a:rPr lang="en-US" sz="1800" spc="630" baseline="-25000">
                <a:solidFill>
                  <a:srgbClr val="000000"/>
                </a:solidFill>
                <a:latin typeface="Arial" panose="02020603050405020304" pitchFamily="2"/>
              </a:rPr>
              <a:t>co</a:t>
            </a:r>
            <a:r>
              <a:rPr lang="en-US" sz="100" spc="63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80">
                <a:solidFill>
                  <a:srgbClr val="000000"/>
                </a:solidFill>
                <a:latin typeface="Arial" panose="02020603050405020304" pitchFamily="2"/>
              </a:rPr>
              <a:t>op vg o eb o </a:t>
            </a: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2150" b="1" spc="-80">
                <a:solidFill>
                  <a:srgbClr val="000000"/>
                </a:solidFill>
                <a:latin typeface="Arial" panose="02020603050405020304" pitchFamily="2"/>
              </a:rPr>
              <a:t>(2) </a:t>
            </a:r>
            <a:r>
              <a:rPr lang="en-US" sz="2150" b="1" spc="-80" baseline="-25000">
                <a:solidFill>
                  <a:srgbClr val="000000"/>
                </a:solidFill>
                <a:latin typeface="Verdana" panose="02020603050405020304" pitchFamily="2"/>
              </a:rPr>
              <a:t>0</a:t>
            </a:r>
            <a:r>
              <a:rPr lang="en-US" sz="2150" b="1" spc="-80">
                <a:solidFill>
                  <a:srgbClr val="000000"/>
                </a:solidFill>
                <a:latin typeface="Arial" panose="02020603050405020304" pitchFamily="2"/>
              </a:rPr>
              <a:t> 63;8</a:t>
            </a:r>
            <a:r>
              <a:rPr lang="en-US" sz="2150" b="1" spc="-30" baseline="-25000">
                <a:solidFill>
                  <a:srgbClr val="000000"/>
                </a:solidFill>
                <a:latin typeface="Arial" panose="02020603050405020304" pitchFamily="2"/>
              </a:rPr>
              <a:t>4..G9 </a:t>
            </a:r>
            <a:r>
              <a:rPr lang="en-US" sz="2150" b="1" spc="-80" baseline="30000">
                <a:solidFill>
                  <a:srgbClr val="000000"/>
                </a:solidFill>
                <a:latin typeface="Verdana" panose="02020603050405020304" pitchFamily="2"/>
              </a:rPr>
              <a:t>0</a:t>
            </a:r>
            <a:r>
              <a:rPr lang="en-US" sz="100" b="1" spc="-8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297555" y="7219950"/>
            <a:ext cx="2863215" cy="190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2275840" algn="l"/>
              </a:tabLst>
            </a:pPr>
            <a:r>
              <a:rPr lang="en-US" sz="1600" b="1" spc="-170">
                <a:solidFill>
                  <a:srgbClr val="000000"/>
                </a:solidFill>
                <a:latin typeface="Verdana" panose="02020603050405020304" pitchFamily="2"/>
              </a:rPr>
              <a:t>9 d</a:t>
            </a:r>
            <a:r>
              <a:rPr lang="en-US" sz="1600" b="1" spc="-40" baseline="30000">
                <a:solidFill>
                  <a:srgbClr val="000000"/>
                </a:solidFill>
                <a:latin typeface="Verdana" panose="02020603050405020304" pitchFamily="2"/>
              </a:rPr>
              <a:t>*</a:t>
            </a:r>
            <a:r>
              <a:rPr lang="en-US" sz="100" b="1" spc="-17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3053080" y="5466715"/>
            <a:ext cx="2423160" cy="539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800" spc="615">
                <a:solidFill>
                  <a:srgbClr val="000000"/>
                </a:solidFill>
                <a:latin typeface="Arial" panose="02020603050405020304" pitchFamily="2"/>
              </a:rPr>
              <a:t>O 0 </a:t>
            </a:r>
            <a:r>
              <a:rPr lang="en-US" sz="1700" spc="615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423160" algn="r"/>
              </a:tabLst>
            </a:pPr>
            <a:r>
              <a:rPr lang="en-US" sz="17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  <a:r>
              <a:rPr lang="en-US" sz="1700" spc="0" baseline="-25000">
                <a:solidFill>
                  <a:srgbClr val="000000"/>
                </a:solidFill>
                <a:latin typeface="Verdana" panose="02020603050405020304" pitchFamily="2"/>
              </a:rPr>
              <a:t>o </a:t>
            </a:r>
            <a:r>
              <a:rPr lang="en-US" sz="1700" spc="0" baseline="30000">
                <a:solidFill>
                  <a:srgbClr val="000000"/>
                </a:solidFill>
                <a:latin typeface="Arial" panose="02020603050405020304" pitchFamily="2"/>
              </a:rPr>
              <a:t>o</a:t>
            </a:r>
            <a:r>
              <a:rPr lang="en-US" sz="1700" spc="0" baseline="-25000">
                <a:solidFill>
                  <a:srgbClr val="000000"/>
                </a:solidFill>
                <a:latin typeface="Verdana" panose="02020603050405020304" pitchFamily="2"/>
              </a:rPr>
              <a:t> 0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6106160" y="6066155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850380" y="644080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6930390" y="601091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175500" y="6775450"/>
            <a:ext cx="894080" cy="200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b="1" spc="409">
                <a:solidFill>
                  <a:srgbClr val="000000"/>
                </a:solidFill>
                <a:latin typeface="Verdana" panose="02020603050405020304" pitchFamily="2"/>
              </a:rPr>
              <a:t>0® 0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7095490" y="6975475"/>
            <a:ext cx="729615" cy="219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00" b="1" spc="575">
                <a:solidFill>
                  <a:srgbClr val="000000"/>
                </a:solidFill>
                <a:latin typeface="Verdana" panose="02020603050405020304" pitchFamily="2"/>
              </a:rPr>
              <a:t>0 0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8449310" y="6820535"/>
            <a:ext cx="654685" cy="219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spc="5" baseline="-25000">
                <a:solidFill>
                  <a:srgbClr val="FFFFFF"/>
                </a:solidFill>
                <a:latin typeface="Arial" panose="02020603050405020304" pitchFamily="2"/>
              </a:rPr>
              <a:t>c0</a:t>
            </a:r>
            <a:r>
              <a:rPr lang="en-US" sz="1850" spc="5">
                <a:solidFill>
                  <a:srgbClr val="FFFFFF"/>
                </a:solidFill>
                <a:latin typeface="Verdana" panose="02020603050405020304" pitchFamily="2"/>
              </a:rPr>
              <a:t> o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8244840" y="7040245"/>
            <a:ext cx="1174115" cy="314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777240" marR="0" indent="182880" algn="l">
              <a:lnSpc>
                <a:spcPts val="400"/>
              </a:lnSpc>
              <a:spcAft>
                <a:spcPts val="0"/>
              </a:spcAft>
              <a:buFont typeface="Courier New"/>
              <a:buChar char="o"/>
            </a:pPr>
            <a:r>
              <a:rPr lang="en-US" sz="1850" spc="250" baseline="-25000">
                <a:solidFill>
                  <a:srgbClr val="FFFFFF"/>
                </a:solidFill>
                <a:latin typeface="Arial" panose="02020603050405020304" pitchFamily="2"/>
              </a:rPr>
              <a:t>0</a:t>
            </a:r>
            <a:r>
              <a:rPr lang="en-US" sz="1850" spc="250">
                <a:solidFill>
                  <a:srgbClr val="FFFFFF"/>
                </a:solidFill>
                <a:latin typeface="Verdana" panose="02020603050405020304" pitchFamily="2"/>
              </a:rPr>
              <a:t> 8n o •</a:t>
            </a:r>
            <a:r>
              <a:rPr lang="en-US" sz="1550" i="1" spc="250">
                <a:solidFill>
                  <a:srgbClr val="FFFFFF"/>
                </a:solidFill>
                <a:latin typeface="Verdana" panose="02020603050405020304" pitchFamily="2"/>
              </a:rPr>
              <a:t>•</a:t>
            </a:r>
            <a:r>
              <a:rPr lang="en-US" sz="1800" spc="250">
                <a:solidFill>
                  <a:srgbClr val="FFFFFF"/>
                </a:solidFill>
                <a:latin typeface="Arial" panose="02020603050405020304" pitchFamily="2"/>
              </a:rPr>
              <a:t>•</a:t>
            </a:r>
            <a:r>
              <a:rPr lang="en-US" sz="1800" spc="250" baseline="-25000">
                <a:solidFill>
                  <a:srgbClr val="FFFFFF"/>
                </a:solidFill>
                <a:latin typeface="Arial" panose="02020603050405020304" pitchFamily="2"/>
              </a:rPr>
              <a:t>a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8094980" y="7355205"/>
            <a:ext cx="1998345" cy="324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1850" spc="-110">
                <a:solidFill>
                  <a:srgbClr val="FFFFFF"/>
                </a:solidFill>
                <a:latin typeface="Verdana" panose="02020603050405020304" pitchFamily="2"/>
              </a:rPr>
              <a:t>tity </a:t>
            </a:r>
          </a:p>
          <a:p>
            <a:pPr marL="18288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b="1" spc="375">
                <a:solidFill>
                  <a:srgbClr val="FFFFFF"/>
                </a:solidFill>
                <a:latin typeface="Verdana" panose="02020603050405020304" pitchFamily="2"/>
              </a:rPr>
              <a:t>6 </a:t>
            </a:r>
            <a:r>
              <a:rPr lang="en-US" sz="1850" spc="375">
                <a:solidFill>
                  <a:srgbClr val="FFFFFF"/>
                </a:solidFill>
                <a:latin typeface="Verdana" panose="02020603050405020304" pitchFamily="2"/>
              </a:rPr>
              <a:t>fo •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82880" algn="r"/>
                <a:tab pos="2011680" algn="r"/>
              </a:tabLst>
            </a:pPr>
            <a:r>
              <a:rPr lang="en-US" sz="100" b="1" spc="0">
                <a:solidFill>
                  <a:srgbClr val="FFFFFF"/>
                </a:solidFill>
                <a:latin typeface="Arial" panose="02020603050405020304" pitchFamily="2"/>
              </a:rPr>
              <a:t> </a:t>
            </a:r>
            <a:r>
              <a:rPr lang="en-US" sz="1350" b="1" spc="0">
                <a:solidFill>
                  <a:srgbClr val="FFFFFF"/>
                </a:solidFill>
                <a:latin typeface="Arial" panose="02020603050405020304" pitchFamily="2"/>
              </a:rPr>
              <a:t>re </a:t>
            </a:r>
            <a:r>
              <a:rPr lang="en-US" sz="1800" spc="0">
                <a:solidFill>
                  <a:srgbClr val="FFFFFF"/>
                </a:solidFill>
                <a:latin typeface="Arial" panose="02020603050405020304" pitchFamily="2"/>
              </a:rPr>
              <a:t>RD </a:t>
            </a:r>
          </a:p>
          <a:p>
            <a:pPr marL="18288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82880" algn="r"/>
                <a:tab pos="1005840" algn="l"/>
              </a:tabLst>
            </a:pPr>
            <a:r>
              <a:rPr lang="en-US" sz="100" b="1" spc="-110">
                <a:solidFill>
                  <a:srgbClr val="FFFFFF"/>
                </a:solidFill>
                <a:latin typeface="Arial" panose="02020603050405020304" pitchFamily="2"/>
              </a:rPr>
              <a:t> </a:t>
            </a:r>
            <a:r>
              <a:rPr lang="en-US" sz="1350" b="1" spc="-110">
                <a:solidFill>
                  <a:srgbClr val="FFFFFF"/>
                </a:solidFill>
                <a:latin typeface="Arial" panose="02020603050405020304" pitchFamily="2"/>
              </a:rPr>
              <a:t>; (0)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539480" y="633603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9034145" y="5256530"/>
            <a:ext cx="14986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0063480" y="6505575"/>
            <a:ext cx="194945" cy="2597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50" spc="0">
                <a:solidFill>
                  <a:srgbClr val="000000"/>
                </a:solidFill>
                <a:latin typeface="Arial" panose="02020603050405020304" pitchFamily="2"/>
              </a:rPr>
              <a:t>8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10148570" y="5366385"/>
            <a:ext cx="2338070" cy="854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182880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114300" indent="0" algn="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25">
                <a:solidFill>
                  <a:srgbClr val="000000"/>
                </a:solidFill>
                <a:latin typeface="Verdana" panose="02020603050405020304" pitchFamily="2"/>
              </a:rPr>
              <a:t>CD </a:t>
            </a:r>
          </a:p>
          <a:p>
            <a:pPr marL="5486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331720" algn="r"/>
              </a:tabLs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0 CI </a:t>
            </a:r>
            <a:r>
              <a:rPr lang="en-US" sz="2450" spc="0">
                <a:solidFill>
                  <a:srgbClr val="000000"/>
                </a:solidFill>
                <a:latin typeface="Arial" panose="02020603050405020304" pitchFamily="2"/>
              </a:rPr>
              <a:t>coc3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0598150" y="6221095"/>
            <a:ext cx="1473835" cy="484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ctr">
              <a:lnSpc>
                <a:spcPts val="1600"/>
              </a:lnSpc>
              <a:spcAft>
                <a:spcPts val="0"/>
              </a:spcAft>
            </a:pPr>
            <a:r>
              <a:rPr lang="en-US" sz="1700" spc="84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  <a:r>
              <a:rPr lang="en-US" sz="2450" spc="840">
                <a:solidFill>
                  <a:srgbClr val="000000"/>
                </a:solidFill>
                <a:latin typeface="Arial" panose="02020603050405020304" pitchFamily="2"/>
              </a:rPr>
              <a:t>B </a:t>
            </a:r>
            <a:r>
              <a:rPr lang="en-US" sz="1700" spc="84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Verdana" panose="02020603050405020304" pitchFamily="2"/>
              </a:rPr>
              <a:t>0 C© </a:t>
            </a:r>
            <a:r>
              <a:rPr lang="en-US" sz="2450" spc="-75">
                <a:solidFill>
                  <a:srgbClr val="000000"/>
                </a:solidFill>
                <a:latin typeface="Arial" panose="02020603050405020304" pitchFamily="2"/>
              </a:rPr>
              <a:t>CP</a:t>
            </a:r>
            <a:r>
              <a:rPr lang="en-US" sz="2450" spc="-75" baseline="30000">
                <a:solidFill>
                  <a:srgbClr val="000000"/>
                </a:solidFill>
                <a:latin typeface="Arial" panose="02020603050405020304" pitchFamily="2"/>
              </a:rPr>
              <a:t>9</a:t>
            </a:r>
            <a:r>
              <a:rPr lang="en-US" sz="2450" spc="-75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1052810" y="6705600"/>
            <a:ext cx="1019175" cy="3295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500"/>
              </a:lnSpc>
              <a:spcAft>
                <a:spcPts val="10"/>
              </a:spcAft>
            </a:pPr>
            <a:r>
              <a:rPr lang="en-US" sz="1700" spc="765">
                <a:solidFill>
                  <a:srgbClr val="000000"/>
                </a:solidFill>
                <a:latin typeface="Verdana" panose="02020603050405020304" pitchFamily="2"/>
              </a:rPr>
              <a:t>0e0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12376785" y="6440805"/>
            <a:ext cx="149860" cy="160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4876800" y="8679180"/>
            <a:ext cx="3997325" cy="10496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731520" marR="0" indent="0" algn="l">
              <a:lnSpc>
                <a:spcPts val="2200"/>
              </a:lnSpc>
              <a:spcAft>
                <a:spcPts val="0"/>
              </a:spcAft>
              <a:tabLst>
                <a:tab pos="2880360" algn="l"/>
              </a:tabLst>
            </a:pPr>
            <a:r>
              <a:rPr lang="en-US" sz="2150" b="1" spc="35">
                <a:solidFill>
                  <a:srgbClr val="000000"/>
                </a:solidFill>
                <a:latin typeface="Arial" panose="02020603050405020304" pitchFamily="2"/>
              </a:rPr>
              <a:t>2005 2009 </a:t>
            </a:r>
          </a:p>
          <a:p>
            <a:pPr marL="0" marR="0" indent="0" algn="ctr">
              <a:lnSpc>
                <a:spcPts val="2900"/>
              </a:lnSpc>
              <a:spcBef>
                <a:spcPts val="570"/>
              </a:spcBef>
              <a:spcAft>
                <a:spcPts val="0"/>
              </a:spcAft>
            </a:pPr>
            <a:r>
              <a:rPr lang="en-US" sz="2450" b="1" spc="40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l">
              <a:lnSpc>
                <a:spcPts val="25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150" b="1" spc="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2150" b="1" u="sng" spc="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b="1" spc="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809625" y="8359775"/>
            <a:ext cx="1379220" cy="5346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1371600" algn="r"/>
              </a:tabLst>
            </a:pPr>
            <a:r>
              <a:rPr lang="en-US" sz="2150" b="1" spc="0">
                <a:solidFill>
                  <a:srgbClr val="000000"/>
                </a:solidFill>
                <a:latin typeface="Arial" panose="02020603050405020304" pitchFamily="2"/>
              </a:rPr>
              <a:t>O  1 </a:t>
            </a:r>
          </a:p>
          <a:p>
            <a:pPr marL="0" marR="0" indent="0" algn="ctr">
              <a:lnSpc>
                <a:spcPts val="2000"/>
              </a:lnSpc>
              <a:spcBef>
                <a:spcPts val="375"/>
              </a:spcBef>
              <a:spcAft>
                <a:spcPts val="0"/>
              </a:spcAft>
            </a:pPr>
            <a:r>
              <a:rPr lang="en-US" sz="2150" b="1" spc="50">
                <a:solidFill>
                  <a:srgbClr val="000000"/>
                </a:solidFill>
                <a:latin typeface="Arial" panose="02020603050405020304" pitchFamily="2"/>
              </a:rPr>
              <a:t>1997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97586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94980" y="8314690"/>
            <a:ext cx="4916170" cy="14439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60095" y="0"/>
            <a:ext cx="12251055" cy="90932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979170" y="1668780"/>
            <a:ext cx="12031980" cy="32512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744220" y="7225030"/>
            <a:ext cx="12266930" cy="18986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12751435" y="8629650"/>
            <a:ext cx="259715" cy="25971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65175" y="1668780"/>
            <a:ext cx="194310" cy="200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00" b="1" spc="-280">
                <a:solidFill>
                  <a:srgbClr val="000000"/>
                </a:solidFill>
                <a:latin typeface="Arial" panose="02020603050405020304" pitchFamily="2"/>
              </a:rPr>
              <a:t>CV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65175" y="1869440"/>
            <a:ext cx="194310" cy="124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60095" y="599440"/>
            <a:ext cx="19939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2150" spc="-380">
                <a:solidFill>
                  <a:srgbClr val="000000"/>
                </a:solidFill>
                <a:latin typeface="Arial" panose="02020603050405020304" pitchFamily="2"/>
              </a:rPr>
              <a:t>.cr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60095" y="809625"/>
            <a:ext cx="199390" cy="80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900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44220" y="7245350"/>
            <a:ext cx="215265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225">
                <a:solidFill>
                  <a:srgbClr val="000000"/>
                </a:solidFill>
                <a:latin typeface="Arial" panose="02020603050405020304" pitchFamily="2"/>
              </a:rPr>
              <a:t>CV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44220" y="8314690"/>
            <a:ext cx="7330440" cy="334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822960" algn="l"/>
                <a:tab pos="1874520" algn="l"/>
                <a:tab pos="2423160" algn="l"/>
                <a:tab pos="2971800" algn="l"/>
                <a:tab pos="3520440" algn="l"/>
                <a:tab pos="4023360" algn="l"/>
                <a:tab pos="4572000" algn="l"/>
                <a:tab pos="5120640" algn="l"/>
                <a:tab pos="5669280" algn="l"/>
                <a:tab pos="6172200" algn="l"/>
                <a:tab pos="6720840" algn="l"/>
                <a:tab pos="7223760" algn="l"/>
              </a:tabLst>
            </a:pP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cp  </a:t>
            </a:r>
            <a:r>
              <a:rPr lang="en-US" sz="2150" spc="-45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00" spc="-45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I I </a:t>
            </a:r>
            <a:r>
              <a:rPr lang="en-US" sz="2150" spc="-45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100" spc="-45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I I I </a:t>
            </a:r>
            <a:r>
              <a:rPr lang="en-US" sz="2150" spc="-45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00" spc="-45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150" spc="-45">
                <a:solidFill>
                  <a:srgbClr val="000000"/>
                </a:solidFill>
                <a:latin typeface="Arial" panose="02020603050405020304" pitchFamily="2"/>
              </a:rPr>
              <a:t>I I I 1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44220" y="8649335"/>
            <a:ext cx="8194675" cy="1109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95000"/>
          </a:bodyPr>
          <a:lstStyle/>
          <a:p>
            <a:pPr marL="548640" marR="0" indent="0" algn="l">
              <a:lnSpc>
                <a:spcPts val="2500"/>
              </a:lnSpc>
              <a:spcAft>
                <a:spcPts val="0"/>
              </a:spcAft>
              <a:tabLst>
                <a:tab pos="2697480" algn="l"/>
                <a:tab pos="4846320" algn="l"/>
                <a:tab pos="6949440" algn="l"/>
              </a:tabLst>
            </a:pPr>
            <a:r>
              <a:rPr lang="en-US" sz="2150" spc="30">
                <a:solidFill>
                  <a:srgbClr val="000000"/>
                </a:solidFill>
                <a:latin typeface="Arial" panose="02020603050405020304" pitchFamily="2"/>
              </a:rPr>
              <a:t>1997 2001 2005 2009 </a:t>
            </a:r>
          </a:p>
          <a:p>
            <a:pPr marL="5029200" marR="0" indent="0" algn="l">
              <a:lnSpc>
                <a:spcPts val="29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550" spc="75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r">
              <a:lnSpc>
                <a:spcPts val="2500"/>
              </a:lnSpc>
              <a:spcBef>
                <a:spcPts val="325"/>
              </a:spcBef>
              <a:spcAft>
                <a:spcPts val="245"/>
              </a:spcAft>
            </a:pPr>
            <a:r>
              <a:rPr lang="en-US" sz="2150" spc="5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2150" u="sng" spc="5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5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933305" y="8629650"/>
          <a:ext cx="2798445" cy="264795"/>
        </p:xfrm>
        <a:graphic>
          <a:graphicData uri="http://schemas.openxmlformats.org/drawingml/2006/table">
            <a:tbl>
              <a:tblPr/>
              <a:tblGrid>
                <a:gridCol w="659765"/>
                <a:gridCol w="1473835"/>
                <a:gridCol w="664845"/>
              </a:tblGrid>
              <a:tr h="264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2013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2017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607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169410" y="4152900"/>
            <a:ext cx="4724400" cy="5132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1295" rIns="0" bIns="0" anchor="t">
            <a:normAutofit fontScale="95000"/>
          </a:bodyPr>
          <a:lstStyle/>
          <a:p>
            <a:pPr marL="0" marR="0" indent="0" algn="ctr">
              <a:lnSpc>
                <a:spcPts val="6700"/>
              </a:lnSpc>
              <a:spcAft>
                <a:spcPts val="32110"/>
              </a:spcAft>
            </a:pPr>
            <a:r>
              <a:rPr lang="en-US" sz="7000" b="1" spc="15">
                <a:solidFill>
                  <a:srgbClr val="546249"/>
                </a:solidFill>
                <a:latin typeface="Tahoma" panose="02020603050405020304" pitchFamily="2"/>
              </a:rPr>
              <a:t>Perception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021195" y="9285605"/>
            <a:ext cx="0" cy="240030"/>
          </a:xfrm>
          <a:prstGeom prst="line">
            <a:avLst/>
          </a:prstGeom>
          <a:ln w="10795" cmpd="sng">
            <a:solidFill>
              <a:srgbClr val="988A84"/>
            </a:solidFill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4290" y="2984500"/>
            <a:ext cx="12941300" cy="4927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4290" y="609600"/>
            <a:ext cx="12941300" cy="2374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0" rIns="0" bIns="0" anchor="t">
            <a:normAutofit fontScale="95000"/>
          </a:bodyPr>
          <a:lstStyle/>
          <a:p>
            <a:pPr marL="0" marR="0" indent="0" algn="ctr">
              <a:lnSpc>
                <a:spcPts val="6600"/>
              </a:lnSpc>
              <a:spcAft>
                <a:spcPts val="10495"/>
              </a:spcAft>
            </a:pPr>
            <a:r>
              <a:rPr lang="en-US" sz="6950" b="1" spc="125">
                <a:solidFill>
                  <a:srgbClr val="191919"/>
                </a:solidFill>
                <a:latin typeface="Tahoma" panose="02020603050405020304" pitchFamily="2"/>
              </a:rPr>
              <a:t>Perception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4290" y="2984500"/>
            <a:ext cx="12941300" cy="102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6880" rIns="0" bIns="0" anchor="t"/>
          <a:lstStyle/>
          <a:p>
            <a:pPr marL="1600200" marR="0" indent="0" algn="l">
              <a:lnSpc>
                <a:spcPts val="2300"/>
              </a:lnSpc>
              <a:spcAft>
                <a:spcPts val="2290"/>
              </a:spcAft>
              <a:tabLst>
                <a:tab pos="8183880" algn="l"/>
              </a:tabLst>
            </a:pPr>
            <a:r>
              <a:rPr lang="en-US" sz="2000" spc="0">
                <a:solidFill>
                  <a:srgbClr val="2B395E"/>
                </a:solidFill>
                <a:latin typeface="Arial" panose="02020603050405020304" pitchFamily="2"/>
              </a:rPr>
              <a:t>Customers' social media use, 2017 Customers' social media use, 2017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737350" y="4231005"/>
            <a:ext cx="1604645" cy="1038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  <a:tabLst>
                <a:tab pos="1600200" algn="r"/>
              </a:tabLst>
            </a:pPr>
            <a:r>
              <a:rPr lang="en-US" sz="1500" spc="-20">
                <a:solidFill>
                  <a:srgbClr val="191919"/>
                </a:solidFill>
                <a:latin typeface="Arial" panose="02020603050405020304" pitchFamily="2"/>
              </a:rPr>
              <a:t>CheepCheep 2010 Linkchat </a:t>
            </a:r>
          </a:p>
          <a:p>
            <a:pPr marL="0" marR="0" indent="0" algn="r">
              <a:lnSpc>
                <a:spcPts val="1700"/>
              </a:lnSpc>
              <a:spcBef>
                <a:spcPts val="1500"/>
              </a:spcBef>
              <a:spcAft>
                <a:spcPts val="0"/>
              </a:spcAft>
            </a:pPr>
            <a:r>
              <a:rPr lang="en-US" sz="1500" spc="-15">
                <a:solidFill>
                  <a:srgbClr val="191919"/>
                </a:solidFill>
                <a:latin typeface="Arial" panose="02020603050405020304" pitchFamily="2"/>
              </a:rPr>
              <a:t>MyFace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4290" y="4011295"/>
            <a:ext cx="2133600" cy="279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4465" rIns="0" bIns="0" anchor="t">
            <a:normAutofit fontScale="95000"/>
          </a:bodyPr>
          <a:lstStyle/>
          <a:p>
            <a:pPr marL="169164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2010 </a:t>
            </a:r>
          </a:p>
          <a:p>
            <a:pPr marL="0" marR="0" indent="0" algn="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50">
                <a:solidFill>
                  <a:srgbClr val="191919"/>
                </a:solidFill>
                <a:latin typeface="Arial" panose="02020603050405020304" pitchFamily="2"/>
              </a:rPr>
              <a:t>CheepCheep </a:t>
            </a:r>
            <a:r>
              <a:rPr lang="en-US" sz="1500" spc="50">
                <a:solidFill>
                  <a:srgbClr val="191919"/>
                </a:solidFill>
                <a:latin typeface="Arial" panose="02020603050405020304" pitchFamily="2"/>
              </a:rPr>
              <a:t>2015 </a:t>
            </a:r>
          </a:p>
          <a:p>
            <a:pPr marL="1691640" marR="0" indent="0" algn="l">
              <a:lnSpc>
                <a:spcPts val="1500"/>
              </a:lnSpc>
              <a:spcBef>
                <a:spcPts val="3805"/>
              </a:spcBef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2010 </a:t>
            </a:r>
          </a:p>
          <a:p>
            <a:pPr marL="77724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25">
                <a:solidFill>
                  <a:srgbClr val="191919"/>
                </a:solidFill>
                <a:latin typeface="Arial" panose="02020603050405020304" pitchFamily="2"/>
              </a:rPr>
              <a:t>Linkchat </a:t>
            </a:r>
          </a:p>
          <a:p>
            <a:pPr marL="169164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2015 </a:t>
            </a:r>
          </a:p>
          <a:p>
            <a:pPr marL="1691640" marR="0" indent="0" algn="l">
              <a:lnSpc>
                <a:spcPts val="1600"/>
              </a:lnSpc>
              <a:spcBef>
                <a:spcPts val="3440"/>
              </a:spcBef>
              <a:spcAft>
                <a:spcPts val="0"/>
              </a:spcAft>
            </a:pPr>
            <a:r>
              <a:rPr lang="en-US" sz="1500" spc="-80">
                <a:solidFill>
                  <a:srgbClr val="191919"/>
                </a:solidFill>
                <a:latin typeface="Arial" panose="02020603050405020304" pitchFamily="2"/>
              </a:rPr>
              <a:t>2010 </a:t>
            </a:r>
          </a:p>
          <a:p>
            <a:pPr marL="822960" marR="0" indent="0" algn="l">
              <a:lnSpc>
                <a:spcPts val="2600"/>
              </a:lnSpc>
              <a:spcBef>
                <a:spcPts val="0"/>
              </a:spcBef>
              <a:spcAft>
                <a:spcPts val="310"/>
              </a:spcAft>
            </a:pPr>
            <a:r>
              <a:rPr lang="en-US" sz="1700" spc="-25">
                <a:solidFill>
                  <a:srgbClr val="191919"/>
                </a:solidFill>
                <a:latin typeface="Arial" panose="02020603050405020304" pitchFamily="2"/>
              </a:rPr>
              <a:t>My Face </a:t>
            </a:r>
            <a:r>
              <a:rPr lang="en-US" sz="1500" spc="-25">
                <a:solidFill>
                  <a:srgbClr val="191919"/>
                </a:solidFill>
                <a:latin typeface="Arial" panose="02020603050405020304" pitchFamily="2"/>
              </a:rPr>
              <a:t>2015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737350" y="5788025"/>
            <a:ext cx="1604645" cy="103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  <a:tabLst>
                <a:tab pos="1600200" algn="r"/>
              </a:tabLst>
            </a:pPr>
            <a:r>
              <a:rPr lang="en-US" sz="1500" spc="-20">
                <a:solidFill>
                  <a:srgbClr val="191919"/>
                </a:solidFill>
                <a:latin typeface="Arial" panose="02020603050405020304" pitchFamily="2"/>
              </a:rPr>
              <a:t>CheepCheep 2015 Linkchat </a:t>
            </a:r>
          </a:p>
          <a:p>
            <a:pPr marL="0" marR="0" indent="0" algn="r">
              <a:lnSpc>
                <a:spcPts val="1600"/>
              </a:lnSpc>
              <a:spcBef>
                <a:spcPts val="1515"/>
              </a:spcBef>
              <a:spcAft>
                <a:spcPts val="0"/>
              </a:spcAft>
            </a:pPr>
            <a:r>
              <a:rPr lang="en-US" sz="1500" spc="-15">
                <a:solidFill>
                  <a:srgbClr val="191919"/>
                </a:solidFill>
                <a:latin typeface="Arial" panose="02020603050405020304" pitchFamily="2"/>
              </a:rPr>
              <a:t>MyFace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143760" y="7099300"/>
            <a:ext cx="3713480" cy="50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31520" marR="0" indent="0" algn="l">
              <a:lnSpc>
                <a:spcPts val="1900"/>
              </a:lnSpc>
              <a:spcAft>
                <a:spcPts val="220"/>
              </a:spcAft>
            </a:pPr>
            <a:r>
              <a:rPr lang="en-US" sz="1500" spc="0">
                <a:solidFill>
                  <a:srgbClr val="191919"/>
                </a:solidFill>
                <a:latin typeface="Arial" panose="02020603050405020304" pitchFamily="2"/>
              </a:rPr>
              <a:t>0 10 20 30 40 50 60 70 80 90 100 % of respondents who use: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350250" y="7099300"/>
            <a:ext cx="3713480" cy="506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315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500" spc="0">
                <a:solidFill>
                  <a:srgbClr val="191919"/>
                </a:solidFill>
                <a:latin typeface="Arial" panose="02020603050405020304" pitchFamily="2"/>
              </a:rPr>
              <a:t>0 10 20 30 40 50 60 70 80 90 100 °/0 of respondents who use: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93430" y="7038975"/>
            <a:ext cx="3649980" cy="0"/>
          </a:xfrm>
          <a:prstGeom prst="line">
            <a:avLst/>
          </a:prstGeom>
          <a:ln w="12700" cmpd="sng">
            <a:solidFill>
              <a:srgbClr val="464646"/>
            </a:solidFill>
          </a:ln>
        </p:spPr>
      </p:cxnSp>
      <p:cxnSp>
        <p:nvCxnSpPr>
          <p:cNvPr id="11" name="Straight Connector 10"/>
          <p:cNvCxnSpPr/>
          <p:nvPr/>
        </p:nvCxnSpPr>
        <p:spPr>
          <a:xfrm>
            <a:off x="2216785" y="4011295"/>
            <a:ext cx="0" cy="3049905"/>
          </a:xfrm>
          <a:prstGeom prst="line">
            <a:avLst/>
          </a:prstGeom>
          <a:ln w="12700" cmpd="sng">
            <a:solidFill>
              <a:srgbClr val="353636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2212975" y="7004685"/>
            <a:ext cx="3597275" cy="0"/>
          </a:xfrm>
          <a:prstGeom prst="line">
            <a:avLst/>
          </a:prstGeom>
          <a:ln w="12700" cmpd="sng">
            <a:solidFill>
              <a:srgbClr val="787878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8397875" y="4045585"/>
            <a:ext cx="0" cy="3046095"/>
          </a:xfrm>
          <a:prstGeom prst="line">
            <a:avLst/>
          </a:prstGeom>
          <a:ln w="8890" cmpd="sng">
            <a:solidFill>
              <a:srgbClr val="404141"/>
            </a:solidFill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85260" y="1808480"/>
            <a:ext cx="5036185" cy="787463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651635" y="571500"/>
            <a:ext cx="9829800" cy="12369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8500"/>
              </a:lnSpc>
              <a:spcAft>
                <a:spcPts val="865"/>
              </a:spcAft>
            </a:pPr>
            <a:r>
              <a:rPr lang="en-US" sz="7250" spc="-10">
                <a:solidFill>
                  <a:srgbClr val="5A7052"/>
                </a:solidFill>
                <a:latin typeface="Tahoma" panose="02020603050405020304" pitchFamily="2"/>
              </a:rPr>
              <a:t>Pre-attentive features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860550" y="1734185"/>
            <a:ext cx="9372600" cy="80054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60550" y="1734185"/>
            <a:ext cx="9285605" cy="7993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60550" y="609600"/>
            <a:ext cx="9372600" cy="1124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>
            <a:normAutofit fontScale="95000"/>
          </a:bodyPr>
          <a:lstStyle/>
          <a:p>
            <a:pPr marL="0" marR="0" indent="0" algn="ctr">
              <a:lnSpc>
                <a:spcPts val="6900"/>
              </a:lnSpc>
              <a:spcAft>
                <a:spcPts val="305"/>
              </a:spcAft>
            </a:pPr>
            <a:r>
              <a:rPr lang="en-US" sz="7000" b="1" spc="160">
                <a:solidFill>
                  <a:srgbClr val="5A5A5A"/>
                </a:solidFill>
                <a:latin typeface="Tahoma" panose="02020603050405020304" pitchFamily="2"/>
              </a:rPr>
              <a:t>Annotation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684905" y="5318125"/>
            <a:ext cx="1351915" cy="1452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At baseline, the 'control' homes had more positive behaviour codes recorded than the `intervention' homes.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711190" y="5160645"/>
            <a:ext cx="1871980" cy="624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After sessions, there was a sustained positive effect for 30 minutes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260850" y="8709025"/>
            <a:ext cx="764540" cy="2114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  <a:tabLst>
                <a:tab pos="777240" algn="r"/>
              </a:tabLst>
            </a:pPr>
            <a:r>
              <a:rPr lang="en-US" sz="1450" spc="0">
                <a:solidFill>
                  <a:srgbClr val="5A5A5A"/>
                </a:solidFill>
                <a:latin typeface="Arial" panose="02020603050405020304" pitchFamily="2"/>
              </a:rPr>
              <a:t>I</a:t>
            </a: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21480" y="9012555"/>
            <a:ext cx="6097270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15"/>
              </a:spcAft>
              <a:tabLst>
                <a:tab pos="731520" algn="l"/>
                <a:tab pos="1463040" algn="l"/>
                <a:tab pos="2148840" algn="l"/>
                <a:tab pos="2926080" algn="l"/>
                <a:tab pos="3657600" algn="l"/>
                <a:tab pos="4343400" algn="l"/>
                <a:tab pos="5120640" algn="l"/>
                <a:tab pos="6080760" algn="r"/>
              </a:tabLst>
            </a:pPr>
            <a:r>
              <a:rPr lang="en-US" sz="1600" b="1" spc="0">
                <a:solidFill>
                  <a:srgbClr val="000000"/>
                </a:solidFill>
                <a:latin typeface="Arial" panose="02020603050405020304" pitchFamily="2"/>
              </a:rPr>
              <a:t>3 6 9 </a:t>
            </a: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12 15 18 21 24 FU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672580" y="9538970"/>
            <a:ext cx="638810" cy="1885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00" spc="-65">
                <a:solidFill>
                  <a:srgbClr val="000000"/>
                </a:solidFill>
                <a:latin typeface="Arial" panose="02020603050405020304" pitchFamily="2"/>
              </a:rPr>
              <a:t>Weeks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54070" y="9022715"/>
            <a:ext cx="370205" cy="233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b="1" spc="45">
                <a:solidFill>
                  <a:srgbClr val="000000"/>
                </a:solidFill>
                <a:latin typeface="Arial" panose="02020603050405020304" pitchFamily="2"/>
              </a:rPr>
              <a:t>BL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2245995" y="3444875"/>
            <a:ext cx="247650" cy="39490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36195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65">
                <a:solidFill>
                  <a:srgbClr val="404040"/>
                </a:solidFill>
                <a:latin typeface="Arial" panose="02020603050405020304" pitchFamily="2"/>
              </a:rPr>
              <a:t>Predicted probability of positive behaviour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43200" y="2205990"/>
            <a:ext cx="275590" cy="1384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50" b="1" spc="80">
                <a:solidFill>
                  <a:srgbClr val="000000"/>
                </a:solidFill>
                <a:latin typeface="Times New Roman" panose="02020603050405020304" pitchFamily="1"/>
              </a:rPr>
              <a:t>CD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743200" y="3070860"/>
            <a:ext cx="275590" cy="149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000" spc="30">
                <a:solidFill>
                  <a:srgbClr val="000000"/>
                </a:solidFill>
                <a:latin typeface="Bookman Old Style" panose="02020603050405020304" pitchFamily="2"/>
              </a:rPr>
              <a:t>Cr!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4335780" y="2266315"/>
            <a:ext cx="2510155" cy="4076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During sessions, positive behaviour increased and peaked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989570" y="3957320"/>
            <a:ext cx="440690" cy="347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\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993380" y="4305300"/>
            <a:ext cx="1398905" cy="1001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Every 3 weeks, the behaviour was more positive than at the start of the previous session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631555" y="5728335"/>
            <a:ext cx="1470025" cy="8216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300" i="1" spc="0">
                <a:solidFill>
                  <a:srgbClr val="000000"/>
                </a:solidFill>
                <a:latin typeface="Arial" panose="02020603050405020304" pitchFamily="2"/>
              </a:rPr>
              <a:t>After the sessions had finished, the behaviour returned almost to baseline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527425" y="7177405"/>
            <a:ext cx="1619885" cy="776605"/>
          </a:xfrm>
          <a:prstGeom prst="rect">
            <a:avLst/>
          </a:prstGeom>
          <a:solidFill>
            <a:srgbClr val="FFFFFF"/>
          </a:solidFill>
          <a:ln w="15875" cmpd="sng">
            <a:solidFill>
              <a:srgbClr val="525252"/>
            </a:solidFill>
            <a:prstDash val="solid"/>
          </a:ln>
        </p:spPr>
        <p:txBody>
          <a:bodyPr vert="horz" lIns="0" tIns="107315" rIns="0" bIns="0" anchor="t"/>
          <a:lstStyle/>
          <a:p>
            <a:pPr marL="137160" marR="0" indent="274320" algn="l">
              <a:lnSpc>
                <a:spcPts val="21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b="1" spc="-45">
                <a:solidFill>
                  <a:srgbClr val="5A5A5A"/>
                </a:solidFill>
                <a:latin typeface="Arial" panose="02020603050405020304" pitchFamily="2"/>
              </a:rPr>
              <a:t>Intervention </a:t>
            </a:r>
          </a:p>
          <a:p>
            <a:pPr marL="137160" marR="0" indent="274320" algn="l">
              <a:lnSpc>
                <a:spcPts val="2100"/>
              </a:lnSpc>
              <a:spcBef>
                <a:spcPts val="5"/>
              </a:spcBef>
              <a:spcAft>
                <a:spcPts val="905"/>
              </a:spcAft>
              <a:buFont typeface="Symbol"/>
              <a:buChar char="·"/>
            </a:pPr>
            <a:r>
              <a:rPr lang="en-US" sz="1600" b="1" spc="-70">
                <a:solidFill>
                  <a:srgbClr val="000000"/>
                </a:solidFill>
                <a:latin typeface="Arial" panose="02020603050405020304" pitchFamily="2"/>
              </a:rPr>
              <a:t>Control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5595" y="2534920"/>
            <a:ext cx="9853930" cy="46278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00660" y="723900"/>
            <a:ext cx="9423400" cy="1176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b="1" spc="-15">
                <a:solidFill>
                  <a:srgbClr val="000000"/>
                </a:solidFill>
                <a:latin typeface="Arial" panose="02020603050405020304" pitchFamily="2"/>
              </a:rPr>
              <a:t>Published February 2, 2010 </a:t>
            </a:r>
          </a:p>
          <a:p>
            <a:pPr marL="0" marR="0" indent="0" algn="l">
              <a:lnSpc>
                <a:spcPts val="2800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2400" b="1" spc="-25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800"/>
              </a:lnSpc>
              <a:spcBef>
                <a:spcPts val="720"/>
              </a:spcBef>
              <a:spcAft>
                <a:spcPts val="1960"/>
              </a:spcAft>
            </a:pPr>
            <a:r>
              <a:rPr lang="en-US" sz="1550" b="1" spc="-15">
                <a:solidFill>
                  <a:srgbClr val="000000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-15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50" b="1" spc="-15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12725" y="1899920"/>
            <a:ext cx="2065020" cy="264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435" rIns="0" bIns="0" anchor="t"/>
          <a:lstStyle/>
          <a:p>
            <a:pPr marL="0" marR="22860" indent="0" algn="r">
              <a:lnSpc>
                <a:spcPts val="1300"/>
              </a:lnSpc>
              <a:spcAft>
                <a:spcPts val="340"/>
              </a:spcAft>
            </a:pPr>
            <a:r>
              <a:rPr lang="en-US" sz="1100" b="1" spc="270">
                <a:solidFill>
                  <a:srgbClr val="000000"/>
                </a:solidFill>
                <a:latin typeface="Arial" panose="02020603050405020304" pitchFamily="2"/>
              </a:rPr>
              <a:t>2 3 4 5 </a:t>
            </a:r>
            <a:r>
              <a:rPr lang="en-US" sz="1100" spc="270">
                <a:solidFill>
                  <a:srgbClr val="000000"/>
                </a:solidFill>
                <a:latin typeface="Arial" panose="02020603050405020304" pitchFamily="2"/>
              </a:rPr>
              <a:t>8 </a:t>
            </a:r>
            <a:r>
              <a:rPr lang="en-US" sz="1100" b="1" spc="270">
                <a:solidFill>
                  <a:srgbClr val="000000"/>
                </a:solidFill>
                <a:latin typeface="Arial" panose="02020603050405020304" pitchFamily="2"/>
              </a:rPr>
              <a:t>NEXT </a:t>
            </a:r>
            <a:r>
              <a:rPr lang="en-US" sz="1100" spc="270">
                <a:solidFill>
                  <a:srgbClr val="000000"/>
                </a:solidFill>
                <a:latin typeface="Arial" panose="02020603050405020304" pitchFamily="2"/>
              </a:rPr>
              <a:t>►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12725" y="2505710"/>
            <a:ext cx="2197100" cy="5106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Arial" panose="02020603050405020304" pitchFamily="2"/>
              </a:rPr>
              <a:t>Falling short </a:t>
            </a:r>
          </a:p>
          <a:p>
            <a:pPr marL="45720" marR="0" indent="0" algn="l">
              <a:lnSpc>
                <a:spcPts val="2000"/>
              </a:lnSpc>
              <a:spcBef>
                <a:spcPts val="1185"/>
              </a:spcBef>
              <a:spcAft>
                <a:spcPts val="25085"/>
              </a:spcAft>
            </a:pPr>
            <a:r>
              <a:rPr lang="en-US" sz="1750" spc="0">
                <a:solidFill>
                  <a:srgbClr val="000000"/>
                </a:solidFill>
                <a:latin typeface="Times New Roman" panose="02020603050405020304" pitchFamily="1"/>
              </a:rPr>
              <a:t>President Obama's budget proposal estimates a deficit of $1.6 trillion for the current fiscal year and $1.3 trillion in </a:t>
            </a: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2011.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075940" y="2923540"/>
            <a:ext cx="2900045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50" b="1" spc="35">
                <a:solidFill>
                  <a:srgbClr val="000000"/>
                </a:solidFill>
                <a:latin typeface="Times New Roman" panose="02020603050405020304" pitchFamily="1"/>
              </a:rPr>
              <a:t>t Annual surplus </a:t>
            </a:r>
            <a:r>
              <a:rPr lang="en-US" sz="1250" spc="35">
                <a:solidFill>
                  <a:srgbClr val="000000"/>
                </a:solidFill>
                <a:latin typeface="Arial" panose="02020603050405020304" pitchFamily="2"/>
              </a:rPr>
              <a:t>In today's dollars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328525" y="4231005"/>
            <a:ext cx="232410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30">
                <a:solidFill>
                  <a:srgbClr val="000000"/>
                </a:solidFill>
                <a:latin typeface="Arial" panose="02020603050405020304" pitchFamily="2"/>
              </a:rPr>
              <a:t>-0.5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328525" y="5290185"/>
            <a:ext cx="244475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198735" y="5562600"/>
            <a:ext cx="1115060" cy="3651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50" b="1" spc="-105">
                <a:solidFill>
                  <a:srgbClr val="000000"/>
                </a:solidFill>
                <a:latin typeface="Times New Roman" panose="02020603050405020304" pitchFamily="1"/>
              </a:rPr>
              <a:t>2011 proposal: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spc="30">
                <a:solidFill>
                  <a:srgbClr val="000000"/>
                </a:solidFill>
                <a:latin typeface="Arial" panose="02020603050405020304" pitchFamily="2"/>
              </a:rPr>
              <a:t>-$1.27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28525" y="6356985"/>
            <a:ext cx="244475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-1.5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29140" y="6785610"/>
            <a:ext cx="1123315" cy="3771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50" b="1" spc="-55">
                <a:solidFill>
                  <a:srgbClr val="000000"/>
                </a:solidFill>
                <a:latin typeface="Times New Roman" panose="02020603050405020304" pitchFamily="1"/>
              </a:rPr>
              <a:t>2010 estimate: -$1.56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32335" y="3080385"/>
            <a:ext cx="268605" cy="120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4">
                <a:solidFill>
                  <a:srgbClr val="000000"/>
                </a:solidFill>
                <a:latin typeface="Arial" panose="02020603050405020304" pitchFamily="2"/>
              </a:rPr>
              <a:t>$0,0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24080" y="3244215"/>
            <a:ext cx="385445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b="1" spc="-95">
                <a:solidFill>
                  <a:srgbClr val="000000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072130" y="3292475"/>
            <a:ext cx="946150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2400" b="1" spc="-30">
                <a:solidFill>
                  <a:srgbClr val="000000"/>
                </a:solidFill>
                <a:latin typeface="Times New Roman" panose="02020603050405020304" pitchFamily="1"/>
              </a:rPr>
              <a:t>4 </a:t>
            </a:r>
            <a:r>
              <a:rPr lang="en-US" sz="1250" b="1" spc="-40">
                <a:solidFill>
                  <a:srgbClr val="000000"/>
                </a:solidFill>
                <a:latin typeface="Arial" panose="02020603050405020304" pitchFamily="2"/>
              </a:rPr>
              <a:t>Or deficit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20345" y="7612380"/>
            <a:ext cx="12789535" cy="1328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017520" marR="0" indent="0" algn="l">
              <a:lnSpc>
                <a:spcPts val="1200"/>
              </a:lnSpc>
              <a:spcAft>
                <a:spcPts val="0"/>
              </a:spcAft>
              <a:tabLst>
                <a:tab pos="3886200" algn="l"/>
                <a:tab pos="4800600" algn="l"/>
                <a:tab pos="5715000" algn="l"/>
                <a:tab pos="6629400" algn="l"/>
                <a:tab pos="7498080" algn="l"/>
                <a:tab pos="8412480" algn="l"/>
                <a:tab pos="9326880" algn="l"/>
                <a:tab pos="11521440" algn="l"/>
              </a:tabLst>
            </a:pPr>
            <a:r>
              <a:rPr lang="en-US" sz="1100" b="1" spc="15">
                <a:solidFill>
                  <a:srgbClr val="000000"/>
                </a:solidFill>
                <a:latin typeface="Arial" panose="02020603050405020304" pitchFamily="2"/>
              </a:rPr>
              <a:t>1982 1986 1990 1994 1998 2002 2006 2010 2020 </a:t>
            </a:r>
          </a:p>
          <a:p>
            <a:pPr marL="0" marR="137160" indent="0" algn="l">
              <a:lnSpc>
                <a:spcPts val="2000"/>
              </a:lnSpc>
              <a:spcBef>
                <a:spcPts val="5055"/>
              </a:spcBef>
              <a:spcAft>
                <a:spcPts val="30"/>
              </a:spcAft>
              <a:tabLst>
                <a:tab pos="10972800" algn="l"/>
              </a:tabLs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By AMANDA COX I</a:t>
            </a:r>
            <a:r>
              <a:rPr lang="en-US" sz="1100" b="1" spc="0">
                <a:solidFill>
                  <a:srgbClr val="45749E"/>
                </a:solidFill>
                <a:latin typeface="Arial" panose="02020603050405020304" pitchFamily="2"/>
              </a:rPr>
              <a:t> Send Feedback </a:t>
            </a: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LINKEDIN 0 SHARE </a:t>
            </a: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Source: Office of Management and Budget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94055" y="1901190"/>
            <a:ext cx="0" cy="260985"/>
          </a:xfrm>
          <a:prstGeom prst="line">
            <a:avLst/>
          </a:prstGeom>
          <a:ln w="15875" cmpd="sng">
            <a:solidFill>
              <a:srgbClr val="AAABAB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1415415" y="1905000"/>
            <a:ext cx="0" cy="257175"/>
          </a:xfrm>
          <a:prstGeom prst="line">
            <a:avLst/>
          </a:prstGeom>
          <a:ln w="8255" cmpd="sng">
            <a:solidFill>
              <a:srgbClr val="ACADAD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938530" y="1905000"/>
            <a:ext cx="0" cy="257175"/>
          </a:xfrm>
          <a:prstGeom prst="line">
            <a:avLst/>
          </a:prstGeom>
          <a:ln w="12065" cmpd="sng">
            <a:solidFill>
              <a:srgbClr val="9A9A9A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1652270" y="1905000"/>
            <a:ext cx="0" cy="257175"/>
          </a:xfrm>
          <a:prstGeom prst="line">
            <a:avLst/>
          </a:prstGeom>
          <a:ln w="12065" cmpd="sng">
            <a:solidFill>
              <a:srgbClr val="9C9C9C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1179195" y="1905000"/>
            <a:ext cx="0" cy="257175"/>
          </a:xfrm>
          <a:prstGeom prst="line">
            <a:avLst/>
          </a:prstGeom>
          <a:ln w="8255" cmpd="sng">
            <a:solidFill>
              <a:srgbClr val="A8A9A9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212725" y="1899920"/>
            <a:ext cx="2065020" cy="0"/>
          </a:xfrm>
          <a:prstGeom prst="line">
            <a:avLst/>
          </a:prstGeom>
          <a:ln w="8255" cmpd="sng">
            <a:solidFill>
              <a:srgbClr val="AEAEAE"/>
            </a:solidFill>
          </a:ln>
        </p:spPr>
      </p:cxnSp>
      <p:cxnSp>
        <p:nvCxnSpPr>
          <p:cNvPr id="23" name="Straight Connector 22"/>
          <p:cNvCxnSpPr/>
          <p:nvPr/>
        </p:nvCxnSpPr>
        <p:spPr>
          <a:xfrm>
            <a:off x="212725" y="2164715"/>
            <a:ext cx="2065020" cy="0"/>
          </a:xfrm>
          <a:prstGeom prst="line">
            <a:avLst/>
          </a:prstGeom>
          <a:ln w="12065" cmpd="sng">
            <a:solidFill>
              <a:srgbClr val="A4A4A4"/>
            </a:solidFill>
          </a:ln>
        </p:spPr>
      </p:cxnSp>
      <p:cxnSp>
        <p:nvCxnSpPr>
          <p:cNvPr id="24" name="Straight Connector 23"/>
          <p:cNvCxnSpPr/>
          <p:nvPr/>
        </p:nvCxnSpPr>
        <p:spPr>
          <a:xfrm>
            <a:off x="2277745" y="1899920"/>
            <a:ext cx="0" cy="264795"/>
          </a:xfrm>
          <a:prstGeom prst="line">
            <a:avLst/>
          </a:prstGeom>
          <a:ln w="12065" cmpd="sng">
            <a:solidFill>
              <a:srgbClr val="A0A0A0"/>
            </a:solidFill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91790" y="2558415"/>
            <a:ext cx="9817735" cy="40151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20345" y="609600"/>
            <a:ext cx="9410700" cy="1299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525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3D2926"/>
                </a:solidFill>
                <a:latin typeface="Arial" panose="02020603050405020304" pitchFamily="2"/>
              </a:rPr>
              <a:t>Published: February 2. 2010 </a:t>
            </a:r>
          </a:p>
          <a:p>
            <a:pPr marL="0" marR="0" indent="0" algn="l">
              <a:lnSpc>
                <a:spcPts val="2800"/>
              </a:lnSpc>
              <a:spcBef>
                <a:spcPts val="570"/>
              </a:spcBef>
              <a:spcAft>
                <a:spcPts val="0"/>
              </a:spcAft>
            </a:pPr>
            <a:r>
              <a:rPr lang="en-US" sz="2450" spc="-20">
                <a:solidFill>
                  <a:srgbClr val="3D2926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800"/>
              </a:lnSpc>
              <a:spcBef>
                <a:spcPts val="650"/>
              </a:spcBef>
              <a:spcAft>
                <a:spcPts val="1995"/>
              </a:spcAft>
            </a:pPr>
            <a:r>
              <a:rPr lang="en-US" sz="1600" b="1" spc="-35">
                <a:solidFill>
                  <a:srgbClr val="3D2926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-35">
                <a:solidFill>
                  <a:srgbClr val="3D2926"/>
                </a:solidFill>
                <a:latin typeface="Arial" panose="02020603050405020304" pitchFamily="2"/>
              </a:rPr>
              <a:t>2012. </a:t>
            </a:r>
            <a:r>
              <a:rPr lang="en-US" sz="1600" b="1" spc="-35">
                <a:solidFill>
                  <a:srgbClr val="3D2926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4785" y="1908810"/>
            <a:ext cx="2197100" cy="257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22860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750" b="1" u="sng" spc="165">
                <a:solidFill>
                  <a:srgbClr val="3D2926"/>
                </a:solidFill>
                <a:latin typeface="Times New Roman" panose="02020603050405020304" pitchFamily="1"/>
              </a:rPr>
              <a:t>El </a:t>
            </a:r>
            <a:r>
              <a:rPr lang="en-US" sz="1100" b="1" u="sng" spc="165">
                <a:solidFill>
                  <a:srgbClr val="3D2926"/>
                </a:solidFill>
                <a:latin typeface="Arial" panose="02020603050405020304" pitchFamily="2"/>
              </a:rPr>
              <a:t>3 </a:t>
            </a:r>
            <a:r>
              <a:rPr lang="en-US" sz="1100" b="1" spc="165">
                <a:solidFill>
                  <a:srgbClr val="3D2926"/>
                </a:solidFill>
                <a:latin typeface="Arial" panose="02020603050405020304" pitchFamily="2"/>
              </a:rPr>
              <a:t>4 5 </a:t>
            </a:r>
            <a:r>
              <a:rPr lang="en-US" sz="1100" spc="165">
                <a:solidFill>
                  <a:srgbClr val="3D2926"/>
                </a:solidFill>
                <a:latin typeface="Arial" panose="02020603050405020304" pitchFamily="2"/>
              </a:rPr>
              <a:t>6 N</a:t>
            </a:r>
            <a:r>
              <a:rPr lang="en-US" sz="1100" b="1" spc="165">
                <a:solidFill>
                  <a:srgbClr val="3D2926"/>
                </a:solidFill>
                <a:latin typeface="Arial" panose="02020603050405020304" pitchFamily="2"/>
              </a:rPr>
              <a:t>EXT </a:t>
            </a:r>
            <a:r>
              <a:rPr lang="en-US" sz="1100" spc="165">
                <a:solidFill>
                  <a:srgbClr val="3D2926"/>
                </a:solidFill>
                <a:latin typeface="Arial" panose="02020603050405020304" pitchFamily="2"/>
              </a:rPr>
              <a:t>►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84785" y="2517775"/>
            <a:ext cx="2197100" cy="5093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25">
                <a:solidFill>
                  <a:srgbClr val="3D2926"/>
                </a:solidFill>
                <a:latin typeface="Arial" panose="02020603050405020304" pitchFamily="2"/>
              </a:rPr>
              <a:t>Forecasts worsen </a:t>
            </a:r>
          </a:p>
          <a:p>
            <a:pPr marL="91440" marR="0" indent="0" algn="l">
              <a:lnSpc>
                <a:spcPts val="2000"/>
              </a:lnSpc>
              <a:spcBef>
                <a:spcPts val="1155"/>
              </a:spcBef>
              <a:spcAft>
                <a:spcPts val="0"/>
              </a:spcAft>
            </a:pPr>
            <a:r>
              <a:rPr lang="en-US" sz="1800" spc="0">
                <a:solidFill>
                  <a:srgbClr val="3D2926"/>
                </a:solidFill>
                <a:latin typeface="Times New Roman" panose="02020603050405020304" pitchFamily="1"/>
              </a:rPr>
              <a:t>The forecast for the next decade is somewhat worse than it was a year ago, mostly because of a revised economic outlook. </a:t>
            </a:r>
          </a:p>
          <a:p>
            <a:pPr marL="9144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b="1" spc="80">
                <a:solidFill>
                  <a:srgbClr val="3D2926"/>
                </a:solidFill>
                <a:latin typeface="Times New Roman" panose="02020603050405020304" pitchFamily="1"/>
              </a:rPr>
              <a:t>From </a:t>
            </a:r>
            <a:r>
              <a:rPr lang="en-US" sz="1100" b="1" spc="80">
                <a:solidFill>
                  <a:srgbClr val="3D2926"/>
                </a:solidFill>
                <a:latin typeface="Arial" panose="02020603050405020304" pitchFamily="2"/>
              </a:rPr>
              <a:t>2011 </a:t>
            </a:r>
            <a:r>
              <a:rPr lang="en-US" sz="1600" b="1" spc="80">
                <a:solidFill>
                  <a:srgbClr val="3D2926"/>
                </a:solidFill>
                <a:latin typeface="Times New Roman" panose="02020603050405020304" pitchFamily="1"/>
              </a:rPr>
              <a:t>to </a:t>
            </a:r>
            <a:r>
              <a:rPr lang="en-US" sz="1100" b="1" spc="80">
                <a:solidFill>
                  <a:srgbClr val="3D2926"/>
                </a:solidFill>
                <a:latin typeface="Arial" panose="02020603050405020304" pitchFamily="2"/>
              </a:rPr>
              <a:t>2020, </a:t>
            </a:r>
            <a:r>
              <a:rPr lang="en-US" sz="1800" spc="80">
                <a:solidFill>
                  <a:srgbClr val="3D2926"/>
                </a:solidFill>
                <a:latin typeface="Times New Roman" panose="02020603050405020304" pitchFamily="1"/>
              </a:rPr>
              <a:t>a </a:t>
            </a:r>
          </a:p>
          <a:p>
            <a:pPr marL="91440" marR="0" indent="0" algn="l">
              <a:lnSpc>
                <a:spcPts val="2000"/>
              </a:lnSpc>
              <a:spcBef>
                <a:spcPts val="15"/>
              </a:spcBef>
              <a:spcAft>
                <a:spcPts val="19110"/>
              </a:spcAft>
            </a:pPr>
            <a:r>
              <a:rPr lang="en-US" sz="1800" spc="0">
                <a:solidFill>
                  <a:srgbClr val="3D2926"/>
                </a:solidFill>
                <a:latin typeface="Times New Roman" panose="02020603050405020304" pitchFamily="1"/>
              </a:rPr>
              <a:t>total deficit of $8.5 trillion is expected.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332335" y="5290185"/>
            <a:ext cx="244475" cy="111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3D2926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695940" y="5013325"/>
            <a:ext cx="609600" cy="353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50" b="1" spc="-65">
                <a:solidFill>
                  <a:srgbClr val="3D2926"/>
                </a:solidFill>
                <a:latin typeface="Arial" panose="02020603050405020304" pitchFamily="2"/>
              </a:rPr>
              <a:t>Latest forecast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91815" y="2967990"/>
            <a:ext cx="2895600" cy="541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3D2926"/>
                </a:solidFill>
                <a:latin typeface="Arial" panose="02020603050405020304" pitchFamily="2"/>
              </a:rPr>
              <a:t>Annual surplus </a:t>
            </a:r>
            <a:r>
              <a:rPr lang="en-US" sz="1350" spc="0">
                <a:solidFill>
                  <a:srgbClr val="3D2926"/>
                </a:solidFill>
                <a:latin typeface="Arial" panose="02020603050405020304" pitchFamily="2"/>
              </a:rPr>
              <a:t>In today's dollars </a:t>
            </a:r>
            <a:r>
              <a:rPr lang="en-US" sz="1600" b="1" spc="0">
                <a:solidFill>
                  <a:srgbClr val="3D2926"/>
                </a:solidFill>
                <a:latin typeface="Times New Roman" panose="02020603050405020304" pitchFamily="1"/>
              </a:rPr>
              <a:t>4 </a:t>
            </a:r>
            <a:r>
              <a:rPr lang="en-US" sz="1350" b="1" spc="0">
                <a:solidFill>
                  <a:srgbClr val="3D2926"/>
                </a:solidFill>
                <a:latin typeface="Arial" panose="02020603050405020304" pitchFamily="2"/>
              </a:rPr>
              <a:t>Or deficit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655935" y="3705860"/>
            <a:ext cx="822325" cy="360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600" b="1" spc="-80">
                <a:solidFill>
                  <a:srgbClr val="3D2926"/>
                </a:solidFill>
                <a:latin typeface="Times New Roman" panose="02020603050405020304" pitchFamily="1"/>
              </a:rPr>
              <a:t>Last </a:t>
            </a:r>
            <a:r>
              <a:rPr lang="en-US" sz="1350" b="1" spc="-80">
                <a:solidFill>
                  <a:srgbClr val="3D2926"/>
                </a:solidFill>
                <a:latin typeface="Arial" panose="02020603050405020304" pitchFamily="2"/>
              </a:rPr>
              <a:t>year's forecast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32335" y="4234815"/>
            <a:ext cx="232410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30">
                <a:solidFill>
                  <a:srgbClr val="3D2926"/>
                </a:solidFill>
                <a:latin typeface="Arial" panose="02020603050405020304" pitchFamily="2"/>
              </a:rPr>
              <a:t>-0.5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2332335" y="6356985"/>
            <a:ext cx="244475" cy="111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10">
                <a:solidFill>
                  <a:srgbClr val="3D2926"/>
                </a:solidFill>
                <a:latin typeface="Arial" panose="02020603050405020304" pitchFamily="2"/>
              </a:rPr>
              <a:t>-1.5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36145" y="3080385"/>
            <a:ext cx="269240" cy="1238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4">
                <a:solidFill>
                  <a:srgbClr val="3D2926"/>
                </a:solidFill>
                <a:latin typeface="Arial" panose="02020603050405020304" pitchFamily="2"/>
              </a:rPr>
              <a:t>$0.0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28525" y="3244215"/>
            <a:ext cx="38100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45">
                <a:solidFill>
                  <a:srgbClr val="3D2926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58750" y="7611110"/>
            <a:ext cx="12789535" cy="837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063240" marR="0" indent="0" algn="l">
              <a:lnSpc>
                <a:spcPts val="1300"/>
              </a:lnSpc>
              <a:spcAft>
                <a:spcPts val="5275"/>
              </a:spcAft>
              <a:tabLst>
                <a:tab pos="3977640" algn="l"/>
                <a:tab pos="4892040" algn="l"/>
                <a:tab pos="5760720" algn="l"/>
                <a:tab pos="6675120" algn="l"/>
                <a:tab pos="7589520" algn="l"/>
                <a:tab pos="8503920" algn="l"/>
                <a:tab pos="9372600" algn="l"/>
                <a:tab pos="11612880" algn="l"/>
              </a:tabLst>
            </a:pPr>
            <a:r>
              <a:rPr lang="en-US" sz="1100" spc="5">
                <a:solidFill>
                  <a:srgbClr val="3D2926"/>
                </a:solidFill>
                <a:latin typeface="Arial" panose="02020603050405020304" pitchFamily="2"/>
              </a:rPr>
              <a:t>1982 1986 1990 1994 1998 2002 2006 2010 2020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8750" y="8448675"/>
          <a:ext cx="12789535" cy="708025"/>
        </p:xfrm>
        <a:graphic>
          <a:graphicData uri="http://schemas.openxmlformats.org/drawingml/2006/table">
            <a:tbl>
              <a:tblPr/>
              <a:tblGrid>
                <a:gridCol w="6953885"/>
                <a:gridCol w="5835650"/>
              </a:tblGrid>
              <a:tr h="4749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0">
                          <a:solidFill>
                            <a:srgbClr val="3D2926"/>
                          </a:solidFill>
                          <a:latin typeface="Arial" panose="02020603050405020304" pitchFamily="2"/>
                        </a:rPr>
                        <a:t>By AMANDA COX </a:t>
                      </a:r>
                      <a:r>
                        <a:rPr lang="en-US" sz="1100" spc="0">
                          <a:solidFill>
                            <a:srgbClr val="3D2926"/>
                          </a:solidFill>
                          <a:latin typeface="Arial" panose="02020603050405020304" pitchFamily="2"/>
                        </a:rPr>
                        <a:t>I</a:t>
                      </a:r>
                      <a:r>
                        <a:rPr lang="en-US" sz="1100" spc="0">
                          <a:solidFill>
                            <a:srgbClr val="5C779A"/>
                          </a:solidFill>
                          <a:latin typeface="Arial" panose="02020603050405020304" pitchFamily="2"/>
                        </a:rPr>
                        <a:t> Send Feedback </a:t>
                      </a:r>
                    </a:p>
                    <a:p>
                      <a:pPr marL="91440" marR="0" indent="0" algn="l">
                        <a:lnSpc>
                          <a:spcPts val="1200"/>
                        </a:lnSpc>
                        <a:spcBef>
                          <a:spcPts val="1095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3D2926"/>
                          </a:solidFill>
                          <a:latin typeface="Arial" panose="02020603050405020304" pitchFamily="2"/>
                        </a:rPr>
                        <a:t>Source: Office of Management and Budget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360" indent="0" algn="r">
                        <a:lnSpc>
                          <a:spcPts val="1500"/>
                        </a:lnSpc>
                        <a:spcBef>
                          <a:spcPts val="102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spc="0">
                          <a:solidFill>
                            <a:srgbClr val="3D2926"/>
                          </a:solidFill>
                          <a:latin typeface="Arial" panose="02020603050405020304" pitchFamily="2"/>
                        </a:rPr>
                        <a:t>LINKEDIN 9 SHARE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88265" y="613410"/>
            <a:ext cx="0" cy="1986280"/>
          </a:xfrm>
          <a:prstGeom prst="line">
            <a:avLst/>
          </a:prstGeom>
          <a:ln w="8255" cmpd="sng">
            <a:solidFill>
              <a:srgbClr val="A5A5A5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1672590" y="1908810"/>
            <a:ext cx="0" cy="257810"/>
          </a:xfrm>
          <a:prstGeom prst="line">
            <a:avLst/>
          </a:prstGeom>
          <a:ln w="8255" cmpd="sng">
            <a:solidFill>
              <a:srgbClr val="AEAFAF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1195070" y="1908810"/>
            <a:ext cx="0" cy="257810"/>
          </a:xfrm>
          <a:prstGeom prst="line">
            <a:avLst/>
          </a:prstGeom>
          <a:ln w="12065" cmpd="sng">
            <a:solidFill>
              <a:srgbClr val="9C9C9C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958215" y="1908810"/>
            <a:ext cx="0" cy="257810"/>
          </a:xfrm>
          <a:prstGeom prst="line">
            <a:avLst/>
          </a:prstGeom>
          <a:ln w="8255" cmpd="sng">
            <a:solidFill>
              <a:srgbClr val="ACADAD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1435735" y="1908810"/>
            <a:ext cx="0" cy="257810"/>
          </a:xfrm>
          <a:prstGeom prst="line">
            <a:avLst/>
          </a:prstGeom>
          <a:ln w="8255" cmpd="sng">
            <a:solidFill>
              <a:srgbClr val="A6A7A7"/>
            </a:solidFill>
          </a:ln>
        </p:spPr>
      </p:cxnSp>
      <p:cxnSp>
        <p:nvCxnSpPr>
          <p:cNvPr id="23" name="Straight Connector 22"/>
          <p:cNvCxnSpPr/>
          <p:nvPr/>
        </p:nvCxnSpPr>
        <p:spPr>
          <a:xfrm>
            <a:off x="88265" y="2791460"/>
            <a:ext cx="0" cy="6356985"/>
          </a:xfrm>
          <a:prstGeom prst="line">
            <a:avLst/>
          </a:prstGeom>
          <a:ln w="12065" cmpd="sng">
            <a:solidFill>
              <a:srgbClr val="A5A5A5"/>
            </a:solidFill>
          </a:ln>
        </p:spPr>
      </p:cxnSp>
      <p:cxnSp>
        <p:nvCxnSpPr>
          <p:cNvPr id="24" name="Straight Connector 23"/>
          <p:cNvCxnSpPr/>
          <p:nvPr/>
        </p:nvCxnSpPr>
        <p:spPr>
          <a:xfrm>
            <a:off x="184785" y="1908810"/>
            <a:ext cx="2197100" cy="0"/>
          </a:xfrm>
          <a:prstGeom prst="line">
            <a:avLst/>
          </a:prstGeom>
          <a:ln w="12065" cmpd="sng">
            <a:solidFill>
              <a:srgbClr val="9A9B9B"/>
            </a:solidFill>
          </a:ln>
        </p:spPr>
      </p:cxnSp>
      <p:cxnSp>
        <p:nvCxnSpPr>
          <p:cNvPr id="25" name="Straight Connector 24"/>
          <p:cNvCxnSpPr/>
          <p:nvPr/>
        </p:nvCxnSpPr>
        <p:spPr>
          <a:xfrm>
            <a:off x="184785" y="1908810"/>
            <a:ext cx="0" cy="257175"/>
          </a:xfrm>
          <a:prstGeom prst="line">
            <a:avLst/>
          </a:prstGeom>
          <a:ln w="8255" cmpd="sng">
            <a:solidFill>
              <a:srgbClr val="AEAEAE"/>
            </a:solidFill>
          </a:ln>
        </p:spPr>
      </p:cxnSp>
      <p:cxnSp>
        <p:nvCxnSpPr>
          <p:cNvPr id="26" name="Straight Connector 25"/>
          <p:cNvCxnSpPr/>
          <p:nvPr/>
        </p:nvCxnSpPr>
        <p:spPr>
          <a:xfrm>
            <a:off x="2381885" y="1908810"/>
            <a:ext cx="0" cy="257175"/>
          </a:xfrm>
          <a:prstGeom prst="line">
            <a:avLst/>
          </a:prstGeom>
          <a:ln w="8255" cmpd="sng">
            <a:solidFill>
              <a:srgbClr val="A7A7A7"/>
            </a:solidFill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64465" y="596900"/>
            <a:ext cx="12789535" cy="1328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5895" rIns="0" bIns="0" anchor="t"/>
          <a:lstStyle/>
          <a:p>
            <a:pPr marL="9144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b="1" spc="-30">
                <a:solidFill>
                  <a:srgbClr val="000000"/>
                </a:solidFill>
                <a:latin typeface="Arial" panose="02020603050405020304" pitchFamily="2"/>
              </a:rPr>
              <a:t>Published: February 2. 2010 </a:t>
            </a:r>
          </a:p>
          <a:p>
            <a:pPr marL="91440" marR="0" indent="0" algn="l">
              <a:lnSpc>
                <a:spcPts val="2800"/>
              </a:lnSpc>
              <a:spcBef>
                <a:spcPts val="550"/>
              </a:spcBef>
              <a:spcAft>
                <a:spcPts val="0"/>
              </a:spcAft>
            </a:pPr>
            <a:r>
              <a:rPr lang="en-US" sz="2400" b="1" spc="-25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91440" marR="0" indent="0" algn="l">
              <a:lnSpc>
                <a:spcPts val="1800"/>
              </a:lnSpc>
              <a:spcBef>
                <a:spcPts val="690"/>
              </a:spcBef>
              <a:spcAft>
                <a:spcPts val="2030"/>
              </a:spcAft>
            </a:pPr>
            <a:r>
              <a:rPr lang="en-US" sz="1500" b="1" spc="10">
                <a:solidFill>
                  <a:srgbClr val="000000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10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00" b="1" spc="10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4465" y="1925320"/>
            <a:ext cx="2145665" cy="256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560" rIns="0" bIns="0" anchor="t"/>
          <a:lstStyle/>
          <a:p>
            <a:pPr marL="365760" marR="0" indent="0" algn="l">
              <a:lnSpc>
                <a:spcPts val="1300"/>
              </a:lnSpc>
              <a:spcAft>
                <a:spcPts val="410"/>
              </a:spcAft>
              <a:tabLst>
                <a:tab pos="868680" algn="l"/>
                <a:tab pos="2057400" algn="r"/>
              </a:tabLs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2 4 5 </a:t>
            </a: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NEXT ►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465" y="2462530"/>
          <a:ext cx="12789535" cy="2219325"/>
        </p:xfrm>
        <a:graphic>
          <a:graphicData uri="http://schemas.openxmlformats.org/drawingml/2006/table">
            <a:tbl>
              <a:tblPr/>
              <a:tblGrid>
                <a:gridCol w="2734945"/>
                <a:gridCol w="4351655"/>
                <a:gridCol w="232410"/>
                <a:gridCol w="4775835"/>
                <a:gridCol w="694690"/>
              </a:tblGrid>
              <a:tr h="381000">
                <a:tc>
                  <a:txBody>
                    <a:bodyPr/>
                    <a:lstStyle/>
                    <a:p>
                      <a:pPr marL="137160" marR="0" indent="0" algn="l">
                        <a:lnSpc>
                          <a:spcPts val="2100"/>
                        </a:lnSpc>
                        <a:spcBef>
                          <a:spcPts val="505"/>
                        </a:spcBef>
                        <a:spcAft>
                          <a:spcPts val="36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Past forecasts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320" cmpd="sng">
                      <a:solidFill>
                        <a:srgbClr val="0505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320" cmpd="sng">
                      <a:solidFill>
                        <a:srgbClr val="0505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623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b="1" spc="0">
                          <a:solidFill>
                            <a:srgbClr val="97AEC9"/>
                          </a:solidFill>
                          <a:latin typeface="Times New Roman" panose="02020603050405020304" pitchFamily="2"/>
                        </a:rPr>
                        <a:t>1995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320" cmpd="sng">
                      <a:solidFill>
                        <a:srgbClr val="0505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98780">
                <a:tc rowSpan="3">
                  <a:txBody>
                    <a:bodyPr/>
                    <a:lstStyle/>
                    <a:p>
                      <a:pPr marL="137160" marR="0" indent="0" algn="l">
                        <a:lnSpc>
                          <a:spcPts val="2000"/>
                        </a:lnSpc>
                        <a:spcBef>
                          <a:spcPts val="670"/>
                        </a:spcBef>
                        <a:spcAft>
                          <a:spcPts val="1675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Even that may be an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understatement. In the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last 30 years, about So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percent of four-year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deficit forecasts have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been too optimistic.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320" cmpd="sng">
                      <a:solidFill>
                        <a:srgbClr val="050505"/>
                      </a:solidFill>
                      <a:prstDash val="solid"/>
                    </a:lnT>
                    <a:lnB w="20320" cmpd="sng">
                      <a:solidFill>
                        <a:srgbClr val="0505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320" cmpd="sng">
                      <a:solidFill>
                        <a:srgbClr val="050505"/>
                      </a:solidFill>
                      <a:prstDash val="solid"/>
                    </a:lnT>
                    <a:lnB w="20320" cmpd="sng">
                      <a:solidFill>
                        <a:srgbClr val="0505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320" cmpd="sng">
                      <a:solidFill>
                        <a:srgbClr val="050505"/>
                      </a:solidFill>
                      <a:prstDash val="solid"/>
                    </a:lnT>
                    <a:lnB w="20320" cmpd="sng">
                      <a:solidFill>
                        <a:srgbClr val="0505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186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$0.0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56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320" cmpd="sng">
                      <a:solidFill>
                        <a:srgbClr val="050505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320" cmpd="sng">
                      <a:solidFill>
                        <a:srgbClr val="050505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28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trillion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456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255" cmpd="sng">
                      <a:solidFill>
                        <a:srgbClr val="A8A9A9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255" cmpd="sng">
                      <a:solidFill>
                        <a:srgbClr val="A8A9A9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215"/>
                        </a:spcBef>
                        <a:spcAft>
                          <a:spcPts val="211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-0.5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465" y="4681855"/>
          <a:ext cx="12789535" cy="3237865"/>
        </p:xfrm>
        <a:graphic>
          <a:graphicData uri="http://schemas.openxmlformats.org/drawingml/2006/table">
            <a:tbl>
              <a:tblPr/>
              <a:tblGrid>
                <a:gridCol w="3813810"/>
                <a:gridCol w="5985510"/>
                <a:gridCol w="2990215"/>
              </a:tblGrid>
              <a:tr h="18034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The early Clinton budgets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— which failed to predict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the surpluses that were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generated, in part, by a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stock market bubble —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are the only major </a:t>
                      </a:r>
                      <a:r>
                        <a:t/>
                      </a:r>
                      <a:br/>
                      <a:r>
                        <a:rPr lang="en-US" sz="180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exception.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1620" marR="0" indent="0" algn="l">
                        <a:lnSpc>
                          <a:spcPts val="1700"/>
                        </a:lnSpc>
                        <a:spcBef>
                          <a:spcPts val="825"/>
                        </a:spcBef>
                        <a:spcAft>
                          <a:spcPts val="10005"/>
                        </a:spcAft>
                      </a:pPr>
                      <a:r>
                        <a:rPr lang="en-US" sz="1500" b="1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The 1995 forecast for 1999 </a:t>
                      </a:r>
                      <a:r>
                        <a:t/>
                      </a:r>
                      <a:br/>
                      <a:r>
                        <a:rPr lang="en-US" sz="1500" b="1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did not predict a surplus ...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7180" indent="0" algn="r">
                        <a:lnSpc>
                          <a:spcPts val="1300"/>
                        </a:lnSpc>
                        <a:spcBef>
                          <a:spcPts val="475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-1.0 </a:t>
                      </a:r>
                    </a:p>
                    <a:p>
                      <a:pPr marL="0" marR="297180" indent="0" algn="r">
                        <a:lnSpc>
                          <a:spcPts val="1000"/>
                        </a:lnSpc>
                        <a:spcBef>
                          <a:spcPts val="7135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-1.5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64465" y="7919720"/>
            <a:ext cx="12789535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108960" marR="0" indent="0" algn="l">
              <a:lnSpc>
                <a:spcPts val="1200"/>
              </a:lnSpc>
              <a:spcAft>
                <a:spcPts val="3005"/>
              </a:spcAft>
              <a:tabLst>
                <a:tab pos="3977640" algn="l"/>
                <a:tab pos="4892040" algn="l"/>
                <a:tab pos="5806440" algn="l"/>
                <a:tab pos="6720840" algn="l"/>
                <a:tab pos="7589520" algn="l"/>
                <a:tab pos="8503920" algn="l"/>
                <a:tab pos="9372600" algn="l"/>
                <a:tab pos="11658600" algn="l"/>
              </a:tabLs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1982 1986 1990 1994 1998 2002 2005 2010 2020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4465" y="8467090"/>
          <a:ext cx="12789535" cy="676910"/>
        </p:xfrm>
        <a:graphic>
          <a:graphicData uri="http://schemas.openxmlformats.org/drawingml/2006/table">
            <a:tbl>
              <a:tblPr/>
              <a:tblGrid>
                <a:gridCol w="6964045"/>
                <a:gridCol w="5825490"/>
              </a:tblGrid>
              <a:tr h="47244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By AMANDA COX I</a:t>
                      </a:r>
                      <a:r>
                        <a:rPr lang="en-US" sz="1100" b="1" spc="0">
                          <a:solidFill>
                            <a:srgbClr val="436996"/>
                          </a:solidFill>
                          <a:latin typeface="Arial" panose="02020603050405020304" pitchFamily="2"/>
                        </a:rPr>
                        <a:t> Send Feedback </a:t>
                      </a:r>
                    </a:p>
                    <a:p>
                      <a:pPr marL="91440" marR="0" indent="0" algn="l">
                        <a:lnSpc>
                          <a:spcPts val="1200"/>
                        </a:lnSpc>
                        <a:spcBef>
                          <a:spcPts val="1085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Source: Office of Management and Budget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6200" indent="0" algn="r">
                        <a:lnSpc>
                          <a:spcPts val="1400"/>
                        </a:lnSpc>
                        <a:spcBef>
                          <a:spcPts val="1095"/>
                        </a:spcBef>
                        <a:spcAft>
                          <a:spcPts val="1215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LINKEDIN 9 SHARE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04140" y="605790"/>
            <a:ext cx="0" cy="1704975"/>
          </a:xfrm>
          <a:prstGeom prst="line">
            <a:avLst/>
          </a:prstGeom>
          <a:ln w="12065" cmpd="sng">
            <a:solidFill>
              <a:srgbClr val="A5A5A5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104140" y="2791460"/>
            <a:ext cx="0" cy="6349365"/>
          </a:xfrm>
          <a:prstGeom prst="line">
            <a:avLst/>
          </a:prstGeom>
          <a:ln w="12065" cmpd="sng">
            <a:solidFill>
              <a:srgbClr val="A5A5A5"/>
            </a:solidFill>
          </a:ln>
        </p:spPr>
      </p:cxnSp>
      <p:cxnSp>
        <p:nvCxnSpPr>
          <p:cNvPr id="13" name="Straight Connector 12"/>
          <p:cNvCxnSpPr/>
          <p:nvPr/>
        </p:nvCxnSpPr>
        <p:spPr>
          <a:xfrm>
            <a:off x="1688465" y="1925320"/>
            <a:ext cx="0" cy="257175"/>
          </a:xfrm>
          <a:prstGeom prst="line">
            <a:avLst/>
          </a:prstGeom>
          <a:ln w="8255" cmpd="sng">
            <a:solidFill>
              <a:srgbClr val="AEAFAF"/>
            </a:solidFill>
          </a:ln>
        </p:spPr>
      </p:cxnSp>
      <p:cxnSp>
        <p:nvCxnSpPr>
          <p:cNvPr id="14" name="Straight Connector 13"/>
          <p:cNvCxnSpPr/>
          <p:nvPr/>
        </p:nvCxnSpPr>
        <p:spPr>
          <a:xfrm>
            <a:off x="489585" y="1925320"/>
            <a:ext cx="0" cy="257175"/>
          </a:xfrm>
          <a:prstGeom prst="line">
            <a:avLst/>
          </a:prstGeom>
          <a:ln w="12065" cmpd="sng">
            <a:solidFill>
              <a:srgbClr val="9A9A9A"/>
            </a:solidFill>
          </a:ln>
        </p:spPr>
      </p:cxnSp>
      <p:cxnSp>
        <p:nvCxnSpPr>
          <p:cNvPr id="15" name="Straight Connector 14"/>
          <p:cNvCxnSpPr/>
          <p:nvPr/>
        </p:nvCxnSpPr>
        <p:spPr>
          <a:xfrm>
            <a:off x="1210945" y="1925320"/>
            <a:ext cx="0" cy="257175"/>
          </a:xfrm>
          <a:prstGeom prst="line">
            <a:avLst/>
          </a:prstGeom>
          <a:ln w="12065" cmpd="sng">
            <a:solidFill>
              <a:srgbClr val="9C9C9C"/>
            </a:solidFill>
          </a:ln>
        </p:spPr>
      </p:cxnSp>
      <p:cxnSp>
        <p:nvCxnSpPr>
          <p:cNvPr id="16" name="Straight Connector 15"/>
          <p:cNvCxnSpPr/>
          <p:nvPr/>
        </p:nvCxnSpPr>
        <p:spPr>
          <a:xfrm>
            <a:off x="1451610" y="1925320"/>
            <a:ext cx="0" cy="257175"/>
          </a:xfrm>
          <a:prstGeom prst="line">
            <a:avLst/>
          </a:prstGeom>
          <a:ln w="8255" cmpd="sng">
            <a:solidFill>
              <a:srgbClr val="A6A7A7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164465" y="1925320"/>
            <a:ext cx="2145665" cy="0"/>
          </a:xfrm>
          <a:prstGeom prst="line">
            <a:avLst/>
          </a:prstGeom>
          <a:ln w="12065" cmpd="sng">
            <a:solidFill>
              <a:srgbClr val="9D9D9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164465" y="1925320"/>
            <a:ext cx="0" cy="256540"/>
          </a:xfrm>
          <a:prstGeom prst="line">
            <a:avLst/>
          </a:prstGeom>
          <a:ln w="8255" cmpd="sng">
            <a:solidFill>
              <a:srgbClr val="AEAEAE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2310130" y="1925320"/>
            <a:ext cx="0" cy="256540"/>
          </a:xfrm>
          <a:prstGeom prst="line">
            <a:avLst/>
          </a:prstGeom>
          <a:ln w="8255" cmpd="sng">
            <a:solidFill>
              <a:srgbClr val="A7A7A7"/>
            </a:solidFill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08915" y="1941195"/>
            <a:ext cx="2085340" cy="272415"/>
          </a:xfrm>
          <a:prstGeom prst="rect">
            <a:avLst/>
          </a:prstGeom>
          <a:solidFill>
            <a:srgbClr val="C1C3C5"/>
          </a:solidFill>
          <a:ln w="8255" cmpd="sng">
            <a:solidFill>
              <a:srgbClr val="A9A9AA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55595" y="2478405"/>
            <a:ext cx="9841865" cy="21901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24790" y="609600"/>
            <a:ext cx="9398000" cy="1331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907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Published: February 2, 2010 </a:t>
            </a:r>
          </a:p>
          <a:p>
            <a:pPr marL="0" marR="0" indent="0" algn="l">
              <a:lnSpc>
                <a:spcPts val="29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700"/>
              </a:lnSpc>
              <a:spcBef>
                <a:spcPts val="765"/>
              </a:spcBef>
              <a:spcAft>
                <a:spcPts val="1985"/>
              </a:spcAft>
            </a:pPr>
            <a:r>
              <a:rPr lang="en-US" sz="1500" b="1" spc="35">
                <a:solidFill>
                  <a:srgbClr val="000000"/>
                </a:solidFill>
                <a:latin typeface="Times New Roman" panose="02020603050405020304" pitchFamily="1"/>
              </a:rPr>
              <a:t>Just two </a:t>
            </a:r>
            <a:r>
              <a:rPr lang="en-US" sz="1500" spc="35">
                <a:solidFill>
                  <a:srgbClr val="000000"/>
                </a:solidFill>
                <a:latin typeface="Times New Roman" panose="02020603050405020304" pitchFamily="1"/>
              </a:rPr>
              <a:t>years ago, surpluses were predicted by </a:t>
            </a:r>
            <a:r>
              <a:rPr lang="en-US" sz="1100" spc="35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00" spc="35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995" y="1941195"/>
          <a:ext cx="2197100" cy="608965"/>
        </p:xfrm>
        <a:graphic>
          <a:graphicData uri="http://schemas.openxmlformats.org/drawingml/2006/table">
            <a:tbl>
              <a:tblPr/>
              <a:tblGrid>
                <a:gridCol w="245745"/>
                <a:gridCol w="721995"/>
                <a:gridCol w="240665"/>
                <a:gridCol w="729615"/>
              </a:tblGrid>
              <a:tr h="2641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470"/>
                        </a:spcBef>
                        <a:spcAft>
                          <a:spcPts val="195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 </a:t>
                      </a:r>
                    </a:p>
                  </a:txBody>
                  <a:tcPr marL="0" marR="0" marT="0" marB="0" anchor="ctr">
                    <a:lnL w="8255" cmpd="sng">
                      <a:solidFill>
                        <a:srgbClr val="ABACAC"/>
                      </a:solidFill>
                      <a:prstDash val="solid"/>
                    </a:lnL>
                    <a:lnR w="12065" cmpd="sng">
                      <a:solidFill>
                        <a:srgbClr val="9B9B9B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3 05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9B9B9B"/>
                      </a:solidFill>
                      <a:prstDash val="solid"/>
                    </a:lnL>
                    <a:lnR w="12065" cmpd="sng">
                      <a:solidFill>
                        <a:srgbClr val="9D9E9E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9D9E9E"/>
                      </a:solidFill>
                      <a:prstDash val="solid"/>
                    </a:lnL>
                    <a:lnR w="12065" cmpd="sng">
                      <a:solidFill>
                        <a:srgbClr val="A5A5A5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11760" indent="0" algn="ctr">
                        <a:lnSpc>
                          <a:spcPts val="1400"/>
                        </a:lnSpc>
                        <a:spcBef>
                          <a:spcPts val="565"/>
                        </a:spcBef>
                        <a:spcAft>
                          <a:spcPts val="100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NEXT </a:t>
                      </a: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►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A5A5A5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08915" y="2550160"/>
            <a:ext cx="2197100" cy="2246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95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55">
                <a:solidFill>
                  <a:srgbClr val="000000"/>
                </a:solidFill>
                <a:latin typeface="Arial" panose="02020603050405020304" pitchFamily="2"/>
              </a:rPr>
              <a:t>Past forecasts </a:t>
            </a:r>
          </a:p>
          <a:p>
            <a:pPr marL="45720" marR="45720" indent="0" algn="l">
              <a:lnSpc>
                <a:spcPts val="2000"/>
              </a:lnSpc>
              <a:spcBef>
                <a:spcPts val="1070"/>
              </a:spcBef>
              <a:spcAft>
                <a:spcPts val="6585"/>
              </a:spcAft>
            </a:pPr>
            <a:r>
              <a:rPr lang="en-US" sz="1800" spc="-10">
                <a:solidFill>
                  <a:srgbClr val="000000"/>
                </a:solidFill>
                <a:latin typeface="Times New Roman" panose="02020603050405020304" pitchFamily="1"/>
              </a:rPr>
              <a:t>In contrast, just two years ago, the Bush administration projected a surplus by </a:t>
            </a:r>
            <a:r>
              <a:rPr lang="en-US" sz="1100" spc="-10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880725" y="2478405"/>
            <a:ext cx="1062355" cy="349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800" b="1" spc="-85">
                <a:solidFill>
                  <a:srgbClr val="98AEC6"/>
                </a:solidFill>
                <a:latin typeface="Times New Roman" panose="02020603050405020304" pitchFamily="2"/>
              </a:rPr>
              <a:t>2008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320270" y="3112135"/>
            <a:ext cx="268605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100" spc="-114">
                <a:solidFill>
                  <a:srgbClr val="000000"/>
                </a:solidFill>
                <a:latin typeface="Arial" panose="02020603050405020304" pitchFamily="2"/>
              </a:rPr>
              <a:t>$0.0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12015" y="3272790"/>
            <a:ext cx="385445" cy="1162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40">
                <a:solidFill>
                  <a:srgbClr val="000000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986010" y="3669665"/>
            <a:ext cx="1139190" cy="1765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500" spc="-25">
                <a:solidFill>
                  <a:srgbClr val="000000"/>
                </a:solidFill>
                <a:latin typeface="Times New Roman" panose="02020603050405020304" pitchFamily="1"/>
              </a:rPr>
              <a:t>... but the 2008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986010" y="3846195"/>
            <a:ext cx="1600200" cy="1720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500" spc="-25">
                <a:solidFill>
                  <a:srgbClr val="000000"/>
                </a:solidFill>
                <a:latin typeface="Times New Roman" panose="02020603050405020304" pitchFamily="1"/>
              </a:rPr>
              <a:t>forecast for 2012 did.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54305" y="4796790"/>
            <a:ext cx="12789535" cy="451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700"/>
              </a:lnSpc>
              <a:spcAft>
                <a:spcPts val="155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The 1995 forecast for 1999 </a:t>
            </a:r>
            <a:r>
              <a:t/>
            </a:r>
            <a:br/>
            <a:r>
              <a:rPr lang="en-US" sz="1300" spc="0">
                <a:solidFill>
                  <a:srgbClr val="000000"/>
                </a:solidFill>
                <a:latin typeface="Arial" panose="02020603050405020304" pitchFamily="2"/>
              </a:rPr>
              <a:t>did not predict a surplus ...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320270" y="5321935"/>
            <a:ext cx="244475" cy="112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54305" y="7929245"/>
            <a:ext cx="12789535" cy="561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108960" marR="0" indent="0" algn="l">
              <a:lnSpc>
                <a:spcPts val="1300"/>
              </a:lnSpc>
              <a:spcAft>
                <a:spcPts val="3130"/>
              </a:spcAft>
              <a:tabLst>
                <a:tab pos="3977640" algn="l"/>
                <a:tab pos="4892040" algn="l"/>
                <a:tab pos="5806440" algn="l"/>
                <a:tab pos="7589520" algn="l"/>
                <a:tab pos="8503920" algn="l"/>
                <a:tab pos="9372600" algn="l"/>
                <a:tab pos="11612880" algn="l"/>
              </a:tabLs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1932 198€ 1990 1994 2002 2006 2010 2020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54305" y="8491220"/>
          <a:ext cx="12789535" cy="665480"/>
        </p:xfrm>
        <a:graphic>
          <a:graphicData uri="http://schemas.openxmlformats.org/drawingml/2006/table">
            <a:tbl>
              <a:tblPr/>
              <a:tblGrid>
                <a:gridCol w="6951980"/>
                <a:gridCol w="5837555"/>
              </a:tblGrid>
              <a:tr h="464185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08760" algn="l"/>
                        </a:tabLs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By AMANDA COX</a:t>
                      </a:r>
                      <a:r>
                        <a:rPr lang="en-US" sz="100" spc="0">
                          <a:solidFill>
                            <a:srgbClr val="2D5886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100" spc="0">
                          <a:solidFill>
                            <a:srgbClr val="2D5886"/>
                          </a:solidFill>
                          <a:latin typeface="Arial" panose="02020603050405020304" pitchFamily="2"/>
                        </a:rPr>
                        <a:t>Send Feedback </a:t>
                      </a:r>
                    </a:p>
                    <a:p>
                      <a:pPr marL="91440" marR="0" indent="0" algn="l">
                        <a:lnSpc>
                          <a:spcPts val="1200"/>
                        </a:lnSpc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Source: Office of Management and Budget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3980" indent="0" algn="r">
                        <a:lnSpc>
                          <a:spcPts val="1400"/>
                        </a:lnSpc>
                        <a:spcBef>
                          <a:spcPts val="1030"/>
                        </a:spcBef>
                        <a:spcAft>
                          <a:spcPts val="1195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LINKEDIN 9 SHARE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92075" y="621665"/>
            <a:ext cx="0" cy="8522970"/>
          </a:xfrm>
          <a:prstGeom prst="line">
            <a:avLst/>
          </a:prstGeom>
          <a:ln w="8255" cmpd="sng">
            <a:solidFill>
              <a:srgbClr val="BBBBBB"/>
            </a:solidFill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65100" y="1925320"/>
            <a:ext cx="2197100" cy="256540"/>
          </a:xfrm>
          <a:prstGeom prst="rect">
            <a:avLst/>
          </a:prstGeom>
          <a:solidFill>
            <a:srgbClr val="B7BBBF"/>
          </a:solidFill>
          <a:ln w="8255" cmpd="sng">
            <a:solidFill>
              <a:srgbClr val="AEAEAE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87345" y="2454275"/>
            <a:ext cx="9841865" cy="41548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20345" y="596900"/>
            <a:ext cx="9423400" cy="1328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00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Published: February 2. 2010 </a:t>
            </a:r>
          </a:p>
          <a:p>
            <a:pPr marL="0" marR="0" indent="0" algn="l">
              <a:lnSpc>
                <a:spcPts val="2800"/>
              </a:lnSpc>
              <a:spcBef>
                <a:spcPts val="550"/>
              </a:spcBef>
              <a:spcAft>
                <a:spcPts val="0"/>
              </a:spcAft>
            </a:pPr>
            <a:r>
              <a:rPr lang="en-US" sz="2400" b="1" spc="-25">
                <a:solidFill>
                  <a:srgbClr val="000000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0" marR="0" indent="0" algn="l">
              <a:lnSpc>
                <a:spcPts val="1700"/>
              </a:lnSpc>
              <a:spcBef>
                <a:spcPts val="785"/>
              </a:spcBef>
              <a:spcAft>
                <a:spcPts val="2030"/>
              </a:spcAft>
            </a:pPr>
            <a:r>
              <a:rPr lang="en-US" sz="1500" b="1" spc="0">
                <a:solidFill>
                  <a:srgbClr val="000000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2012. </a:t>
            </a:r>
            <a:r>
              <a:rPr lang="en-US" sz="1500" b="1" spc="0">
                <a:solidFill>
                  <a:srgbClr val="000000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6090" y="1925320"/>
          <a:ext cx="2197100" cy="600710"/>
        </p:xfrm>
        <a:graphic>
          <a:graphicData uri="http://schemas.openxmlformats.org/drawingml/2006/table">
            <a:tbl>
              <a:tblPr/>
              <a:tblGrid>
                <a:gridCol w="252095"/>
                <a:gridCol w="240030"/>
                <a:gridCol w="720090"/>
                <a:gridCol w="683895"/>
              </a:tblGrid>
              <a:tr h="25590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345"/>
                        </a:spcBef>
                        <a:spcAft>
                          <a:spcPts val="425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 </a:t>
                      </a:r>
                    </a:p>
                  </a:txBody>
                  <a:tcPr marL="0" marR="0" marT="0" marB="0" anchor="ctr">
                    <a:lnL w="8255" cmpd="sng">
                      <a:solidFill>
                        <a:srgbClr val="A8A9A9"/>
                      </a:solidFill>
                      <a:prstDash val="solid"/>
                    </a:lnL>
                    <a:lnR w="8255" cmpd="sng">
                      <a:solidFill>
                        <a:srgbClr val="ACADAD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315"/>
                        </a:spcBef>
                        <a:spcAft>
                          <a:spcPts val="455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 </a:t>
                      </a:r>
                    </a:p>
                  </a:txBody>
                  <a:tcPr marL="0" marR="0" marT="0" marB="0" anchor="ctr">
                    <a:lnL w="8255" cmpd="sng">
                      <a:solidFill>
                        <a:srgbClr val="ACADAD"/>
                      </a:solidFill>
                      <a:prstDash val="solid"/>
                    </a:lnL>
                    <a:lnR w="12065" cmpd="sng">
                      <a:solidFill>
                        <a:srgbClr val="AEAFA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 </a:t>
                      </a:r>
                      <a:r>
                        <a:rPr lang="en-US" sz="1200" b="1" u="sng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El </a:t>
                      </a:r>
                      <a:r>
                        <a:rPr lang="en-US" sz="1200" b="1" u="sng" spc="0" baseline="30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6</a:t>
                      </a:r>
                      <a:r>
                        <a:rPr lang="en-US" sz="100" b="1" u="sng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AEAFAF"/>
                      </a:solidFill>
                      <a:prstDash val="solid"/>
                    </a:lnL>
                    <a:lnR w="12065" cmpd="sng">
                      <a:solidFill>
                        <a:srgbClr val="AEAFAF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0485" indent="0" algn="ctr">
                        <a:lnSpc>
                          <a:spcPts val="1300"/>
                        </a:lnSpc>
                        <a:spcBef>
                          <a:spcPts val="440"/>
                        </a:spcBef>
                        <a:spcAft>
                          <a:spcPts val="285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NEXT ►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AEAFAF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5100" y="2526030"/>
            <a:ext cx="2197100" cy="4589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50" b="1" spc="60">
                <a:solidFill>
                  <a:srgbClr val="000000"/>
                </a:solidFill>
                <a:latin typeface="Arial" panose="02020603050405020304" pitchFamily="2"/>
              </a:rPr>
              <a:t>Latest forecast </a:t>
            </a:r>
          </a:p>
          <a:p>
            <a:pPr marL="91440" marR="0" indent="0" algn="l">
              <a:lnSpc>
                <a:spcPts val="2000"/>
              </a:lnSpc>
              <a:spcBef>
                <a:spcPts val="1200"/>
              </a:spcBef>
              <a:spcAft>
                <a:spcPts val="21035"/>
              </a:spcAft>
            </a:pPr>
            <a:r>
              <a:rPr lang="en-US" sz="1800" spc="0">
                <a:solidFill>
                  <a:srgbClr val="000000"/>
                </a:solidFill>
                <a:latin typeface="Times New Roman" panose="02020603050405020304" pitchFamily="1"/>
              </a:rPr>
              <a:t>Today, with a better understanding of the severity of the economic downturn, the deficit situation is much more dire.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912475" y="2454275"/>
            <a:ext cx="1059180" cy="353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3850" b="1" spc="0">
                <a:solidFill>
                  <a:srgbClr val="97AEC9"/>
                </a:solidFill>
                <a:latin typeface="Times New Roman" panose="02020603050405020304" pitchFamily="2"/>
              </a:rPr>
              <a:t>2010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348210" y="3096260"/>
            <a:ext cx="273050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$0.0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340590" y="3260725"/>
            <a:ext cx="38862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35">
                <a:solidFill>
                  <a:srgbClr val="000000"/>
                </a:solidFill>
                <a:latin typeface="Arial" panose="02020603050405020304" pitchFamily="2"/>
              </a:rPr>
              <a:t>trillion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183120" y="3641725"/>
            <a:ext cx="3966210" cy="1885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83464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500" b="1" spc="-50">
                <a:solidFill>
                  <a:srgbClr val="000000"/>
                </a:solidFill>
                <a:latin typeface="Times New Roman" panose="02020603050405020304" pitchFamily="1"/>
              </a:rPr>
              <a:t>... but the 2008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002520" y="3830320"/>
            <a:ext cx="1607820" cy="164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500" b="1" spc="-50">
                <a:solidFill>
                  <a:srgbClr val="000000"/>
                </a:solidFill>
                <a:latin typeface="Times New Roman" panose="02020603050405020304" pitchFamily="1"/>
              </a:rPr>
              <a:t>forecast for 2012 did.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44400" y="4246880"/>
            <a:ext cx="23685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25">
                <a:solidFill>
                  <a:srgbClr val="000000"/>
                </a:solidFill>
                <a:latin typeface="Arial" panose="02020603050405020304" pitchFamily="2"/>
              </a:rPr>
              <a:t>-0.5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510530" y="4816475"/>
            <a:ext cx="2065655" cy="3892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00" b="1" spc="-45">
                <a:solidFill>
                  <a:srgbClr val="000000"/>
                </a:solidFill>
                <a:latin typeface="Times New Roman" panose="02020603050405020304" pitchFamily="1"/>
              </a:rPr>
              <a:t>The 1995 forecast for 1999 did not predict a surplus ...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2344400" y="5306060"/>
            <a:ext cx="25273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-100">
                <a:solidFill>
                  <a:srgbClr val="000000"/>
                </a:solidFill>
                <a:latin typeface="Arial" panose="02020603050405020304" pitchFamily="2"/>
              </a:rPr>
              <a:t>-1.0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2348210" y="6372860"/>
            <a:ext cx="24511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100" spc="-110">
                <a:solidFill>
                  <a:srgbClr val="000000"/>
                </a:solidFill>
                <a:latin typeface="Arial" panose="02020603050405020304" pitchFamily="2"/>
              </a:rPr>
              <a:t>-1.5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6370" y="7115810"/>
          <a:ext cx="12789535" cy="2040890"/>
        </p:xfrm>
        <a:graphic>
          <a:graphicData uri="http://schemas.openxmlformats.org/drawingml/2006/table">
            <a:tbl>
              <a:tblPr/>
              <a:tblGrid>
                <a:gridCol w="2859405"/>
                <a:gridCol w="7547610"/>
                <a:gridCol w="2382520"/>
              </a:tblGrid>
              <a:tr h="122618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557270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50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Use the slider to isolate a single year's forecast. </a:t>
                      </a:r>
                    </a:p>
                    <a:p>
                      <a:pPr marL="0" marR="699770" indent="0" algn="r">
                        <a:lnSpc>
                          <a:spcPts val="1300"/>
                        </a:lnSpc>
                        <a:spcBef>
                          <a:spcPts val="4700"/>
                        </a:spcBef>
                        <a:spcAft>
                          <a:spcPts val="2020"/>
                        </a:spcAft>
                        <a:tabLst>
                          <a:tab pos="1097280" algn="l"/>
                          <a:tab pos="2011680" algn="l"/>
                          <a:tab pos="2926080" algn="l"/>
                          <a:tab pos="3840480" algn="l"/>
                          <a:tab pos="4709160" algn="l"/>
                          <a:tab pos="5623560" algn="l"/>
                          <a:tab pos="6537960" algn="l"/>
                        </a:tabLst>
                      </a:pPr>
                      <a:r>
                        <a:rPr lang="en-US" sz="1100" spc="-2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1982 1986 1990 1994 1998 2002 2006 2010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06755" indent="0" algn="r">
                        <a:lnSpc>
                          <a:spcPts val="1300"/>
                        </a:lnSpc>
                        <a:spcBef>
                          <a:spcPts val="6370"/>
                        </a:spcBef>
                        <a:spcAft>
                          <a:spcPts val="2010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2020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6858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By AMANDA COX I</a:t>
                      </a:r>
                      <a:r>
                        <a:rPr lang="en-US" sz="1100" spc="0">
                          <a:solidFill>
                            <a:srgbClr val="426995"/>
                          </a:solidFill>
                          <a:latin typeface="Arial" panose="02020603050405020304" pitchFamily="2"/>
                        </a:rPr>
                        <a:t> Send Feedback </a:t>
                      </a: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Source: Office of Management and Budget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78105" indent="0" algn="r">
                        <a:lnSpc>
                          <a:spcPts val="1400"/>
                        </a:lnSpc>
                        <a:spcBef>
                          <a:spcPts val="2080"/>
                        </a:spcBef>
                        <a:spcAft>
                          <a:spcPts val="1225"/>
                        </a:spcAft>
                      </a:pPr>
                      <a:r>
                        <a:rPr lang="en-US" sz="1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LINKEDIN 9 SHARE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88265" y="597535"/>
            <a:ext cx="0" cy="2002155"/>
          </a:xfrm>
          <a:prstGeom prst="line">
            <a:avLst/>
          </a:prstGeom>
          <a:ln w="12065" cmpd="sng">
            <a:solidFill>
              <a:srgbClr val="A5A5A5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88265" y="2759075"/>
            <a:ext cx="0" cy="6389370"/>
          </a:xfrm>
          <a:prstGeom prst="line">
            <a:avLst/>
          </a:prstGeom>
          <a:ln w="12065" cmpd="sng">
            <a:solidFill>
              <a:srgbClr val="A5A5A5"/>
            </a:solidFill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5595" y="2510790"/>
            <a:ext cx="9853930" cy="43910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50495" y="812800"/>
            <a:ext cx="9477375" cy="1160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50" b="1" spc="-45">
                <a:solidFill>
                  <a:srgbClr val="2A2523"/>
                </a:solidFill>
                <a:latin typeface="Verdana" panose="02020603050405020304" pitchFamily="2"/>
              </a:rPr>
              <a:t>Published: February 2, 2010 </a:t>
            </a:r>
          </a:p>
          <a:p>
            <a:pPr marL="45720" marR="0" indent="0" algn="l">
              <a:lnSpc>
                <a:spcPts val="29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500" b="1" spc="35">
                <a:solidFill>
                  <a:srgbClr val="2A2523"/>
                </a:solidFill>
                <a:latin typeface="Times New Roman" panose="02020603050405020304" pitchFamily="1"/>
              </a:rPr>
              <a:t>Budget Forecasts, Compared With Reality </a:t>
            </a:r>
          </a:p>
          <a:p>
            <a:pPr marL="45720" marR="0" indent="0" algn="l">
              <a:lnSpc>
                <a:spcPts val="1800"/>
              </a:lnSpc>
              <a:spcBef>
                <a:spcPts val="625"/>
              </a:spcBef>
              <a:spcAft>
                <a:spcPts val="1960"/>
              </a:spcAft>
            </a:pPr>
            <a:r>
              <a:rPr lang="en-US" sz="1600" b="1" spc="-40">
                <a:solidFill>
                  <a:srgbClr val="2A2523"/>
                </a:solidFill>
                <a:latin typeface="Times New Roman" panose="02020603050405020304" pitchFamily="1"/>
              </a:rPr>
              <a:t>Just two years ago, surpluses were predicted by </a:t>
            </a:r>
            <a:r>
              <a:rPr lang="en-US" sz="950" b="1" spc="-40">
                <a:solidFill>
                  <a:srgbClr val="2A2523"/>
                </a:solidFill>
                <a:latin typeface="Verdana" panose="02020603050405020304" pitchFamily="2"/>
              </a:rPr>
              <a:t>2012. </a:t>
            </a:r>
            <a:r>
              <a:rPr lang="en-US" sz="1600" b="1" spc="-40">
                <a:solidFill>
                  <a:srgbClr val="2A2523"/>
                </a:solidFill>
                <a:latin typeface="Times New Roman" panose="02020603050405020304" pitchFamily="1"/>
              </a:rPr>
              <a:t>How accurate have past White House budget forecasts been?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01930" y="1972945"/>
            <a:ext cx="2075815" cy="273050"/>
          </a:xfrm>
          <a:prstGeom prst="rect">
            <a:avLst/>
          </a:prstGeom>
          <a:solidFill>
            <a:srgbClr val="B9BBBE"/>
          </a:solidFill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274320" marR="0" indent="0" algn="l">
              <a:lnSpc>
                <a:spcPts val="1200"/>
              </a:lnSpc>
              <a:spcAft>
                <a:spcPts val="520"/>
              </a:spcAft>
            </a:pPr>
            <a:r>
              <a:rPr lang="en-US" sz="950" b="1" spc="350">
                <a:solidFill>
                  <a:srgbClr val="2A2523"/>
                </a:solidFill>
                <a:latin typeface="Verdana" panose="02020603050405020304" pitchFamily="2"/>
              </a:rPr>
              <a:t>2 3 4 5 </a:t>
            </a:r>
            <a:r>
              <a:rPr lang="en-US" sz="950" b="1" spc="350">
                <a:solidFill>
                  <a:srgbClr val="EEEEEE"/>
                </a:solidFill>
                <a:latin typeface="Verdana" panose="02020603050405020304" pitchFamily="2"/>
              </a:rPr>
              <a:t>6 </a:t>
            </a:r>
            <a:r>
              <a:rPr lang="en-US" sz="950" spc="350">
                <a:solidFill>
                  <a:srgbClr val="2A2523"/>
                </a:solidFill>
                <a:latin typeface="Verdana" panose="02020603050405020304" pitchFamily="2"/>
              </a:rPr>
              <a:t>NEXT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1930" y="2573655"/>
            <a:ext cx="2222500" cy="5396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650" b="1" spc="-45">
                <a:solidFill>
                  <a:srgbClr val="2A2523"/>
                </a:solidFill>
                <a:latin typeface="Verdana" panose="02020603050405020304" pitchFamily="2"/>
              </a:rPr>
              <a:t>Reasons for error </a:t>
            </a:r>
          </a:p>
          <a:p>
            <a:pPr marL="45720" marR="91440" indent="0" algn="just">
              <a:lnSpc>
                <a:spcPts val="20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1800" spc="0">
                <a:solidFill>
                  <a:srgbClr val="2A2523"/>
                </a:solidFill>
                <a:latin typeface="Times New Roman" panose="02020603050405020304" pitchFamily="1"/>
              </a:rPr>
              <a:t>Budget forecasts require assumptions about both policy and the economy, and both can turn out to be spectacularly wrong. </a:t>
            </a:r>
          </a:p>
          <a:p>
            <a:pPr marL="45720" marR="0" indent="0" algn="l">
              <a:lnSpc>
                <a:spcPts val="2000"/>
              </a:lnSpc>
              <a:spcBef>
                <a:spcPts val="1965"/>
              </a:spcBef>
              <a:spcAft>
                <a:spcPts val="15390"/>
              </a:spcAft>
            </a:pPr>
            <a:r>
              <a:rPr lang="en-US" sz="1800" spc="40">
                <a:solidFill>
                  <a:srgbClr val="2A2523"/>
                </a:solidFill>
                <a:latin typeface="Times New Roman" panose="02020603050405020304" pitchFamily="1"/>
              </a:rPr>
              <a:t>In 2008, for example, the unemployment rate in </a:t>
            </a:r>
            <a:r>
              <a:rPr lang="en-US" sz="950" spc="40">
                <a:solidFill>
                  <a:srgbClr val="2A2523"/>
                </a:solidFill>
                <a:latin typeface="Verdana" panose="02020603050405020304" pitchFamily="2"/>
              </a:rPr>
              <a:t>2012 </a:t>
            </a:r>
            <a:r>
              <a:rPr lang="en-US" sz="1800" spc="40">
                <a:solidFill>
                  <a:srgbClr val="2A2523"/>
                </a:solidFill>
                <a:latin typeface="Times New Roman" panose="02020603050405020304" pitchFamily="1"/>
              </a:rPr>
              <a:t>was assumed to be </a:t>
            </a:r>
            <a:r>
              <a:rPr lang="en-US" sz="1600" b="1" spc="40">
                <a:solidFill>
                  <a:srgbClr val="2A2523"/>
                </a:solidFill>
                <a:latin typeface="Times New Roman" panose="02020603050405020304" pitchFamily="1"/>
              </a:rPr>
              <a:t>4.8 </a:t>
            </a:r>
            <a:r>
              <a:rPr lang="en-US" sz="1800" spc="40">
                <a:solidFill>
                  <a:srgbClr val="2A2523"/>
                </a:solidFill>
                <a:latin typeface="Times New Roman" panose="02020603050405020304" pitchFamily="1"/>
              </a:rPr>
              <a:t>percent. The most recent assumption is 8.2 percent.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896600" y="2510790"/>
            <a:ext cx="1050925" cy="348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3850" b="1" spc="-5">
                <a:solidFill>
                  <a:srgbClr val="99AFCA"/>
                </a:solidFill>
                <a:latin typeface="Times New Roman" panose="02020603050405020304" pitchFamily="2"/>
              </a:rPr>
              <a:t>2010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332335" y="3148330"/>
            <a:ext cx="268605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200" spc="-245">
                <a:solidFill>
                  <a:srgbClr val="2A2523"/>
                </a:solidFill>
                <a:latin typeface="Verdana" panose="02020603050405020304" pitchFamily="2"/>
              </a:rPr>
              <a:t>$0.0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324080" y="3312795"/>
            <a:ext cx="38544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50" spc="-55">
                <a:solidFill>
                  <a:srgbClr val="2A2523"/>
                </a:solidFill>
                <a:latin typeface="Verdana" panose="02020603050405020304" pitchFamily="2"/>
              </a:rPr>
              <a:t>trillion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795010" y="4764405"/>
            <a:ext cx="2249805" cy="814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25"/>
              </a:spcAft>
            </a:pPr>
            <a:r>
              <a:rPr lang="en-US" sz="1200" b="1" spc="-95">
                <a:solidFill>
                  <a:srgbClr val="2A2523"/>
                </a:solidFill>
                <a:latin typeface="Verdana" panose="02020603050405020304" pitchFamily="2"/>
              </a:rPr>
              <a:t>Each of these three forecasts for 2012 requires an assumption about what the unemployment rate will be.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57140" y="5674995"/>
          <a:ext cx="3914140" cy="1226820"/>
        </p:xfrm>
        <a:graphic>
          <a:graphicData uri="http://schemas.openxmlformats.org/drawingml/2006/table">
            <a:tbl>
              <a:tblPr/>
              <a:tblGrid>
                <a:gridCol w="2951480"/>
                <a:gridCol w="962660"/>
              </a:tblGrid>
              <a:tr h="441325">
                <a:tc gridSpan="2">
                  <a:txBody>
                    <a:bodyPr/>
                    <a:lstStyle/>
                    <a:p>
                      <a:pPr marL="731520" marR="0" indent="0" algn="l">
                        <a:lnSpc>
                          <a:spcPts val="12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tabLst>
                          <a:tab pos="3474720" algn="r"/>
                        </a:tabLst>
                      </a:pPr>
                      <a:r>
                        <a:rPr lang="en-US" sz="950" b="1" spc="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FORECAST UNEMPLOYMENT </a:t>
                      </a:r>
                    </a:p>
                    <a:p>
                      <a:pPr marL="731520" marR="0" indent="0" algn="l">
                        <a:lnSpc>
                          <a:spcPts val="1200"/>
                        </a:lnSpc>
                        <a:spcBef>
                          <a:spcPts val="90"/>
                        </a:spcBef>
                        <a:spcAft>
                          <a:spcPts val="420"/>
                        </a:spcAft>
                        <a:tabLst>
                          <a:tab pos="3474720" algn="r"/>
                        </a:tabLst>
                      </a:pPr>
                      <a:r>
                        <a:rPr lang="en-US" sz="950" b="1" spc="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YEAR RATE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80670">
                <a:tc>
                  <a:txBody>
                    <a:bodyPr/>
                    <a:lstStyle/>
                    <a:p>
                      <a:pPr marL="725805" marR="0" indent="0" algn="l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145"/>
                        </a:spcAft>
                      </a:pPr>
                      <a:r>
                        <a:rPr lang="en-US" sz="1200" spc="-4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In 2008, assumption for 2012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485"/>
                        </a:spcBef>
                        <a:spcAft>
                          <a:spcPts val="165"/>
                        </a:spcAft>
                        <a:tabLst>
                          <a:tab pos="274320" algn="dec"/>
                        </a:tabLst>
                      </a:pPr>
                      <a:r>
                        <a:rPr lang="en-US" sz="1200" spc="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4.8%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725805" marR="0" indent="0" algn="l">
                        <a:lnSpc>
                          <a:spcPts val="1500"/>
                        </a:lnSpc>
                        <a:spcBef>
                          <a:spcPts val="250"/>
                        </a:spcBef>
                        <a:spcAft>
                          <a:spcPts val="135"/>
                        </a:spcAft>
                      </a:pPr>
                      <a:r>
                        <a:rPr lang="en-US" sz="1200" spc="-4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In 2009, assumption for 2012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255"/>
                        </a:spcBef>
                        <a:spcAft>
                          <a:spcPts val="130"/>
                        </a:spcAft>
                        <a:tabLst>
                          <a:tab pos="274320" algn="dec"/>
                        </a:tabLst>
                      </a:pPr>
                      <a:r>
                        <a:rPr lang="en-US" sz="1200" spc="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6.0%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725805" marR="0" indent="0" algn="l">
                        <a:lnSpc>
                          <a:spcPts val="1500"/>
                        </a:lnSpc>
                        <a:spcBef>
                          <a:spcPts val="280"/>
                        </a:spcBef>
                        <a:spcAft>
                          <a:spcPts val="160"/>
                        </a:spcAft>
                      </a:pPr>
                      <a:r>
                        <a:rPr lang="en-US" sz="1200" spc="-4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In 2010, assumption for 2012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285"/>
                        </a:spcBef>
                        <a:spcAft>
                          <a:spcPts val="160"/>
                        </a:spcAft>
                        <a:tabLst>
                          <a:tab pos="274320" algn="dec"/>
                        </a:tabLst>
                      </a:pPr>
                      <a:r>
                        <a:rPr lang="en-US" sz="1200" spc="0">
                          <a:solidFill>
                            <a:srgbClr val="2A2523"/>
                          </a:solidFill>
                          <a:latin typeface="Verdana" panose="02020603050405020304" pitchFamily="2"/>
                        </a:rPr>
                        <a:t>8.2%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28525" y="5361940"/>
            <a:ext cx="244475" cy="108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50" spc="-145">
                <a:solidFill>
                  <a:srgbClr val="2A2523"/>
                </a:solidFill>
                <a:latin typeface="Verdana" panose="02020603050405020304" pitchFamily="2"/>
              </a:rPr>
              <a:t>-1.0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2332335" y="6424930"/>
            <a:ext cx="240665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950" spc="-150">
                <a:solidFill>
                  <a:srgbClr val="2A2523"/>
                </a:solidFill>
                <a:latin typeface="Verdana" panose="02020603050405020304" pitchFamily="2"/>
              </a:rPr>
              <a:t>-1.5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50495" y="7969885"/>
            <a:ext cx="12789535" cy="1034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063240" marR="0" indent="0" algn="l">
              <a:lnSpc>
                <a:spcPts val="1200"/>
              </a:lnSpc>
              <a:spcAft>
                <a:spcPts val="0"/>
              </a:spcAft>
              <a:tabLst>
                <a:tab pos="3977640" algn="l"/>
                <a:tab pos="4892040" algn="l"/>
                <a:tab pos="5760720" algn="l"/>
                <a:tab pos="6675120" algn="l"/>
                <a:tab pos="7589520" algn="l"/>
                <a:tab pos="8503920" algn="l"/>
                <a:tab pos="9372600" algn="l"/>
                <a:tab pos="11567160" algn="l"/>
              </a:tabLst>
            </a:pPr>
            <a:r>
              <a:rPr lang="en-US" sz="950" spc="15">
                <a:solidFill>
                  <a:srgbClr val="2A2523"/>
                </a:solidFill>
                <a:latin typeface="Verdana" panose="02020603050405020304" pitchFamily="2"/>
              </a:rPr>
              <a:t>1982 1986 1990 1994 1998 2002 2006 2010 2020 </a:t>
            </a:r>
          </a:p>
          <a:p>
            <a:pPr marL="45720" marR="0" indent="0" algn="l">
              <a:lnSpc>
                <a:spcPts val="2200"/>
              </a:lnSpc>
              <a:spcBef>
                <a:spcPts val="3395"/>
              </a:spcBef>
              <a:spcAft>
                <a:spcPts val="0"/>
              </a:spcAft>
              <a:tabLst>
                <a:tab pos="12710160" algn="r"/>
              </a:tabLst>
            </a:pPr>
            <a:r>
              <a:rPr lang="en-US" sz="950" spc="0">
                <a:solidFill>
                  <a:srgbClr val="2A2523"/>
                </a:solidFill>
                <a:latin typeface="Verdana" panose="02020603050405020304" pitchFamily="2"/>
              </a:rPr>
              <a:t>By AMANDA COX I</a:t>
            </a:r>
            <a:r>
              <a:rPr lang="en-US" sz="950" b="1" spc="0">
                <a:solidFill>
                  <a:srgbClr val="497599"/>
                </a:solidFill>
                <a:latin typeface="Verdana" panose="02020603050405020304" pitchFamily="2"/>
              </a:rPr>
              <a:t> Send Feedback </a:t>
            </a:r>
            <a:r>
              <a:rPr lang="en-US" sz="950" b="1" spc="0">
                <a:solidFill>
                  <a:srgbClr val="2A2523"/>
                </a:solidFill>
                <a:latin typeface="Verdana" panose="02020603050405020304" pitchFamily="2"/>
              </a:rPr>
              <a:t>LINKEDIN Q SHARE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950" spc="25">
                <a:solidFill>
                  <a:srgbClr val="2A2523"/>
                </a:solidFill>
                <a:latin typeface="Verdana" panose="02020603050405020304" pitchFamily="2"/>
              </a:rPr>
              <a:t>Source: Office of Management and Budget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79195" y="1972945"/>
            <a:ext cx="0" cy="261620"/>
          </a:xfrm>
          <a:prstGeom prst="line">
            <a:avLst/>
          </a:prstGeom>
          <a:ln w="8255" cmpd="sng">
            <a:solidFill>
              <a:srgbClr val="A6A7A7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938530" y="1972945"/>
            <a:ext cx="0" cy="261620"/>
          </a:xfrm>
          <a:prstGeom prst="line">
            <a:avLst/>
          </a:prstGeom>
          <a:ln w="12065" cmpd="sng">
            <a:solidFill>
              <a:srgbClr val="9D9D9D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465455" y="1972945"/>
            <a:ext cx="0" cy="261620"/>
          </a:xfrm>
          <a:prstGeom prst="line">
            <a:avLst/>
          </a:prstGeom>
          <a:ln w="8255" cmpd="sng">
            <a:solidFill>
              <a:srgbClr val="A8A8A9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701675" y="1972945"/>
            <a:ext cx="0" cy="261620"/>
          </a:xfrm>
          <a:prstGeom prst="line">
            <a:avLst/>
          </a:prstGeom>
          <a:ln w="8255" cmpd="sng">
            <a:solidFill>
              <a:srgbClr val="ADAEAE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201930" y="1972945"/>
            <a:ext cx="2075815" cy="0"/>
          </a:xfrm>
          <a:prstGeom prst="line">
            <a:avLst/>
          </a:prstGeom>
          <a:ln w="8255" cmpd="sng">
            <a:solidFill>
              <a:srgbClr val="A9A9A9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201930" y="1972945"/>
            <a:ext cx="0" cy="273050"/>
          </a:xfrm>
          <a:prstGeom prst="line">
            <a:avLst/>
          </a:prstGeom>
          <a:ln w="12065" cmpd="sng">
            <a:solidFill>
              <a:srgbClr val="9B9B9B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2277745" y="1972945"/>
            <a:ext cx="0" cy="273050"/>
          </a:xfrm>
          <a:prstGeom prst="line">
            <a:avLst/>
          </a:prstGeom>
          <a:ln w="12065" cmpd="sng">
            <a:solidFill>
              <a:srgbClr val="9B9B9B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3155" y="1411605"/>
            <a:ext cx="10634980" cy="80308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13155" y="0"/>
            <a:ext cx="10642600" cy="1411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3665" rIns="0" bIns="0" anchor="t"/>
          <a:lstStyle/>
          <a:p>
            <a:pPr marL="0" marR="0" indent="0" algn="ctr">
              <a:lnSpc>
                <a:spcPts val="9400"/>
              </a:lnSpc>
              <a:spcAft>
                <a:spcPts val="815"/>
              </a:spcAft>
            </a:pPr>
            <a:r>
              <a:rPr lang="en-US" sz="7300" spc="-254">
                <a:solidFill>
                  <a:srgbClr val="095836"/>
                </a:solidFill>
                <a:latin typeface="Tahoma" panose="02020603050405020304" pitchFamily="2"/>
              </a:rPr>
              <a:t>Calculate </a:t>
            </a:r>
            <a:r>
              <a:rPr lang="en-US" sz="8800" spc="375">
                <a:solidFill>
                  <a:srgbClr val="095836"/>
                </a:solidFill>
                <a:latin typeface="Tahoma" panose="02020603050405020304" pitchFamily="2"/>
              </a:rPr>
              <a:t>...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8575" y="2380615"/>
            <a:ext cx="12980035" cy="49980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95045" y="4278630"/>
            <a:ext cx="5250180" cy="134556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47280" y="4641215"/>
            <a:ext cx="5060950" cy="9886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8575" y="622300"/>
            <a:ext cx="12980035" cy="175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165" rIns="0" bIns="0" anchor="t">
            <a:normAutofit fontScale="95000"/>
          </a:bodyPr>
          <a:lstStyle/>
          <a:p>
            <a:pPr marL="0" marR="0" indent="0" algn="ctr">
              <a:lnSpc>
                <a:spcPts val="6700"/>
              </a:lnSpc>
              <a:spcAft>
                <a:spcPts val="5680"/>
              </a:spcAft>
            </a:pPr>
            <a:r>
              <a:rPr lang="en-US" sz="6900" b="1" spc="270">
                <a:solidFill>
                  <a:srgbClr val="000000"/>
                </a:solidFill>
                <a:latin typeface="Tahoma" panose="02020603050405020304" pitchFamily="2"/>
              </a:rPr>
              <a:t>Smoothing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8575" y="2791460"/>
            <a:ext cx="633095" cy="4095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>
            <a:normAutofit fontScale="95000"/>
          </a:bodyPr>
          <a:lstStyle/>
          <a:p>
            <a:pPr marL="36576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-31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9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</a:p>
          <a:p>
            <a:pPr marL="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0" marR="0" indent="0" algn="l">
              <a:lnSpc>
                <a:spcPts val="16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sz="1600" spc="-270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36576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1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0" marR="0" indent="0" algn="l">
              <a:lnSpc>
                <a:spcPts val="16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80">
                <a:solidFill>
                  <a:srgbClr val="000000"/>
                </a:solidFill>
                <a:latin typeface="Bookman Old Style" panose="02020603050405020304" pitchFamily="2"/>
              </a:rPr>
              <a:t>Ca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0" marR="0" indent="0" algn="l">
              <a:lnSpc>
                <a:spcPts val="1400"/>
              </a:lnSpc>
              <a:spcBef>
                <a:spcPts val="1950"/>
              </a:spcBef>
              <a:spcAft>
                <a:spcPts val="0"/>
              </a:spcAft>
            </a:pPr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  <a:r>
              <a:t/>
            </a:r>
            <a:br/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Ca </a:t>
            </a:r>
          </a:p>
          <a:p>
            <a:pPr marL="0" marR="0" indent="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1200" i="1" spc="20">
                <a:solidFill>
                  <a:srgbClr val="000000"/>
                </a:solidFill>
                <a:latin typeface="Bookman Old Style" panose="02020603050405020304" pitchFamily="2"/>
              </a:rPr>
              <a:t>U) </a:t>
            </a:r>
          </a:p>
          <a:p>
            <a:pPr marL="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95">
                <a:solidFill>
                  <a:srgbClr val="000000"/>
                </a:solidFill>
                <a:latin typeface="Bookman Old Style" panose="02020603050405020304" pitchFamily="2"/>
              </a:rPr>
              <a:t>&gt;,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65">
                <a:solidFill>
                  <a:srgbClr val="000000"/>
                </a:solidFill>
                <a:latin typeface="Bookman Old Style" panose="02020603050405020304" pitchFamily="2"/>
              </a:rPr>
              <a:t>cc:5 N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-295">
                <a:solidFill>
                  <a:srgbClr val="000000"/>
                </a:solidFill>
                <a:latin typeface="Arial" panose="02020603050405020304" pitchFamily="2"/>
              </a:rPr>
              <a:t>ID </a:t>
            </a:r>
          </a:p>
          <a:p>
            <a:pPr marL="0" marR="0" indent="0" algn="l">
              <a:lnSpc>
                <a:spcPts val="2000"/>
              </a:lnSpc>
              <a:spcBef>
                <a:spcPts val="1170"/>
              </a:spcBef>
              <a:spcAft>
                <a:spcPts val="0"/>
              </a:spcAft>
            </a:pPr>
            <a:r>
              <a:rPr lang="en-US" sz="2500" spc="-295">
                <a:solidFill>
                  <a:srgbClr val="000000"/>
                </a:solidFill>
                <a:latin typeface="Arial" panose="02020603050405020304" pitchFamily="2"/>
              </a:rPr>
              <a:t>'.--.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454785" y="6740525"/>
            <a:ext cx="4664075" cy="401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645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34515" y="2380615"/>
            <a:ext cx="3375660" cy="453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0">
                <a:solidFill>
                  <a:srgbClr val="000000"/>
                </a:solidFill>
                <a:latin typeface="Arial" panose="02020603050405020304" pitchFamily="2"/>
              </a:rPr>
              <a:t>Smoothed with splines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70015" y="2900680"/>
            <a:ext cx="224155" cy="889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815" rIns="0" bIns="0" anchor="t"/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85">
                <a:solidFill>
                  <a:srgbClr val="000000"/>
                </a:solidFill>
                <a:latin typeface="Bookman Old Style" panose="02020603050405020304" pitchFamily="2"/>
              </a:rPr>
              <a:t>(1) C </a:t>
            </a:r>
          </a:p>
          <a:p>
            <a:pPr marL="457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5720" marR="0" indent="0" algn="l">
              <a:lnSpc>
                <a:spcPts val="16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sz="1600" spc="-365">
                <a:solidFill>
                  <a:srgbClr val="000000"/>
                </a:solidFill>
                <a:latin typeface="Bookman Old Style" panose="02020603050405020304" pitchFamily="2"/>
              </a:rPr>
              <a:t>a3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470015" y="3789680"/>
            <a:ext cx="649605" cy="3081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1148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395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  <a:p>
            <a:pPr marL="4572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80">
                <a:solidFill>
                  <a:srgbClr val="000000"/>
                </a:solidFill>
                <a:latin typeface="Bookman Old Style" panose="02020603050405020304" pitchFamily="2"/>
              </a:rPr>
              <a:t>CD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572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425">
                <a:solidFill>
                  <a:srgbClr val="000000"/>
                </a:solidFill>
                <a:latin typeface="Bookman Old Style" panose="02020603050405020304" pitchFamily="2"/>
              </a:rPr>
              <a:t>(115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1148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30">
                <a:solidFill>
                  <a:srgbClr val="000000"/>
                </a:solidFill>
                <a:latin typeface="Bookman Old Style" panose="02020603050405020304" pitchFamily="2"/>
              </a:rPr>
              <a:t>71" </a:t>
            </a:r>
          </a:p>
          <a:p>
            <a:pPr marL="45720" marR="0" indent="0" algn="l">
              <a:lnSpc>
                <a:spcPts val="1400"/>
              </a:lnSpc>
              <a:spcBef>
                <a:spcPts val="595"/>
              </a:spcBef>
              <a:spcAft>
                <a:spcPts val="0"/>
              </a:spcAft>
            </a:pPr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C </a:t>
            </a:r>
            <a:r>
              <a:t/>
            </a:r>
            <a:br/>
            <a:r>
              <a:rPr lang="en-US" sz="1600" spc="-245">
                <a:solidFill>
                  <a:srgbClr val="000000"/>
                </a:solidFill>
                <a:latin typeface="Bookman Old Style" panose="02020603050405020304" pitchFamily="2"/>
              </a:rPr>
              <a:t>a3 </a:t>
            </a:r>
          </a:p>
          <a:p>
            <a:pPr marL="45720" marR="0" indent="0" algn="l">
              <a:lnSpc>
                <a:spcPts val="1500"/>
              </a:lnSpc>
              <a:spcBef>
                <a:spcPts val="95"/>
              </a:spcBef>
              <a:spcAft>
                <a:spcPts val="0"/>
              </a:spcAft>
            </a:pPr>
            <a:r>
              <a:rPr lang="en-US" sz="1600" spc="-135">
                <a:solidFill>
                  <a:srgbClr val="000000"/>
                </a:solidFill>
                <a:latin typeface="Bookman Old Style" panose="02020603050405020304" pitchFamily="2"/>
              </a:rPr>
              <a:t>U) </a:t>
            </a:r>
          </a:p>
          <a:p>
            <a:pPr marL="4572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95">
                <a:solidFill>
                  <a:srgbClr val="000000"/>
                </a:solidFill>
                <a:latin typeface="Bookman Old Style" panose="02020603050405020304" pitchFamily="2"/>
              </a:rPr>
              <a:t>&gt;, </a:t>
            </a:r>
          </a:p>
          <a:p>
            <a:pPr marL="457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CO N </a:t>
            </a:r>
          </a:p>
          <a:p>
            <a:pPr marL="45720" marR="0" indent="0" algn="l">
              <a:lnSpc>
                <a:spcPts val="16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600" spc="-114">
                <a:solidFill>
                  <a:srgbClr val="000000"/>
                </a:solidFill>
                <a:latin typeface="Bookman Old Style" panose="02020603050405020304" pitchFamily="2"/>
              </a:rPr>
              <a:t>C) </a:t>
            </a:r>
          </a:p>
          <a:p>
            <a:pPr marL="45720"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8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1600" spc="-8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  <a:p>
            <a:pPr marL="411480" marR="0" indent="0" algn="l">
              <a:lnSpc>
                <a:spcPts val="1800"/>
              </a:lnSpc>
              <a:spcBef>
                <a:spcPts val="207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Bookman Old Style" panose="02020603050405020304" pitchFamily="2"/>
              </a:rPr>
              <a:t>0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821170" y="2780030"/>
            <a:ext cx="349885" cy="243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600" spc="-100">
                <a:solidFill>
                  <a:srgbClr val="000000"/>
                </a:solidFill>
                <a:latin typeface="Bookman Old Style" panose="02020603050405020304" pitchFamily="2"/>
              </a:rPr>
              <a:t>CO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919085" y="5704840"/>
            <a:ext cx="678815" cy="1437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6960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-105">
                <a:solidFill>
                  <a:srgbClr val="000000"/>
                </a:solidFill>
                <a:latin typeface="Arial" panose="02020603050405020304" pitchFamily="2"/>
              </a:rPr>
              <a:t>2000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304530" y="2380615"/>
            <a:ext cx="4704080" cy="453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345" rIns="0" bIns="0" anchor="t">
            <a:normAutofit fontScale="95000"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500" b="1" spc="25">
                <a:solidFill>
                  <a:srgbClr val="000000"/>
                </a:solidFill>
                <a:latin typeface="Arial" panose="02020603050405020304" pitchFamily="2"/>
              </a:rPr>
              <a:t>Smoothed with LOESS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241790" y="6739890"/>
            <a:ext cx="678815" cy="401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500" b="1" spc="-105">
                <a:solidFill>
                  <a:srgbClr val="000000"/>
                </a:solidFill>
                <a:latin typeface="Arial" panose="02020603050405020304" pitchFamily="2"/>
              </a:rPr>
              <a:t>2005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0564495" y="6739890"/>
            <a:ext cx="678815" cy="400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500" b="1" spc="-105">
                <a:solidFill>
                  <a:srgbClr val="000000"/>
                </a:solidFill>
                <a:latin typeface="Arial" panose="02020603050405020304" pitchFamily="2"/>
              </a:rPr>
              <a:t>2010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1887200" y="6739890"/>
            <a:ext cx="1121410" cy="401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500" b="1" spc="25">
                <a:solidFill>
                  <a:srgbClr val="000000"/>
                </a:solidFill>
                <a:latin typeface="Arial" panose="02020603050405020304" pitchFamily="2"/>
              </a:rPr>
              <a:t>2015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30250" y="2892425"/>
            <a:ext cx="4745355" cy="0"/>
          </a:xfrm>
          <a:prstGeom prst="line">
            <a:avLst/>
          </a:prstGeom>
          <a:ln w="17145" cmpd="sng">
            <a:solidFill>
              <a:srgbClr val="999999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793750" y="2886710"/>
            <a:ext cx="0" cy="3853815"/>
          </a:xfrm>
          <a:prstGeom prst="line">
            <a:avLst/>
          </a:prstGeom>
          <a:ln w="11430" cmpd="sng">
            <a:solidFill>
              <a:srgbClr val="232323"/>
            </a:solidFill>
          </a:ln>
        </p:spPr>
      </p:cxnSp>
      <p:cxnSp>
        <p:nvCxnSpPr>
          <p:cNvPr id="21" name="Straight Connector 20"/>
          <p:cNvCxnSpPr/>
          <p:nvPr/>
        </p:nvCxnSpPr>
        <p:spPr>
          <a:xfrm>
            <a:off x="6239510" y="6487160"/>
            <a:ext cx="0" cy="253365"/>
          </a:xfrm>
          <a:prstGeom prst="line">
            <a:avLst/>
          </a:prstGeom>
          <a:ln w="5715" cmpd="sng">
            <a:solidFill>
              <a:srgbClr val="646464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7251700" y="2898775"/>
            <a:ext cx="0" cy="2800985"/>
          </a:xfrm>
          <a:prstGeom prst="line">
            <a:avLst/>
          </a:prstGeom>
          <a:ln w="11430" cmpd="sng">
            <a:solidFill>
              <a:srgbClr val="232323"/>
            </a:solidFill>
          </a:ln>
        </p:spPr>
      </p:cxnSp>
      <p:cxnSp>
        <p:nvCxnSpPr>
          <p:cNvPr id="23" name="Straight Connector 22"/>
          <p:cNvCxnSpPr/>
          <p:nvPr/>
        </p:nvCxnSpPr>
        <p:spPr>
          <a:xfrm>
            <a:off x="7251700" y="5710555"/>
            <a:ext cx="0" cy="1029970"/>
          </a:xfrm>
          <a:prstGeom prst="line">
            <a:avLst/>
          </a:prstGeom>
          <a:ln w="11430" cmpd="sng">
            <a:solidFill>
              <a:srgbClr val="232323"/>
            </a:solidFill>
          </a:ln>
        </p:spPr>
      </p:cxnSp>
      <p:cxnSp>
        <p:nvCxnSpPr>
          <p:cNvPr id="24" name="Straight Connector 23"/>
          <p:cNvCxnSpPr/>
          <p:nvPr/>
        </p:nvCxnSpPr>
        <p:spPr>
          <a:xfrm>
            <a:off x="7188835" y="6728460"/>
            <a:ext cx="5521325" cy="0"/>
          </a:xfrm>
          <a:prstGeom prst="line">
            <a:avLst/>
          </a:prstGeom>
          <a:ln w="11430" cmpd="sng">
            <a:solidFill>
              <a:srgbClr val="202020"/>
            </a:solidFill>
          </a:ln>
        </p:spPr>
      </p:cxnSp>
      <p:cxnSp>
        <p:nvCxnSpPr>
          <p:cNvPr id="25" name="Straight Connector 24"/>
          <p:cNvCxnSpPr/>
          <p:nvPr/>
        </p:nvCxnSpPr>
        <p:spPr>
          <a:xfrm>
            <a:off x="12703810" y="5710555"/>
            <a:ext cx="0" cy="1029970"/>
          </a:xfrm>
          <a:prstGeom prst="line">
            <a:avLst/>
          </a:prstGeom>
          <a:ln w="11430" cmpd="sng">
            <a:solidFill>
              <a:srgbClr val="656565"/>
            </a:solidFill>
          </a:ln>
        </p:spPr>
      </p:cxnSp>
      <p:cxnSp>
        <p:nvCxnSpPr>
          <p:cNvPr id="26" name="Straight Connector 25"/>
          <p:cNvCxnSpPr/>
          <p:nvPr/>
        </p:nvCxnSpPr>
        <p:spPr>
          <a:xfrm>
            <a:off x="724535" y="6740525"/>
            <a:ext cx="5520690" cy="0"/>
          </a:xfrm>
          <a:prstGeom prst="line">
            <a:avLst/>
          </a:prstGeom>
          <a:ln w="11430" cmpd="sng">
            <a:solidFill>
              <a:srgbClr val="202020"/>
            </a:solidFill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036570" y="845185"/>
            <a:ext cx="3806825" cy="5400040"/>
          </a:xfrm>
          <a:prstGeom prst="rect">
            <a:avLst/>
          </a:prstGeom>
          <a:solidFill>
            <a:srgbClr val="FFFFFF"/>
          </a:solidFill>
          <a:ln w="11430" cmpd="sng">
            <a:solidFill>
              <a:srgbClr val="181818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036570" y="7251700"/>
            <a:ext cx="3812540" cy="5474970"/>
          </a:xfrm>
          <a:prstGeom prst="rect">
            <a:avLst/>
          </a:prstGeom>
          <a:solidFill>
            <a:srgbClr val="FFFFFF"/>
          </a:solidFill>
          <a:ln w="11430" cmpd="sng">
            <a:solidFill>
              <a:srgbClr val="20202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98395" y="28575"/>
            <a:ext cx="6550025" cy="12945745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2703195" y="12244070"/>
            <a:ext cx="339090" cy="132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229600" y="3369945"/>
            <a:ext cx="718820" cy="6297295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600"/>
              </a:lnSpc>
              <a:spcAft>
                <a:spcPts val="0"/>
              </a:spcAft>
            </a:pPr>
            <a:r>
              <a:rPr lang="en-US" sz="5250" spc="0" baseline="-25000">
                <a:solidFill>
                  <a:srgbClr val="000000"/>
                </a:solidFill>
                <a:latin typeface="Tahoma" panose="02020603050405020304" pitchFamily="2"/>
              </a:rPr>
              <a:t>or</a:t>
            </a:r>
            <a:r>
              <a:rPr lang="en-US" sz="6100" spc="0" baseline="30000">
                <a:solidFill>
                  <a:srgbClr val="000000"/>
                </a:solidFill>
                <a:latin typeface="Tahoma" panose="02020603050405020304" pitchFamily="2"/>
              </a:rPr>
              <a:t>Stats</a:t>
            </a:r>
            <a:r>
              <a:rPr lang="en-US" sz="100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143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5350" spc="10190">
                <a:solidFill>
                  <a:srgbClr val="000000"/>
                </a:solidFill>
                <a:latin typeface="Tahoma" panose="02020603050405020304" pitchFamily="2"/>
              </a:rPr>
              <a:t>data?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967355" y="28575"/>
            <a:ext cx="3807460" cy="673100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2200" spc="95">
                <a:solidFill>
                  <a:srgbClr val="000000"/>
                </a:solidFill>
                <a:latin typeface="Arial" panose="02020603050405020304" pitchFamily="2"/>
              </a:rPr>
              <a:t>% delays and cancellations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2100"/>
              </a:lnSpc>
              <a:spcBef>
                <a:spcPts val="1050"/>
              </a:spcBef>
              <a:spcAft>
                <a:spcPts val="0"/>
              </a:spcAft>
              <a:tabLst>
                <a:tab pos="960120" algn="l"/>
                <a:tab pos="2011680" algn="l"/>
                <a:tab pos="2926080" algn="l"/>
              </a:tabLst>
            </a:pPr>
            <a:r>
              <a:rPr lang="en-US" sz="2200" spc="5">
                <a:solidFill>
                  <a:srgbClr val="000000"/>
                </a:solidFill>
                <a:latin typeface="Arial" panose="02020603050405020304" pitchFamily="2"/>
              </a:rPr>
              <a:t>0 4 8 12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708910" y="1593215"/>
            <a:ext cx="333375" cy="3276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700" spc="220">
                <a:solidFill>
                  <a:srgbClr val="000000"/>
                </a:solidFill>
                <a:latin typeface="Courier New" panose="02020603050405020304" pitchFamily="3"/>
              </a:rPr>
              <a:t>N</a:t>
            </a:r>
            <a:r>
              <a:rPr lang="en-US" sz="1550" spc="22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1600" spc="220">
                <a:solidFill>
                  <a:srgbClr val="000000"/>
                </a:solidFill>
                <a:latin typeface="Lucida Console" panose="02020603050405020304"/>
              </a:rPr>
              <a:t>O</a:t>
            </a:r>
            <a:r>
              <a:rPr lang="en-US" sz="1550" spc="22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708910" y="1920875"/>
            <a:ext cx="229870" cy="167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22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209415" y="1616075"/>
            <a:ext cx="103505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536950" y="1863090"/>
            <a:ext cx="45720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Lucida Console" panose="02020603050405020304"/>
              </a:rPr>
              <a:t>F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691890" y="2254250"/>
            <a:ext cx="748030" cy="276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00" spc="-345">
                <a:solidFill>
                  <a:srgbClr val="000000"/>
                </a:solidFill>
                <a:latin typeface="Arial" panose="02020603050405020304" pitchFamily="2"/>
              </a:rPr>
              <a:t>dip_--1 0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2708910" y="2938780"/>
            <a:ext cx="333375" cy="2355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200" spc="-135">
                <a:solidFill>
                  <a:srgbClr val="000000"/>
                </a:solidFill>
                <a:latin typeface="Arial" panose="02020603050405020304" pitchFamily="2"/>
              </a:rPr>
              <a:t>o_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708910" y="3174365"/>
            <a:ext cx="235585" cy="167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2708910" y="4071620"/>
            <a:ext cx="333375" cy="1612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2200" spc="-220">
                <a:solidFill>
                  <a:srgbClr val="000000"/>
                </a:solidFill>
                <a:latin typeface="Arial" panose="02020603050405020304" pitchFamily="2"/>
              </a:rPr>
              <a:t>rv-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2708910" y="4232910"/>
            <a:ext cx="235585" cy="1663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2708910" y="5330825"/>
            <a:ext cx="333375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550" spc="-240">
                <a:solidFill>
                  <a:srgbClr val="000000"/>
                </a:solidFill>
                <a:latin typeface="Verdana" panose="02020603050405020304" pitchFamily="2"/>
              </a:rPr>
              <a:t>N.) -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2708910" y="5486400"/>
            <a:ext cx="229870" cy="167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550" spc="-240">
                <a:solidFill>
                  <a:srgbClr val="000000"/>
                </a:solidFill>
                <a:latin typeface="Verdana" panose="02020603050405020304" pitchFamily="2"/>
              </a:rPr>
              <a:t>CD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708910" y="5653405"/>
            <a:ext cx="333375" cy="3448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1049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550" spc="-265">
                <a:solidFill>
                  <a:srgbClr val="000000"/>
                </a:solidFill>
                <a:latin typeface="Verdana" panose="02020603050405020304" pitchFamily="2"/>
              </a:rPr>
              <a:t>01 -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3416300" y="3053715"/>
            <a:ext cx="1552575" cy="29216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50" spc="40">
                <a:solidFill>
                  <a:srgbClr val="000000"/>
                </a:solidFill>
                <a:latin typeface="Arial" panose="02020603050405020304" pitchFamily="2"/>
              </a:rPr>
              <a:t>co--H </a:t>
            </a:r>
          </a:p>
          <a:p>
            <a:pPr marL="45720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Arial" panose="02020603050405020304" pitchFamily="2"/>
              </a:rPr>
              <a:t>0 0 </a:t>
            </a:r>
          </a:p>
          <a:p>
            <a:pPr marL="0" marR="0" indent="0" algn="ctr">
              <a:lnSpc>
                <a:spcPts val="35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  <a:p>
            <a:pPr marL="0" marR="137160" indent="0" algn="r">
              <a:lnSpc>
                <a:spcPts val="28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1650" spc="100">
                <a:solidFill>
                  <a:srgbClr val="000000"/>
                </a:solidFill>
                <a:latin typeface="Arial" panose="02020603050405020304" pitchFamily="2"/>
              </a:rPr>
              <a:t>0 0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80">
                <a:solidFill>
                  <a:srgbClr val="000000"/>
                </a:solidFill>
                <a:latin typeface="Arial" panose="02020603050405020304" pitchFamily="2"/>
              </a:rPr>
              <a:t>F</a:t>
            </a:r>
            <a:r>
              <a:rPr lang="en-US" sz="1650" spc="180" baseline="-25000">
                <a:solidFill>
                  <a:srgbClr val="000000"/>
                </a:solidFill>
                <a:latin typeface="Arial" panose="02020603050405020304" pitchFamily="2"/>
              </a:rPr>
              <a:t>a</a:t>
            </a:r>
            <a:r>
              <a:rPr lang="en-US" sz="1650" spc="180">
                <a:solidFill>
                  <a:srgbClr val="000000"/>
                </a:solidFill>
                <a:latin typeface="Arial" panose="02020603050405020304" pitchFamily="2"/>
              </a:rPr>
              <a:t>,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80">
                <a:solidFill>
                  <a:srgbClr val="000000"/>
                </a:solidFill>
                <a:latin typeface="Arial" panose="02020603050405020304" pitchFamily="2"/>
              </a:rPr>
              <a:t>F.</a:t>
            </a:r>
            <a:r>
              <a:rPr lang="en-US" sz="1650" spc="80" baseline="-25000">
                <a:solidFill>
                  <a:srgbClr val="000000"/>
                </a:solidFill>
                <a:latin typeface="Arial" panose="02020603050405020304" pitchFamily="2"/>
              </a:rPr>
              <a:t>ra</a:t>
            </a:r>
            <a:r>
              <a:rPr lang="en-US" sz="1650" spc="80">
                <a:solidFill>
                  <a:srgbClr val="000000"/>
                </a:solidFill>
                <a:latin typeface="Arial" panose="02020603050405020304" pitchFamily="2"/>
              </a:rPr>
              <a:t>., 0 </a:t>
            </a:r>
          </a:p>
          <a:p>
            <a:pPr marL="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548640" algn="l"/>
              </a:tabLst>
            </a:pPr>
            <a:r>
              <a:rPr lang="en-US" sz="1050" u="sng" spc="-40">
                <a:solidFill>
                  <a:srgbClr val="000000"/>
                </a:solidFill>
                <a:latin typeface="Verdana" panose="02020603050405020304" pitchFamily="2"/>
              </a:rPr>
              <a:t>Fit 1--H </a:t>
            </a:r>
          </a:p>
          <a:p>
            <a:pPr marL="274320" marR="0" indent="0" algn="l">
              <a:lnSpc>
                <a:spcPts val="35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650" spc="-305">
                <a:solidFill>
                  <a:srgbClr val="000000"/>
                </a:solidFill>
                <a:latin typeface="Arial" panose="02020603050405020304" pitchFamily="2"/>
              </a:rPr>
              <a:t>F</a:t>
            </a:r>
            <a:r>
              <a:rPr lang="en-US" sz="1650" spc="-305" baseline="-25000">
                <a:solidFill>
                  <a:srgbClr val="000000"/>
                </a:solidFill>
                <a:latin typeface="Arial" panose="02020603050405020304" pitchFamily="2"/>
              </a:rPr>
              <a:t>ED</a:t>
            </a:r>
            <a:r>
              <a:rPr lang="en-US" sz="100" spc="-30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2743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554480" algn="r"/>
              </a:tabLst>
            </a:pPr>
            <a:r>
              <a:rPr lang="en-US" sz="1450" spc="0">
                <a:solidFill>
                  <a:srgbClr val="000000"/>
                </a:solidFill>
                <a:latin typeface="Verdana" panose="02020603050405020304" pitchFamily="2"/>
              </a:rPr>
              <a:t>o 00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164455" y="4117975"/>
            <a:ext cx="103505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673985" y="6458585"/>
            <a:ext cx="4543425" cy="724535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2200" spc="70">
                <a:solidFill>
                  <a:srgbClr val="000000"/>
                </a:solidFill>
                <a:latin typeface="Arial" panose="02020603050405020304" pitchFamily="2"/>
              </a:rPr>
              <a:t>Mean % delays and cancellations </a:t>
            </a:r>
          </a:p>
          <a:p>
            <a:pPr marL="274320" marR="0" indent="0" algn="l">
              <a:lnSpc>
                <a:spcPts val="2100"/>
              </a:lnSpc>
              <a:spcBef>
                <a:spcPts val="1170"/>
              </a:spcBef>
              <a:spcAft>
                <a:spcPts val="0"/>
              </a:spcAft>
              <a:tabLst>
                <a:tab pos="1234440" algn="l"/>
                <a:tab pos="2148840" algn="l"/>
                <a:tab pos="3108960" algn="l"/>
                <a:tab pos="4069080" algn="l"/>
              </a:tabLst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0 2 4 6 8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123690" y="7470775"/>
            <a:ext cx="183515" cy="626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5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100"/>
              </a:lnSpc>
              <a:spcBef>
                <a:spcPts val="57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708910" y="8137525"/>
            <a:ext cx="333375" cy="178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50" spc="55">
                <a:solidFill>
                  <a:srgbClr val="000000"/>
                </a:solidFill>
                <a:latin typeface="Verdana" panose="02020603050405020304" pitchFamily="2"/>
              </a:rPr>
              <a:t>0_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2708910" y="8315960"/>
            <a:ext cx="229870" cy="3276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646045" y="9293225"/>
            <a:ext cx="349885" cy="149860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50" spc="-85">
                <a:solidFill>
                  <a:srgbClr val="000000"/>
                </a:solidFill>
                <a:latin typeface="Verdana" panose="02020603050405020304" pitchFamily="2"/>
              </a:rPr>
              <a:t>N.)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708910" y="9454515"/>
            <a:ext cx="333375" cy="178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450" spc="245">
                <a:solidFill>
                  <a:srgbClr val="000000"/>
                </a:solidFill>
                <a:latin typeface="Verdana" panose="02020603050405020304" pitchFamily="2"/>
              </a:rPr>
              <a:t>o_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708910" y="9632950"/>
            <a:ext cx="229870" cy="154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600" spc="245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646045" y="9811385"/>
            <a:ext cx="349885" cy="149225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550" spc="140">
                <a:solidFill>
                  <a:srgbClr val="000000"/>
                </a:solidFill>
                <a:latin typeface="Verdana" panose="02020603050405020304" pitchFamily="2"/>
              </a:rPr>
              <a:t>U,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646045" y="10782935"/>
            <a:ext cx="349885" cy="488950"/>
          </a:xfrm>
          <a:prstGeom prst="rect">
            <a:avLst/>
          </a:prstGeom>
          <a:solidFill>
            <a:srgbClr val="EEE9D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245">
                <a:solidFill>
                  <a:srgbClr val="000000"/>
                </a:solidFill>
                <a:latin typeface="Lucida Console" panose="02020603050405020304"/>
              </a:rPr>
              <a:t>O O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703195" y="12094210"/>
            <a:ext cx="24130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665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5279390" y="8246745"/>
            <a:ext cx="109220" cy="120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4664075" y="8517255"/>
            <a:ext cx="207010" cy="6381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ctr">
              <a:lnSpc>
                <a:spcPts val="15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  <a:p>
            <a:pPr marL="0" marR="0" indent="0" algn="l">
              <a:lnSpc>
                <a:spcPts val="1200"/>
              </a:lnSpc>
              <a:spcBef>
                <a:spcPts val="61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4238625" y="9311005"/>
            <a:ext cx="229870" cy="6324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5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l">
              <a:lnSpc>
                <a:spcPts val="11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4088765" y="10092690"/>
            <a:ext cx="264795" cy="143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900"/>
              </a:lnSpc>
              <a:spcAft>
                <a:spcPts val="0"/>
              </a:spcAft>
            </a:pPr>
            <a:r>
              <a:rPr lang="en-US" sz="1600" spc="245">
                <a:solidFill>
                  <a:srgbClr val="000000"/>
                </a:solidFill>
                <a:latin typeface="Lucida Console" panose="02020603050405020304"/>
              </a:rPr>
              <a:t>0 0 0 O 0 </a:t>
            </a:r>
          </a:p>
          <a:p>
            <a:pPr marL="0" marR="0" indent="0" algn="r">
              <a:lnSpc>
                <a:spcPts val="12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4445635" y="11674475"/>
            <a:ext cx="287655" cy="6381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  <a:p>
            <a:pPr marL="0" marR="0" indent="0" algn="l">
              <a:lnSpc>
                <a:spcPts val="1500"/>
              </a:lnSpc>
              <a:spcBef>
                <a:spcPts val="56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  <a:p>
            <a:pPr marL="0" marR="0" indent="0" algn="r">
              <a:lnSpc>
                <a:spcPts val="11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245100" y="12468225"/>
            <a:ext cx="109220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15540"/>
            <a:ext cx="13008610" cy="49339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96900"/>
            <a:ext cx="13008610" cy="181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ctr">
              <a:lnSpc>
                <a:spcPts val="8500"/>
              </a:lnSpc>
              <a:spcAft>
                <a:spcPts val="5720"/>
              </a:spcAft>
            </a:pPr>
            <a:r>
              <a:rPr lang="en-US" sz="7100" spc="-15">
                <a:solidFill>
                  <a:srgbClr val="5A7052"/>
                </a:solidFill>
                <a:latin typeface="Tahoma" panose="02020603050405020304" pitchFamily="2"/>
              </a:rPr>
              <a:t>Stats or data?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60780" y="622300"/>
            <a:ext cx="10744200" cy="2008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8300"/>
              </a:lnSpc>
              <a:spcAft>
                <a:spcPts val="7460"/>
              </a:spcAft>
            </a:pPr>
            <a:r>
              <a:rPr lang="en-US" sz="6800" b="1" spc="295">
                <a:solidFill>
                  <a:srgbClr val="000000"/>
                </a:solidFill>
                <a:latin typeface="Tahoma" panose="02020603050405020304" pitchFamily="2"/>
              </a:rPr>
              <a:t>Coefficients, effects etc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60780" y="2630805"/>
          <a:ext cx="10744200" cy="5974080"/>
        </p:xfrm>
        <a:graphic>
          <a:graphicData uri="http://schemas.openxmlformats.org/drawingml/2006/table">
            <a:tbl>
              <a:tblPr/>
              <a:tblGrid>
                <a:gridCol w="5267960"/>
                <a:gridCol w="570230"/>
                <a:gridCol w="878840"/>
                <a:gridCol w="3181350"/>
              </a:tblGrid>
              <a:tr h="154305">
                <a:tc rowSpan="4">
                  <a:txBody>
                    <a:bodyPr/>
                    <a:lstStyle/>
                    <a:p>
                      <a:pPr marL="0" marR="502920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long - </a:t>
                      </a:r>
                    </a:p>
                    <a:p>
                      <a:pPr marL="0" marR="502920" indent="0" algn="r">
                        <a:lnSpc>
                          <a:spcPts val="2500"/>
                        </a:lnSpc>
                        <a:spcBef>
                          <a:spcPts val="7840"/>
                        </a:spcBef>
                        <a:spcAft>
                          <a:spcPts val="0"/>
                        </a:spcAft>
                      </a:pPr>
                      <a:r>
                        <a:rPr lang="en-US" sz="2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History of IV Drug Use</a:t>
                      </a:r>
                      <a:r>
                        <a:rPr lang="en-US" sz="2100" spc="0" baseline="30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  <a:p>
                      <a:pPr marL="0" marR="502920" indent="0" algn="r">
                        <a:lnSpc>
                          <a:spcPts val="2400"/>
                        </a:lnSpc>
                        <a:spcBef>
                          <a:spcPts val="7920"/>
                        </a:spcBef>
                        <a:spcAft>
                          <a:spcPts val="0"/>
                        </a:spcAft>
                      </a:pPr>
                      <a:r>
                        <a:rPr lang="en-US" sz="2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Number of Prior Drug Treatments - </a:t>
                      </a:r>
                    </a:p>
                    <a:p>
                      <a:pPr marL="0" marR="502920" indent="0" algn="r">
                        <a:lnSpc>
                          <a:spcPts val="2400"/>
                        </a:lnSpc>
                        <a:spcBef>
                          <a:spcPts val="7970"/>
                        </a:spcBef>
                        <a:spcAft>
                          <a:spcPts val="0"/>
                        </a:spcAft>
                      </a:pPr>
                      <a:r>
                        <a:rPr lang="en-US" sz="2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Left Treatment Early - </a:t>
                      </a:r>
                    </a:p>
                    <a:p>
                      <a:pPr marL="0" marR="502920" indent="0" algn="r">
                        <a:lnSpc>
                          <a:spcPts val="2300"/>
                        </a:lnSpc>
                        <a:spcBef>
                          <a:spcPts val="7970"/>
                        </a:spcBef>
                        <a:spcAft>
                          <a:spcPts val="0"/>
                        </a:spcAft>
                      </a:pPr>
                      <a:r>
                        <a:rPr lang="en-US" sz="2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Non-white ethnicity -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spc="0" baseline="30000">
                          <a:solidFill>
                            <a:srgbClr val="053864"/>
                          </a:solidFill>
                          <a:latin typeface="Garamond" panose="02020603050405020304" pitchFamily="2"/>
                        </a:rPr>
                        <a:t>-</a:t>
                      </a:r>
                      <a:r>
                        <a:rPr lang="en-US" sz="850" spc="0">
                          <a:solidFill>
                            <a:srgbClr val="053864"/>
                          </a:solidFill>
                          <a:latin typeface="Bookman Old Style" panose="02020603050405020304" pitchFamily="2"/>
                        </a:rPr>
                        <a:t>0</a:t>
                      </a:r>
                      <a:r>
                        <a:rPr lang="en-US" sz="850" spc="0" baseline="30000">
                          <a:solidFill>
                            <a:srgbClr val="053864"/>
                          </a:solidFill>
                          <a:latin typeface="Garamond" panose="02020603050405020304" pitchFamily="2"/>
                        </a:rPr>
                        <a:t>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278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0955" cmpd="sng">
                      <a:solidFill>
                        <a:srgbClr val="000000"/>
                      </a:solidFill>
                      <a:prstDash val="dash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40335" indent="0" algn="r">
                        <a:lnSpc>
                          <a:spcPts val="1600"/>
                        </a:lnSpc>
                        <a:spcBef>
                          <a:spcPts val="9140"/>
                        </a:spcBef>
                        <a:spcAft>
                          <a:spcPts val="7190"/>
                        </a:spcAft>
                      </a:pPr>
                      <a:r>
                        <a:rPr lang="en-US" sz="1250" spc="0" baseline="30000">
                          <a:solidFill>
                            <a:srgbClr val="053864"/>
                          </a:solidFill>
                          <a:latin typeface="Garamond" panose="02020603050405020304" pitchFamily="2"/>
                        </a:rPr>
                        <a:t>-</a:t>
                      </a:r>
                      <a:r>
                        <a:rPr lang="en-US" sz="1250" spc="0">
                          <a:solidFill>
                            <a:srgbClr val="053864"/>
                          </a:solidFill>
                          <a:latin typeface="Bookman Old Style" panose="02020603050405020304" pitchFamily="2"/>
                        </a:rPr>
                        <a:t>0</a:t>
                      </a:r>
                      <a:r>
                        <a:rPr lang="en-US" sz="1250" spc="0" baseline="30000">
                          <a:solidFill>
                            <a:srgbClr val="053864"/>
                          </a:solidFill>
                          <a:latin typeface="Garamond" panose="02020603050405020304" pitchFamily="2"/>
                        </a:rPr>
                        <a:t>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20955" cmpd="sng">
                      <a:solidFill>
                        <a:srgbClr val="000000"/>
                      </a:solidFill>
                      <a:prstDash val="dash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5906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643255" indent="0" algn="r">
                        <a:lnSpc>
                          <a:spcPts val="4300"/>
                        </a:lnSpc>
                        <a:spcBef>
                          <a:spcPts val="0"/>
                        </a:spcBef>
                        <a:spcAft>
                          <a:spcPts val="8180"/>
                        </a:spcAft>
                      </a:pPr>
                      <a:r>
                        <a:rPr lang="en-US" sz="1500" spc="0">
                          <a:solidFill>
                            <a:srgbClr val="A61340"/>
                          </a:solidFill>
                          <a:latin typeface="Arial" panose="02020603050405020304" pitchFamily="2"/>
                        </a:rPr>
                        <a:t>l</a:t>
                      </a:r>
                      <a:r>
                        <a:rPr lang="en-US" sz="2100" spc="0">
                          <a:solidFill>
                            <a:srgbClr val="1A476F"/>
                          </a:solidFill>
                          <a:latin typeface="Arial" panose="02020603050405020304" pitchFamily="2"/>
                        </a:rPr>
                        <a:t>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20955" cmpd="sng">
                      <a:solidFill>
                        <a:srgbClr val="1A476F"/>
                      </a:solidFill>
                      <a:prstDash val="solid"/>
                    </a:lnB>
                  </a:tcPr>
                </a:tc>
              </a:tr>
              <a:tr h="149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0955" cmpd="sng">
                      <a:solidFill>
                        <a:srgbClr val="1A476F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60780" y="8604885"/>
            <a:ext cx="10744200" cy="171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720840" marR="0" indent="0" algn="l">
              <a:lnSpc>
                <a:spcPts val="1200"/>
              </a:lnSpc>
              <a:spcAft>
                <a:spcPts val="95"/>
              </a:spcAft>
              <a:tabLst>
                <a:tab pos="8503920" algn="l"/>
                <a:tab pos="10332720" algn="l"/>
              </a:tabLst>
            </a:pPr>
            <a:r>
              <a:rPr lang="en-US" sz="1050" spc="-75">
                <a:solidFill>
                  <a:srgbClr val="000000"/>
                </a:solidFill>
                <a:latin typeface="Arial" panose="02020603050405020304" pitchFamily="2"/>
              </a:rPr>
              <a:t>I I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60780" y="8776335"/>
            <a:ext cx="10744200" cy="608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800600" marR="0" indent="0" algn="l">
              <a:lnSpc>
                <a:spcPts val="1900"/>
              </a:lnSpc>
              <a:spcAft>
                <a:spcPts val="0"/>
              </a:spcAft>
              <a:tabLst>
                <a:tab pos="6629400" algn="l"/>
                <a:tab pos="8458200" algn="l"/>
                <a:tab pos="10241280" algn="l"/>
              </a:tabLst>
            </a:pPr>
            <a:r>
              <a:rPr lang="en-US" sz="2100" spc="0">
                <a:solidFill>
                  <a:srgbClr val="000000"/>
                </a:solidFill>
                <a:latin typeface="Arial" panose="02020603050405020304" pitchFamily="2"/>
              </a:rPr>
              <a:t>0 2 4 6 </a:t>
            </a:r>
          </a:p>
          <a:p>
            <a:pPr marL="6949440" marR="0" indent="0" algn="l">
              <a:lnSpc>
                <a:spcPts val="2400"/>
              </a:lnSpc>
              <a:spcBef>
                <a:spcPts val="485"/>
              </a:spcBef>
              <a:spcAft>
                <a:spcPts val="0"/>
              </a:spcAft>
            </a:pPr>
            <a:r>
              <a:rPr lang="en-US" sz="2100" spc="-45">
                <a:solidFill>
                  <a:srgbClr val="000000"/>
                </a:solidFill>
                <a:latin typeface="Arial" panose="02020603050405020304" pitchFamily="2"/>
              </a:rPr>
              <a:t>Odds ratios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22645" y="8616315"/>
            <a:ext cx="5747385" cy="0"/>
          </a:xfrm>
          <a:prstGeom prst="line">
            <a:avLst/>
          </a:prstGeom>
          <a:ln w="20955" cmpd="sng">
            <a:solidFill>
              <a:srgbClr val="000000"/>
            </a:solidFill>
          </a:ln>
        </p:spPr>
      </p:cxnSp>
      <p:cxnSp>
        <p:nvCxnSpPr>
          <p:cNvPr id="8" name="Straight Connector 7"/>
          <p:cNvCxnSpPr/>
          <p:nvPr/>
        </p:nvCxnSpPr>
        <p:spPr>
          <a:xfrm>
            <a:off x="5929630" y="8145145"/>
            <a:ext cx="0" cy="492760"/>
          </a:xfrm>
          <a:prstGeom prst="line">
            <a:avLst/>
          </a:prstGeom>
          <a:ln w="13970" cmpd="sng">
            <a:solidFill>
              <a:srgbClr val="000000"/>
            </a:solidFill>
          </a:ln>
        </p:spPr>
      </p:cxnSp>
      <p:cxnSp>
        <p:nvCxnSpPr>
          <p:cNvPr id="9" name="Straight Connector 8"/>
          <p:cNvCxnSpPr/>
          <p:nvPr/>
        </p:nvCxnSpPr>
        <p:spPr>
          <a:xfrm>
            <a:off x="6998970" y="2061210"/>
            <a:ext cx="0" cy="570230"/>
          </a:xfrm>
          <a:prstGeom prst="line">
            <a:avLst/>
          </a:prstGeom>
          <a:ln w="20955">
            <a:solidFill>
              <a:srgbClr val="000000"/>
            </a:solidFill>
            <a:prstDash val="sysDash"/>
          </a:ln>
        </p:spPr>
      </p:cxnSp>
      <p:cxnSp>
        <p:nvCxnSpPr>
          <p:cNvPr id="10" name="Straight Connector 9"/>
          <p:cNvCxnSpPr/>
          <p:nvPr/>
        </p:nvCxnSpPr>
        <p:spPr>
          <a:xfrm>
            <a:off x="5929630" y="2061210"/>
            <a:ext cx="0" cy="570230"/>
          </a:xfrm>
          <a:prstGeom prst="line">
            <a:avLst/>
          </a:prstGeom>
          <a:ln w="1397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3720" y="2502535"/>
            <a:ext cx="11887200" cy="65214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53720" y="622300"/>
            <a:ext cx="11887200" cy="1880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8400"/>
              </a:lnSpc>
              <a:spcAft>
                <a:spcPts val="6285"/>
              </a:spcAft>
            </a:pPr>
            <a:r>
              <a:rPr lang="en-US" sz="6950" b="1" spc="100">
                <a:solidFill>
                  <a:srgbClr val="5A7052"/>
                </a:solidFill>
                <a:latin typeface="Tahoma" panose="02020603050405020304" pitchFamily="2"/>
              </a:rPr>
              <a:t>Coefficients, effects etc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889760" y="1543050"/>
            <a:ext cx="9035415" cy="65151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66900" y="228600"/>
            <a:ext cx="9277350" cy="92964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52625" y="1543050"/>
            <a:ext cx="8972550" cy="65151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733675" y="228600"/>
            <a:ext cx="3086100" cy="1314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5005" rIns="0" bIns="0" anchor="t">
            <a:normAutofit fontScale="95000"/>
          </a:bodyPr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850" spc="-30">
                <a:solidFill>
                  <a:srgbClr val="000000"/>
                </a:solidFill>
                <a:latin typeface="Verdana" panose="02020603050405020304" pitchFamily="2"/>
              </a:rPr>
              <a:t>Prediction: random forest 3 </a:t>
            </a:r>
          </a:p>
          <a:p>
            <a:pPr marL="0" marR="0" indent="0" algn="l">
              <a:lnSpc>
                <a:spcPts val="1600"/>
              </a:lnSpc>
              <a:spcBef>
                <a:spcPts val="465"/>
              </a:spcBef>
              <a:spcAft>
                <a:spcPts val="695"/>
              </a:spcAft>
            </a:pPr>
            <a:r>
              <a:rPr lang="en-US" sz="1450" spc="-60">
                <a:solidFill>
                  <a:srgbClr val="000000"/>
                </a:solidFill>
                <a:latin typeface="Verdana" panose="02020603050405020304" pitchFamily="2"/>
              </a:rPr>
              <a:t>All predictors, training set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56460" y="1593215"/>
            <a:ext cx="535305" cy="19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50" b="1" spc="-60">
                <a:solidFill>
                  <a:srgbClr val="000000"/>
                </a:solidFill>
                <a:latin typeface="Verdana" panose="02020603050405020304" pitchFamily="2"/>
              </a:rPr>
              <a:t>40.84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219325" y="3209290"/>
            <a:ext cx="523875" cy="19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50" b="1" spc="-190">
                <a:solidFill>
                  <a:srgbClr val="000000"/>
                </a:solidFill>
                <a:latin typeface="Verdana" panose="02020603050405020304" pitchFamily="2"/>
              </a:rPr>
              <a:t>40.80•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219325" y="6428740"/>
            <a:ext cx="523875" cy="19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50" b="1" spc="-175">
                <a:solidFill>
                  <a:srgbClr val="000000"/>
                </a:solidFill>
                <a:latin typeface="Verdana" panose="02020603050405020304" pitchFamily="2"/>
              </a:rPr>
              <a:t>40.72-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889760" y="4962525"/>
            <a:ext cx="243840" cy="323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r">
              <a:lnSpc>
                <a:spcPts val="2500"/>
              </a:lnSpc>
              <a:spcAft>
                <a:spcPts val="0"/>
              </a:spcAft>
            </a:pPr>
            <a:r>
              <a:rPr lang="en-US" sz="3200" spc="0">
                <a:solidFill>
                  <a:srgbClr val="000000"/>
                </a:solidFill>
                <a:latin typeface="Verdana" panose="02020603050405020304" pitchFamily="2"/>
              </a:rPr>
              <a:t>3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971675" y="4895850"/>
            <a:ext cx="676275" cy="85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b="1" spc="-45">
                <a:solidFill>
                  <a:srgbClr val="000000"/>
                </a:solidFill>
                <a:latin typeface="Verdana" panose="02020603050405020304" pitchFamily="2"/>
              </a:rPr>
              <a:t>- 40.76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801225" y="3903980"/>
            <a:ext cx="1123950" cy="258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15"/>
              </a:spcAft>
            </a:pPr>
            <a:r>
              <a:rPr lang="en-US" sz="1650" spc="-125">
                <a:solidFill>
                  <a:srgbClr val="000000"/>
                </a:solidFill>
                <a:latin typeface="Verdana" panose="02020603050405020304" pitchFamily="2"/>
              </a:rPr>
              <a:t>Log fare•tip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138410" y="4469765"/>
            <a:ext cx="459105" cy="137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just">
              <a:lnSpc>
                <a:spcPts val="1500"/>
              </a:lnSpc>
              <a:spcAft>
                <a:spcPts val="0"/>
              </a:spcAft>
            </a:pPr>
            <a:r>
              <a:rPr lang="en-US" sz="1250" b="1" spc="-15">
                <a:solidFill>
                  <a:srgbClr val="000000"/>
                </a:solidFill>
                <a:latin typeface="Verdana" panose="02020603050405020304" pitchFamily="2"/>
              </a:rPr>
              <a:t>3.00 </a:t>
            </a:r>
          </a:p>
          <a:p>
            <a:pPr marL="0" marR="0" indent="0" algn="just">
              <a:lnSpc>
                <a:spcPts val="1500"/>
              </a:lnSpc>
              <a:spcBef>
                <a:spcPts val="1540"/>
              </a:spcBef>
              <a:spcAft>
                <a:spcPts val="0"/>
              </a:spcAft>
            </a:pPr>
            <a:r>
              <a:rPr lang="en-US" sz="1250" b="1" spc="80">
                <a:solidFill>
                  <a:srgbClr val="000000"/>
                </a:solidFill>
                <a:latin typeface="Verdana" panose="02020603050405020304" pitchFamily="2"/>
              </a:rPr>
              <a:t>235 </a:t>
            </a:r>
          </a:p>
          <a:p>
            <a:pPr marL="0" marR="0" indent="0" algn="just">
              <a:lnSpc>
                <a:spcPts val="1500"/>
              </a:lnSpc>
              <a:spcBef>
                <a:spcPts val="1690"/>
              </a:spcBef>
              <a:spcAft>
                <a:spcPts val="0"/>
              </a:spcAft>
            </a:pPr>
            <a:r>
              <a:rPr lang="en-US" sz="1250" b="1" spc="-25">
                <a:solidFill>
                  <a:srgbClr val="000000"/>
                </a:solidFill>
                <a:latin typeface="Verdana" panose="02020603050405020304" pitchFamily="2"/>
              </a:rPr>
              <a:t>2.50 </a:t>
            </a:r>
          </a:p>
          <a:p>
            <a:pPr marL="0" marR="0" indent="0" algn="just">
              <a:lnSpc>
                <a:spcPts val="1500"/>
              </a:lnSpc>
              <a:spcBef>
                <a:spcPts val="1690"/>
              </a:spcBef>
              <a:spcAft>
                <a:spcPts val="0"/>
              </a:spcAft>
            </a:pPr>
            <a:r>
              <a:rPr lang="en-US" sz="1250" b="1" spc="80">
                <a:solidFill>
                  <a:srgbClr val="000000"/>
                </a:solidFill>
                <a:latin typeface="Verdana" panose="02020603050405020304" pitchFamily="2"/>
              </a:rPr>
              <a:t>225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2219325" y="8058150"/>
            <a:ext cx="6400800" cy="146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50" spc="-120">
                <a:solidFill>
                  <a:srgbClr val="000000"/>
                </a:solidFill>
                <a:latin typeface="Verdana" panose="02020603050405020304" pitchFamily="2"/>
              </a:rPr>
              <a:t>40.68-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  <a:p>
            <a:pPr marL="1188720" marR="0" indent="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tabLst>
                <a:tab pos="2697480" algn="l"/>
                <a:tab pos="4206240" algn="l"/>
                <a:tab pos="5760720" algn="l"/>
              </a:tabLst>
            </a:pPr>
            <a:r>
              <a:rPr lang="en-US" sz="1250" b="1" spc="-30">
                <a:solidFill>
                  <a:srgbClr val="000000"/>
                </a:solidFill>
                <a:latin typeface="Verdana" panose="02020603050405020304" pitchFamily="2"/>
              </a:rPr>
              <a:t>-74</a:t>
            </a:r>
            <a:r>
              <a:rPr lang="en-US" sz="1250" b="1" spc="-30" baseline="30000">
                <a:solidFill>
                  <a:srgbClr val="000000"/>
                </a:solidFill>
                <a:latin typeface="Verdana" panose="02020603050405020304" pitchFamily="2"/>
              </a:rPr>
              <a:t>6</a:t>
            </a:r>
            <a:r>
              <a:rPr lang="en-US" sz="1250" b="1" spc="-30">
                <a:solidFill>
                  <a:srgbClr val="000000"/>
                </a:solidFill>
                <a:latin typeface="Verdana" panose="02020603050405020304" pitchFamily="2"/>
              </a:rPr>
              <a:t>.05 </a:t>
            </a:r>
            <a:r>
              <a:rPr lang="en-US" sz="1450" spc="-30">
                <a:solidFill>
                  <a:srgbClr val="000000"/>
                </a:solidFill>
                <a:latin typeface="Verdana" panose="02020603050405020304" pitchFamily="2"/>
              </a:rPr>
              <a:t>-74.00 -73.95 -73.90 </a:t>
            </a:r>
          </a:p>
          <a:p>
            <a:pPr marL="3429000" marR="0" indent="0" algn="l">
              <a:lnSpc>
                <a:spcPts val="2100"/>
              </a:lnSpc>
              <a:spcBef>
                <a:spcPts val="200"/>
              </a:spcBef>
              <a:spcAft>
                <a:spcPts val="5575"/>
              </a:spcAft>
            </a:pPr>
            <a:r>
              <a:rPr lang="en-US" sz="1650" spc="-100">
                <a:solidFill>
                  <a:srgbClr val="000000"/>
                </a:solidFill>
                <a:latin typeface="Verdana" panose="02020603050405020304" pitchFamily="2"/>
              </a:rPr>
              <a:t>Longitude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242050" y="6360795"/>
            <a:ext cx="168910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030845" y="6360795"/>
            <a:ext cx="1670050" cy="262445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030845" y="3637915"/>
            <a:ext cx="167005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828800" y="198755"/>
            <a:ext cx="9342755" cy="9362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030845" y="914400"/>
            <a:ext cx="167005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050530" y="914400"/>
            <a:ext cx="1650365" cy="31813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693670" y="3647440"/>
            <a:ext cx="1649730" cy="260413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542155" y="4005580"/>
            <a:ext cx="1540510" cy="221615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6251575" y="924560"/>
            <a:ext cx="1670050" cy="258381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8060690" y="6729095"/>
            <a:ext cx="1560195" cy="223583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683510" y="198755"/>
            <a:ext cx="3098800" cy="715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Arial" panose="02020603050405020304" pitchFamily="2"/>
              </a:rPr>
              <a:t>Prediction: random forest 3 </a:t>
            </a:r>
          </a:p>
          <a:p>
            <a:pPr marL="0" marR="0" indent="0" algn="l">
              <a:lnSpc>
                <a:spcPts val="1600"/>
              </a:lnSpc>
              <a:spcBef>
                <a:spcPts val="535"/>
              </a:spcBef>
              <a:spcAft>
                <a:spcPts val="780"/>
              </a:spcAft>
            </a:pPr>
            <a:r>
              <a:rPr lang="en-US" sz="1450" spc="25">
                <a:solidFill>
                  <a:srgbClr val="000000"/>
                </a:solidFill>
                <a:latin typeface="Arial" panose="02020603050405020304" pitchFamily="2"/>
              </a:rPr>
              <a:t>Al1 predictors. trailing set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683510" y="914400"/>
            <a:ext cx="167005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18250"/>
              </a:spcAft>
            </a:pPr>
            <a:r>
              <a:rPr lang="en-US" sz="1450" spc="145">
                <a:solidFill>
                  <a:srgbClr val="000000"/>
                </a:solidFill>
                <a:latin typeface="Arial" panose="02020603050405020304" pitchFamily="2"/>
              </a:rPr>
              <a:t>Jan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2683510" y="6360795"/>
            <a:ext cx="1670050" cy="262445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365760" marR="0" indent="0" algn="l">
              <a:lnSpc>
                <a:spcPts val="3300"/>
              </a:lnSpc>
              <a:spcAft>
                <a:spcPts val="7300"/>
              </a:spcAft>
            </a:pPr>
            <a:r>
              <a:rPr lang="en-US" sz="1850" spc="0">
                <a:solidFill>
                  <a:srgbClr val="F7D91E"/>
                </a:solidFill>
                <a:latin typeface="Courier New" panose="02020603050405020304"/>
              </a:rPr>
              <a:t>I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472305" y="914400"/>
            <a:ext cx="1670050" cy="31813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250"/>
              </a:spcAft>
            </a:pPr>
            <a:r>
              <a:rPr lang="en-US" sz="1450" spc="125">
                <a:solidFill>
                  <a:srgbClr val="000000"/>
                </a:solidFill>
                <a:latin typeface="Arial" panose="02020603050405020304" pitchFamily="2"/>
              </a:rPr>
              <a:t>Feb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472305" y="3637915"/>
            <a:ext cx="1670050" cy="337820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200" rIns="0" bIns="0" anchor="t"/>
          <a:lstStyle/>
          <a:p>
            <a:pPr marL="0" marR="0" indent="0" algn="ctr">
              <a:lnSpc>
                <a:spcPts val="1600"/>
              </a:lnSpc>
              <a:spcAft>
                <a:spcPts val="365"/>
              </a:spcAft>
            </a:pPr>
            <a:r>
              <a:rPr lang="en-US" sz="1450" b="1" spc="65">
                <a:solidFill>
                  <a:srgbClr val="000000"/>
                </a:solidFill>
                <a:latin typeface="Arial" panose="02020603050405020304" pitchFamily="2"/>
              </a:rPr>
              <a:t>Jun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472305" y="6360795"/>
            <a:ext cx="167005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2200"/>
              </a:lnSpc>
              <a:spcAft>
                <a:spcPts val="18215"/>
              </a:spcAft>
            </a:pPr>
            <a:r>
              <a:rPr lang="en-US" sz="1950" spc="-90">
                <a:solidFill>
                  <a:srgbClr val="000000"/>
                </a:solidFill>
                <a:latin typeface="Arial" panose="02020603050405020304" pitchFamily="2"/>
              </a:rPr>
              <a:t>Out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242050" y="6360795"/>
            <a:ext cx="1689100" cy="33845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375"/>
              </a:spcAft>
            </a:pPr>
            <a:r>
              <a:rPr lang="en-US" sz="1450" b="1" spc="85">
                <a:solidFill>
                  <a:srgbClr val="000000"/>
                </a:solidFill>
                <a:latin typeface="Arial" panose="02020603050405020304" pitchFamily="2"/>
              </a:rPr>
              <a:t>Nov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242050" y="7653020"/>
            <a:ext cx="1689100" cy="1311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3100"/>
              </a:lnSpc>
              <a:spcAft>
                <a:spcPts val="7160"/>
              </a:spcAft>
            </a:pPr>
            <a:r>
              <a:rPr lang="en-US" sz="1850" spc="0">
                <a:solidFill>
                  <a:srgbClr val="E6E6E6"/>
                </a:solidFill>
                <a:latin typeface="Courier New" panose="02020603050405020304"/>
              </a:rPr>
              <a:t>I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242050" y="3637915"/>
            <a:ext cx="1689100" cy="2604135"/>
          </a:xfrm>
          <a:prstGeom prst="rect">
            <a:avLst/>
          </a:prstGeom>
          <a:solidFill>
            <a:srgbClr val="7B018F"/>
          </a:solidFill>
          <a:ln w="0" cmpd="sng">
            <a:noFill/>
            <a:prstDash val="solid"/>
          </a:ln>
        </p:spPr>
        <p:txBody>
          <a:bodyPr vert="horz" lIns="0" tIns="76200" rIns="0" bIns="0" anchor="t"/>
          <a:lstStyle/>
          <a:p>
            <a:pPr marL="0" marR="0" indent="0" algn="ctr">
              <a:lnSpc>
                <a:spcPts val="1600"/>
              </a:lnSpc>
              <a:spcAft>
                <a:spcPts val="18220"/>
              </a:spcAft>
            </a:pPr>
            <a:r>
              <a:rPr lang="en-US" sz="1450" b="1" spc="50">
                <a:solidFill>
                  <a:srgbClr val="000000"/>
                </a:solidFill>
                <a:latin typeface="Arial" panose="02020603050405020304" pitchFamily="2"/>
              </a:rPr>
              <a:t>Jul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030845" y="6360795"/>
            <a:ext cx="1670050" cy="338455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600"/>
              </a:lnSpc>
              <a:spcAft>
                <a:spcPts val="375"/>
              </a:spcAft>
            </a:pPr>
            <a:r>
              <a:rPr lang="en-US" sz="1450" b="1" spc="85">
                <a:solidFill>
                  <a:srgbClr val="000000"/>
                </a:solidFill>
                <a:latin typeface="Arial" panose="02020603050405020304" pitchFamily="2"/>
              </a:rPr>
              <a:t>Oen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030845" y="3637915"/>
            <a:ext cx="1670050" cy="337820"/>
          </a:xfrm>
          <a:prstGeom prst="rect">
            <a:avLst/>
          </a:prstGeom>
          <a:solidFill>
            <a:srgbClr val="D0D0D0"/>
          </a:solidFill>
          <a:ln w="0" cmpd="sng">
            <a:noFill/>
            <a:prstDash val="solid"/>
          </a:ln>
        </p:spPr>
        <p:txBody>
          <a:bodyPr vert="horz" lIns="0" tIns="76200" rIns="0" bIns="0" anchor="t"/>
          <a:lstStyle/>
          <a:p>
            <a:pPr marL="0" marR="0" indent="0" algn="ctr">
              <a:lnSpc>
                <a:spcPts val="1600"/>
              </a:lnSpc>
              <a:spcAft>
                <a:spcPts val="365"/>
              </a:spcAft>
            </a:pPr>
            <a:r>
              <a:rPr lang="en-US" sz="1450" b="1" spc="85">
                <a:solidFill>
                  <a:srgbClr val="000000"/>
                </a:solidFill>
                <a:latin typeface="Arial" panose="02020603050405020304" pitchFamily="2"/>
              </a:rPr>
              <a:t>Aug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030845" y="3995420"/>
            <a:ext cx="1670050" cy="2246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0" marR="0" indent="0" algn="l">
              <a:lnSpc>
                <a:spcPts val="17600"/>
              </a:lnSpc>
              <a:spcAft>
                <a:spcPts val="0"/>
              </a:spcAft>
            </a:pPr>
            <a:r>
              <a:rPr lang="en-US" sz="53100" spc="0">
                <a:solidFill>
                  <a:srgbClr val="A3137A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743200" y="8985250"/>
            <a:ext cx="6756400" cy="57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1737360" algn="l"/>
                <a:tab pos="3520440" algn="l"/>
                <a:tab pos="6720840" algn="r"/>
              </a:tabLs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0 5 10 15 20 0 5 10 15 20 0 5 10 15 20 0 5 10 '5 20 </a:t>
            </a:r>
          </a:p>
          <a:p>
            <a:pPr marL="0" marR="0" indent="0" algn="ctr">
              <a:lnSpc>
                <a:spcPts val="1600"/>
              </a:lnSpc>
              <a:spcBef>
                <a:spcPts val="445"/>
              </a:spcBef>
              <a:spcAft>
                <a:spcPts val="420"/>
              </a:spcAft>
            </a:pPr>
            <a:r>
              <a:rPr lang="en-US" sz="1450" spc="-215">
                <a:solidFill>
                  <a:srgbClr val="000000"/>
                </a:solidFill>
                <a:latin typeface="Arial" panose="02020603050405020304" pitchFamily="2"/>
              </a:rPr>
              <a:t>11°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173605" y="1343660"/>
            <a:ext cx="473710" cy="209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r">
              <a:lnSpc>
                <a:spcPts val="21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Sat Frl This </a:t>
            </a:r>
          </a:p>
          <a:p>
            <a:pPr marL="45720" marR="0" indent="0" algn="l">
              <a:lnSpc>
                <a:spcPts val="2400"/>
              </a:lnSpc>
              <a:spcBef>
                <a:spcPts val="295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Wed Tue Mon Sun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928495" y="4067175"/>
            <a:ext cx="665480" cy="2095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365760" marR="0" indent="0" algn="r">
              <a:lnSpc>
                <a:spcPts val="2200"/>
              </a:lnSpc>
              <a:spcAft>
                <a:spcPts val="0"/>
              </a:spcAft>
            </a:pPr>
            <a:r>
              <a:rPr lang="en-US" sz="1450" spc="-70">
                <a:solidFill>
                  <a:srgbClr val="000000"/>
                </a:solidFill>
                <a:latin typeface="Arial" panose="02020603050405020304" pitchFamily="2"/>
              </a:rPr>
              <a:t>Sat Fr Thu </a:t>
            </a:r>
          </a:p>
          <a:p>
            <a:pPr marL="0" marR="0" indent="0" algn="r">
              <a:lnSpc>
                <a:spcPts val="24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4000" i="1" spc="0">
                <a:solidFill>
                  <a:srgbClr val="000000"/>
                </a:solidFill>
                <a:latin typeface="Garamond" panose="02020603050405020304" pitchFamily="1"/>
              </a:rPr>
              <a:t>4</a:t>
            </a: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 Wed Tue Mon Sun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173605" y="6790690"/>
            <a:ext cx="473710" cy="211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Sat Fn Thu Wed Tue </a:t>
            </a:r>
          </a:p>
          <a:p>
            <a:pPr marL="45720" marR="0" indent="0" algn="r">
              <a:lnSpc>
                <a:spcPts val="25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Mon Sun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0018395" y="4089400"/>
            <a:ext cx="944245" cy="1924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950" spc="-160">
                <a:solidFill>
                  <a:srgbClr val="000000"/>
                </a:solidFill>
                <a:latin typeface="Arial" panose="02020603050405020304" pitchFamily="2"/>
              </a:rPr>
              <a:t>prediction </a:t>
            </a:r>
          </a:p>
          <a:p>
            <a:pPr marL="41148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spc="-30">
                <a:solidFill>
                  <a:srgbClr val="000000"/>
                </a:solidFill>
                <a:latin typeface="Arial" panose="02020603050405020304" pitchFamily="2"/>
              </a:rPr>
              <a:t>2.7 </a:t>
            </a:r>
          </a:p>
          <a:p>
            <a:pPr marL="411480" marR="0" indent="0" algn="l">
              <a:lnSpc>
                <a:spcPts val="2300"/>
              </a:lnSpc>
              <a:spcBef>
                <a:spcPts val="210"/>
              </a:spcBef>
              <a:spcAft>
                <a:spcPts val="0"/>
              </a:spcAft>
            </a:pPr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2.6 </a:t>
            </a:r>
            <a:r>
              <a:t/>
            </a:r>
            <a:br/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2.6 </a:t>
            </a:r>
            <a:r>
              <a:t/>
            </a:r>
            <a:br/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2.4 </a:t>
            </a:r>
            <a:r>
              <a:t/>
            </a:r>
            <a:br/>
            <a:r>
              <a:rPr lang="en-US" sz="1450" spc="0">
                <a:solidFill>
                  <a:srgbClr val="000000"/>
                </a:solidFill>
                <a:latin typeface="Arial" panose="02020603050405020304" pitchFamily="2"/>
              </a:rPr>
              <a:t>2.3 </a:t>
            </a:r>
          </a:p>
          <a:p>
            <a:pPr marL="411480" marR="0" indent="0" algn="l">
              <a:lnSpc>
                <a:spcPts val="15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1450" spc="35">
                <a:solidFill>
                  <a:srgbClr val="000000"/>
                </a:solidFill>
                <a:latin typeface="Arial" panose="02020603050405020304" pitchFamily="2"/>
              </a:rPr>
              <a:t>22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49655" y="1998345"/>
            <a:ext cx="10972800" cy="772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09430" y="3634740"/>
            <a:ext cx="1783715" cy="64389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898515" y="4001770"/>
            <a:ext cx="1795145" cy="5588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387600" y="4278630"/>
            <a:ext cx="3161030" cy="7334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1484630" y="5396230"/>
            <a:ext cx="553085" cy="134874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169535" y="8837930"/>
            <a:ext cx="278130" cy="63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49655" y="609600"/>
            <a:ext cx="10972800" cy="1388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7485" rIns="0" bIns="0" anchor="t">
            <a:normAutofit fontScale="95000"/>
          </a:bodyPr>
          <a:lstStyle/>
          <a:p>
            <a:pPr marL="0" marR="0" indent="0" algn="ctr">
              <a:lnSpc>
                <a:spcPts val="6700"/>
              </a:lnSpc>
              <a:spcAft>
                <a:spcPts val="2630"/>
              </a:spcAft>
            </a:pPr>
            <a:r>
              <a:rPr lang="en-US" sz="6950" b="1" spc="210">
                <a:solidFill>
                  <a:srgbClr val="000000"/>
                </a:solidFill>
                <a:latin typeface="Tahoma" panose="02020603050405020304" pitchFamily="2"/>
              </a:rPr>
              <a:t>Uncertainty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9655" y="2249805"/>
          <a:ext cx="10972800" cy="1202055"/>
        </p:xfrm>
        <a:graphic>
          <a:graphicData uri="http://schemas.openxmlformats.org/drawingml/2006/table">
            <a:tbl>
              <a:tblPr/>
              <a:tblGrid>
                <a:gridCol w="2565400"/>
                <a:gridCol w="8407400"/>
              </a:tblGrid>
              <a:tr h="882015">
                <a:tc>
                  <a:txBody>
                    <a:bodyPr/>
                    <a:lstStyle/>
                    <a:p>
                      <a:pPr marL="0" marR="330200" indent="0" algn="r">
                        <a:lnSpc>
                          <a:spcPts val="1900"/>
                        </a:lnSpc>
                        <a:spcBef>
                          <a:spcPts val="5000"/>
                        </a:spcBef>
                        <a:spcAft>
                          <a:spcPts val="0"/>
                        </a:spcAft>
                      </a:pPr>
                      <a:r>
                        <a:rPr lang="en-US" sz="2000" spc="0">
                          <a:solidFill>
                            <a:srgbClr val="000044"/>
                          </a:solidFill>
                          <a:latin typeface="Arial" panose="02020603050405020304" pitchFamily="2"/>
                        </a:rPr>
                        <a:t>None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22905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spc="0">
                          <a:solidFill>
                            <a:srgbClr val="000044"/>
                          </a:solidFill>
                          <a:latin typeface="Arial Narrow" panose="02020603050405020304" pitchFamily="2"/>
                        </a:rPr>
                        <a:t>History of</a:t>
                      </a:r>
                      <a:r>
                        <a:rPr lang="en-US" sz="3000" b="1" spc="0">
                          <a:solidFill>
                            <a:srgbClr val="000000"/>
                          </a:solidFill>
                          <a:latin typeface="Arial Narrow" panose="02020603050405020304" pitchFamily="2"/>
                        </a:rPr>
                        <a:t> addiction</a:t>
                      </a:r>
                      <a:r>
                        <a:rPr lang="en-US" sz="3000" b="1" spc="0">
                          <a:solidFill>
                            <a:srgbClr val="000044"/>
                          </a:solidFill>
                          <a:latin typeface="Arial Narrow" panose="02020603050405020304" pitchFamily="2"/>
                        </a:rPr>
                        <a:t> treatments: </a:t>
                      </a:r>
                    </a:p>
                    <a:p>
                      <a:pPr marL="0" marR="1608455" indent="0" algn="r">
                        <a:lnSpc>
                          <a:spcPts val="1900"/>
                        </a:lnSpc>
                        <a:spcBef>
                          <a:spcPts val="2010"/>
                        </a:spcBef>
                        <a:spcAft>
                          <a:spcPts val="0"/>
                        </a:spcAft>
                        <a:tabLst>
                          <a:tab pos="5989320" algn="l"/>
                        </a:tabLst>
                      </a:pPr>
                      <a:r>
                        <a:rPr lang="en-US" sz="2000" spc="0">
                          <a:solidFill>
                            <a:srgbClr val="000044"/>
                          </a:solidFill>
                          <a:latin typeface="Arial" panose="02020603050405020304" pitchFamily="2"/>
                        </a:rPr>
                        <a:t>Previous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Recent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049655" y="3603625"/>
            <a:ext cx="1041400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>
            <a:normAutofit fontScale="90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2300" spc="0">
                <a:solidFill>
                  <a:srgbClr val="000000"/>
                </a:solidFill>
                <a:latin typeface="Garamond" panose="02020603050405020304" pitchFamily="2"/>
              </a:rPr>
              <a:t>-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49655" y="4179570"/>
            <a:ext cx="1045210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>
            <a:normAutofit fontScale="90000"/>
          </a:bodyPr>
          <a:lstStyle/>
          <a:p>
            <a:pPr marL="0" marR="0" indent="0" algn="r">
              <a:lnSpc>
                <a:spcPts val="2300"/>
              </a:lnSpc>
              <a:spcAft>
                <a:spcPts val="0"/>
              </a:spcAft>
            </a:pPr>
            <a:r>
              <a:rPr lang="en-US" sz="1050" spc="65" baseline="30000">
                <a:solidFill>
                  <a:srgbClr val="000000"/>
                </a:solidFill>
                <a:latin typeface="Arial" panose="02020603050405020304" pitchFamily="2"/>
              </a:rPr>
              <a:t>0</a:t>
            </a:r>
            <a:r>
              <a:rPr lang="en-US" sz="2300" spc="65">
                <a:solidFill>
                  <a:srgbClr val="000000"/>
                </a:solidFill>
                <a:latin typeface="Garamond" panose="02020603050405020304" pitchFamily="2"/>
              </a:rPr>
              <a:t>9 -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80450" y="4179570"/>
            <a:ext cx="458470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300" spc="-10">
                <a:solidFill>
                  <a:srgbClr val="000000"/>
                </a:solidFill>
                <a:latin typeface="Garamond" panose="02020603050405020304" pitchFamily="2"/>
              </a:rPr>
              <a:t>e9 -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4999355" y="5396230"/>
            <a:ext cx="7023100" cy="1703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520440" marR="0" indent="0" algn="just">
              <a:lnSpc>
                <a:spcPts val="800"/>
              </a:lnSpc>
              <a:spcAft>
                <a:spcPts val="0"/>
              </a:spcAft>
            </a:pPr>
            <a:r>
              <a:rPr lang="en-US" sz="1550" b="1" spc="-195">
                <a:solidFill>
                  <a:srgbClr val="000000"/>
                </a:solidFill>
                <a:latin typeface="Arial" panose="02020603050405020304" pitchFamily="2"/>
              </a:rPr>
              <a:t>CD c0 </a:t>
            </a:r>
            <a:r>
              <a:rPr lang="en-US" sz="1550" spc="-195">
                <a:solidFill>
                  <a:srgbClr val="000000"/>
                </a:solidFill>
                <a:latin typeface="Arial" panose="02020603050405020304" pitchFamily="2"/>
              </a:rPr>
              <a:t>_ </a:t>
            </a:r>
          </a:p>
          <a:p>
            <a:pPr marL="45720" marR="0" indent="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spc="15">
                <a:solidFill>
                  <a:srgbClr val="000000"/>
                </a:solidFill>
                <a:latin typeface="Arial" panose="02020603050405020304" pitchFamily="2"/>
              </a:rPr>
              <a:t>co • co</a:t>
            </a:r>
            <a:r>
              <a:rPr lang="en-US" sz="1550" spc="15">
                <a:solidFill>
                  <a:srgbClr val="000044"/>
                </a:solidFill>
                <a:latin typeface="Arial" panose="02020603050405020304" pitchFamily="2"/>
              </a:rPr>
              <a:t> • </a:t>
            </a:r>
          </a:p>
          <a:p>
            <a:pPr marL="45720" marR="0" indent="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spc="95">
                <a:solidFill>
                  <a:srgbClr val="000000"/>
                </a:solidFill>
                <a:latin typeface="Arial" panose="02020603050405020304" pitchFamily="2"/>
              </a:rPr>
              <a:t>a a </a:t>
            </a:r>
          </a:p>
          <a:p>
            <a:pPr marL="45720" marR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spc="-105">
                <a:solidFill>
                  <a:srgbClr val="000000"/>
                </a:solidFill>
                <a:latin typeface="Arial" panose="02020603050405020304" pitchFamily="2"/>
              </a:rPr>
              <a:t>as as </a:t>
            </a:r>
          </a:p>
          <a:p>
            <a:pPr marL="45720" marR="0" indent="0" algn="just">
              <a:lnSpc>
                <a:spcPts val="1600"/>
              </a:lnSpc>
              <a:spcBef>
                <a:spcPts val="1905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550" b="1" spc="30">
                <a:solidFill>
                  <a:srgbClr val="000000"/>
                </a:solidFill>
                <a:latin typeface="Arial" panose="02020603050405020304" pitchFamily="2"/>
              </a:rPr>
              <a:t>0 0 </a:t>
            </a:r>
          </a:p>
          <a:p>
            <a:pPr marL="45720" marR="0" indent="0" algn="just">
              <a:lnSpc>
                <a:spcPts val="900"/>
              </a:lnSpc>
              <a:spcBef>
                <a:spcPts val="175"/>
              </a:spcBef>
              <a:spcAft>
                <a:spcPts val="0"/>
              </a:spcAft>
              <a:tabLst>
                <a:tab pos="3520440" algn="l"/>
              </a:tabLst>
            </a:pPr>
            <a:r>
              <a:rPr lang="en-US" sz="1200" b="1" spc="-114">
                <a:solidFill>
                  <a:srgbClr val="000000"/>
                </a:solidFill>
                <a:latin typeface="Arial" panose="02020603050405020304" pitchFamily="2"/>
              </a:rPr>
              <a:t>_S[ Y</a:t>
            </a:r>
            <a:r>
              <a:rPr lang="en-US" sz="1200" b="1" spc="-114" baseline="-25000">
                <a:solidFill>
                  <a:srgbClr val="000000"/>
                </a:solidFill>
                <a:latin typeface="Arial" panose="02020603050405020304" pitchFamily="2"/>
              </a:rPr>
              <a:t>u)</a:t>
            </a:r>
            <a:r>
              <a:rPr lang="en-US" sz="100" b="1" spc="-114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45720" marR="0" indent="0" algn="just">
              <a:lnSpc>
                <a:spcPts val="1100"/>
              </a:lnSpc>
              <a:spcBef>
                <a:spcPts val="0"/>
              </a:spcBef>
              <a:spcAft>
                <a:spcPts val="3910"/>
              </a:spcAft>
            </a:pPr>
            <a:r>
              <a:rPr lang="en-US" sz="1550" spc="-250">
                <a:solidFill>
                  <a:srgbClr val="000000"/>
                </a:solidFill>
                <a:latin typeface="Arial" panose="02020603050405020304" pitchFamily="2"/>
              </a:rPr>
              <a:t>co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227955" y="7099935"/>
            <a:ext cx="6794500" cy="1293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r"/>
                <a:tab pos="3474720" algn="l"/>
              </a:tabLst>
            </a:pP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C4- et? </a:t>
            </a:r>
          </a:p>
          <a:p>
            <a:pPr marL="228600" marR="0" indent="0" algn="l">
              <a:lnSpc>
                <a:spcPts val="1800"/>
              </a:lnSpc>
              <a:spcBef>
                <a:spcPts val="2875"/>
              </a:spcBef>
              <a:spcAft>
                <a:spcPts val="0"/>
              </a:spcAft>
              <a:tabLst>
                <a:tab pos="320040" algn="r"/>
                <a:tab pos="3474720" algn="l"/>
              </a:tabLst>
            </a:pP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- N </a:t>
            </a:r>
          </a:p>
          <a:p>
            <a:pPr marL="3749040" marR="0" indent="0" algn="l">
              <a:lnSpc>
                <a:spcPts val="1500"/>
              </a:lnSpc>
              <a:spcBef>
                <a:spcPts val="2205"/>
              </a:spcBef>
              <a:spcAft>
                <a:spcPts val="0"/>
              </a:spcAf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_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049655" y="7145655"/>
            <a:ext cx="1041400" cy="57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600"/>
              </a:lnSpc>
              <a:spcAft>
                <a:spcPts val="2940"/>
              </a:spcAft>
            </a:pPr>
            <a:r>
              <a:rPr lang="en-US" sz="1550" spc="180">
                <a:solidFill>
                  <a:srgbClr val="000000"/>
                </a:solidFill>
                <a:latin typeface="Arial" panose="02020603050405020304" pitchFamily="2"/>
              </a:rPr>
              <a:t>el -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049655" y="7721600"/>
            <a:ext cx="104140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1550" spc="245">
                <a:solidFill>
                  <a:srgbClr val="000000"/>
                </a:solidFill>
                <a:latin typeface="Arial" panose="02020603050405020304" pitchFamily="2"/>
              </a:rPr>
              <a:t>N -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049655" y="7879715"/>
            <a:ext cx="914400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1715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169535" y="8901430"/>
            <a:ext cx="6852920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235"/>
              </a:spcAft>
              <a:tabLst>
                <a:tab pos="3566160" algn="l"/>
              </a:tabLst>
            </a:pPr>
            <a:r>
              <a:rPr lang="en-US" sz="1650" spc="265">
                <a:solidFill>
                  <a:srgbClr val="000000"/>
                </a:solidFill>
                <a:latin typeface="Lucida Console" panose="02020603050405020304"/>
              </a:rPr>
              <a:t>O </a:t>
            </a:r>
            <a:r>
              <a:rPr lang="en-US" sz="650" spc="265">
                <a:solidFill>
                  <a:srgbClr val="000000"/>
                </a:solidFill>
                <a:latin typeface="Lucida Console" panose="02020603050405020304"/>
              </a:rPr>
              <a:t>0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049655" y="9047480"/>
            <a:ext cx="10972800" cy="238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1188720" marR="0" indent="0" algn="l">
              <a:lnSpc>
                <a:spcPts val="1800"/>
              </a:lnSpc>
              <a:spcAft>
                <a:spcPts val="0"/>
              </a:spcAft>
              <a:tabLst>
                <a:tab pos="2880360" algn="l"/>
                <a:tab pos="4663440" algn="l"/>
                <a:tab pos="6400800" algn="l"/>
                <a:tab pos="8183880" algn="l"/>
                <a:tab pos="9875520" algn="l"/>
              </a:tabLst>
            </a:pPr>
            <a:r>
              <a:rPr lang="en-US" sz="1550" spc="0">
                <a:solidFill>
                  <a:srgbClr val="000000"/>
                </a:solidFill>
                <a:latin typeface="Arial" panose="02020603050405020304" pitchFamily="2"/>
              </a:rPr>
              <a:t>short long short long short long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049655" y="9285605"/>
          <a:ext cx="10972800" cy="442595"/>
        </p:xfrm>
        <a:graphic>
          <a:graphicData uri="http://schemas.openxmlformats.org/drawingml/2006/table">
            <a:tbl>
              <a:tblPr/>
              <a:tblGrid>
                <a:gridCol w="4004945"/>
                <a:gridCol w="6967855"/>
              </a:tblGrid>
              <a:tr h="236855">
                <a:tc>
                  <a:txBody>
                    <a:bodyPr/>
                    <a:lstStyle/>
                    <a:p>
                      <a:pPr marL="0" marR="855345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Length of Treatment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4343400" algn="l"/>
                        </a:tabLs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Length of Treatment Length of Treatment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9065260" y="3200400"/>
            <a:ext cx="0" cy="1078865"/>
          </a:xfrm>
          <a:prstGeom prst="line">
            <a:avLst/>
          </a:prstGeom>
          <a:ln w="11430" cmpd="sng">
            <a:solidFill>
              <a:srgbClr val="080808"/>
            </a:solidFill>
          </a:ln>
        </p:spPr>
      </p:cxnSp>
      <p:cxnSp>
        <p:nvCxnSpPr>
          <p:cNvPr id="28" name="Straight Connector 27"/>
          <p:cNvCxnSpPr/>
          <p:nvPr/>
        </p:nvCxnSpPr>
        <p:spPr>
          <a:xfrm>
            <a:off x="2037715" y="3200400"/>
            <a:ext cx="0" cy="502920"/>
          </a:xfrm>
          <a:prstGeom prst="line">
            <a:avLst/>
          </a:prstGeom>
          <a:ln w="17145" cmpd="sng">
            <a:solidFill>
              <a:srgbClr val="505050"/>
            </a:solidFill>
          </a:ln>
        </p:spPr>
      </p:cxnSp>
      <p:cxnSp>
        <p:nvCxnSpPr>
          <p:cNvPr id="29" name="Straight Connector 28"/>
          <p:cNvCxnSpPr/>
          <p:nvPr/>
        </p:nvCxnSpPr>
        <p:spPr>
          <a:xfrm>
            <a:off x="5548630" y="3200400"/>
            <a:ext cx="0" cy="1078865"/>
          </a:xfrm>
          <a:prstGeom prst="line">
            <a:avLst/>
          </a:prstGeom>
          <a:ln w="11430" cmpd="sng">
            <a:solidFill>
              <a:srgbClr val="000000"/>
            </a:solidFill>
          </a:ln>
        </p:spPr>
      </p:cxnSp>
      <p:cxnSp>
        <p:nvCxnSpPr>
          <p:cNvPr id="30" name="Straight Connector 29"/>
          <p:cNvCxnSpPr/>
          <p:nvPr/>
        </p:nvCxnSpPr>
        <p:spPr>
          <a:xfrm>
            <a:off x="2449830" y="3945255"/>
            <a:ext cx="0" cy="334010"/>
          </a:xfrm>
          <a:prstGeom prst="line">
            <a:avLst/>
          </a:prstGeom>
          <a:ln w="17145" cmpd="sng">
            <a:solidFill>
              <a:srgbClr val="1B476F"/>
            </a:solidFill>
          </a:ln>
        </p:spPr>
      </p:cxnSp>
      <p:cxnSp>
        <p:nvCxnSpPr>
          <p:cNvPr id="31" name="Straight Connector 30"/>
          <p:cNvCxnSpPr/>
          <p:nvPr/>
        </p:nvCxnSpPr>
        <p:spPr>
          <a:xfrm>
            <a:off x="2037715" y="3860800"/>
            <a:ext cx="0" cy="418465"/>
          </a:xfrm>
          <a:prstGeom prst="line">
            <a:avLst/>
          </a:prstGeom>
          <a:ln w="17145" cmpd="sng">
            <a:solidFill>
              <a:srgbClr val="505050"/>
            </a:solidFill>
          </a:ln>
        </p:spPr>
      </p:cxnSp>
      <p:cxnSp>
        <p:nvCxnSpPr>
          <p:cNvPr id="32" name="Straight Connector 31"/>
          <p:cNvCxnSpPr/>
          <p:nvPr/>
        </p:nvCxnSpPr>
        <p:spPr>
          <a:xfrm>
            <a:off x="9065260" y="4436745"/>
            <a:ext cx="0" cy="960120"/>
          </a:xfrm>
          <a:prstGeom prst="line">
            <a:avLst/>
          </a:prstGeom>
          <a:ln w="11430" cmpd="sng">
            <a:solidFill>
              <a:srgbClr val="080808"/>
            </a:solidFill>
          </a:ln>
        </p:spPr>
      </p:cxnSp>
      <p:cxnSp>
        <p:nvCxnSpPr>
          <p:cNvPr id="33" name="Straight Connector 32"/>
          <p:cNvCxnSpPr/>
          <p:nvPr/>
        </p:nvCxnSpPr>
        <p:spPr>
          <a:xfrm>
            <a:off x="11142345" y="4278630"/>
            <a:ext cx="0" cy="350520"/>
          </a:xfrm>
          <a:prstGeom prst="line">
            <a:avLst/>
          </a:prstGeom>
          <a:ln w="17145" cmpd="sng">
            <a:solidFill>
              <a:srgbClr val="1A476F"/>
            </a:solidFill>
          </a:ln>
        </p:spPr>
      </p:cxnSp>
      <p:cxnSp>
        <p:nvCxnSpPr>
          <p:cNvPr id="34" name="Straight Connector 33"/>
          <p:cNvCxnSpPr/>
          <p:nvPr/>
        </p:nvCxnSpPr>
        <p:spPr>
          <a:xfrm>
            <a:off x="7637145" y="4560570"/>
            <a:ext cx="0" cy="266065"/>
          </a:xfrm>
          <a:prstGeom prst="line">
            <a:avLst/>
          </a:prstGeom>
          <a:ln w="11430" cmpd="sng">
            <a:solidFill>
              <a:srgbClr val="1A476F"/>
            </a:solidFill>
          </a:ln>
        </p:spPr>
      </p:cxnSp>
      <p:cxnSp>
        <p:nvCxnSpPr>
          <p:cNvPr id="35" name="Straight Connector 34"/>
          <p:cNvCxnSpPr/>
          <p:nvPr/>
        </p:nvCxnSpPr>
        <p:spPr>
          <a:xfrm>
            <a:off x="4120515" y="5012055"/>
            <a:ext cx="0" cy="238125"/>
          </a:xfrm>
          <a:prstGeom prst="line">
            <a:avLst/>
          </a:prstGeom>
          <a:ln w="17145" cmpd="sng">
            <a:solidFill>
              <a:srgbClr val="1A476F"/>
            </a:solidFill>
          </a:ln>
        </p:spPr>
      </p:cxnSp>
      <p:cxnSp>
        <p:nvCxnSpPr>
          <p:cNvPr id="36" name="Straight Connector 35"/>
          <p:cNvCxnSpPr/>
          <p:nvPr/>
        </p:nvCxnSpPr>
        <p:spPr>
          <a:xfrm>
            <a:off x="2037715" y="4436745"/>
            <a:ext cx="0" cy="960120"/>
          </a:xfrm>
          <a:prstGeom prst="line">
            <a:avLst/>
          </a:prstGeom>
          <a:ln w="17145" cmpd="sng">
            <a:solidFill>
              <a:srgbClr val="505050"/>
            </a:solidFill>
          </a:ln>
        </p:spPr>
      </p:cxnSp>
      <p:cxnSp>
        <p:nvCxnSpPr>
          <p:cNvPr id="37" name="Straight Connector 36"/>
          <p:cNvCxnSpPr/>
          <p:nvPr/>
        </p:nvCxnSpPr>
        <p:spPr>
          <a:xfrm>
            <a:off x="5548630" y="5012055"/>
            <a:ext cx="0" cy="384810"/>
          </a:xfrm>
          <a:prstGeom prst="line">
            <a:avLst/>
          </a:prstGeom>
          <a:ln w="11430" cmpd="sng">
            <a:solidFill>
              <a:srgbClr val="000000"/>
            </a:solidFill>
          </a:ln>
        </p:spPr>
      </p:cxnSp>
      <p:cxnSp>
        <p:nvCxnSpPr>
          <p:cNvPr id="38" name="Straight Connector 37"/>
          <p:cNvCxnSpPr/>
          <p:nvPr/>
        </p:nvCxnSpPr>
        <p:spPr>
          <a:xfrm>
            <a:off x="9065260" y="6558915"/>
            <a:ext cx="0" cy="587375"/>
          </a:xfrm>
          <a:prstGeom prst="line">
            <a:avLst/>
          </a:prstGeom>
          <a:ln w="11430" cmpd="sng">
            <a:solidFill>
              <a:srgbClr val="080808"/>
            </a:solidFill>
          </a:ln>
        </p:spPr>
      </p:cxnSp>
      <p:cxnSp>
        <p:nvCxnSpPr>
          <p:cNvPr id="39" name="Straight Connector 38"/>
          <p:cNvCxnSpPr/>
          <p:nvPr/>
        </p:nvCxnSpPr>
        <p:spPr>
          <a:xfrm>
            <a:off x="5548630" y="6558915"/>
            <a:ext cx="0" cy="587375"/>
          </a:xfrm>
          <a:prstGeom prst="line">
            <a:avLst/>
          </a:prstGeom>
          <a:ln w="11430" cmpd="sng">
            <a:solidFill>
              <a:srgbClr val="000000"/>
            </a:solidFill>
          </a:ln>
        </p:spPr>
      </p:cxnSp>
      <p:cxnSp>
        <p:nvCxnSpPr>
          <p:cNvPr id="40" name="Straight Connector 39"/>
          <p:cNvCxnSpPr/>
          <p:nvPr/>
        </p:nvCxnSpPr>
        <p:spPr>
          <a:xfrm>
            <a:off x="2037715" y="6744970"/>
            <a:ext cx="0" cy="401320"/>
          </a:xfrm>
          <a:prstGeom prst="line">
            <a:avLst/>
          </a:prstGeom>
          <a:ln w="17145" cmpd="sng">
            <a:solidFill>
              <a:srgbClr val="505050"/>
            </a:solidFill>
          </a:ln>
        </p:spPr>
      </p:cxnSp>
      <p:cxnSp>
        <p:nvCxnSpPr>
          <p:cNvPr id="41" name="Straight Connector 40"/>
          <p:cNvCxnSpPr/>
          <p:nvPr/>
        </p:nvCxnSpPr>
        <p:spPr>
          <a:xfrm>
            <a:off x="2037715" y="7303770"/>
            <a:ext cx="0" cy="418465"/>
          </a:xfrm>
          <a:prstGeom prst="line">
            <a:avLst/>
          </a:prstGeom>
          <a:ln w="17145" cmpd="sng">
            <a:solidFill>
              <a:srgbClr val="505050"/>
            </a:solidFill>
          </a:ln>
        </p:spPr>
      </p:cxnSp>
      <p:cxnSp>
        <p:nvCxnSpPr>
          <p:cNvPr id="42" name="Straight Connector 41"/>
          <p:cNvCxnSpPr/>
          <p:nvPr/>
        </p:nvCxnSpPr>
        <p:spPr>
          <a:xfrm>
            <a:off x="2037715" y="7879715"/>
            <a:ext cx="0" cy="1078865"/>
          </a:xfrm>
          <a:prstGeom prst="line">
            <a:avLst/>
          </a:prstGeom>
          <a:ln w="17145" cmpd="sng">
            <a:solidFill>
              <a:srgbClr val="505050"/>
            </a:solidFill>
          </a:ln>
        </p:spPr>
      </p:cxnSp>
      <p:cxnSp>
        <p:nvCxnSpPr>
          <p:cNvPr id="43" name="Straight Connector 42"/>
          <p:cNvCxnSpPr/>
          <p:nvPr/>
        </p:nvCxnSpPr>
        <p:spPr>
          <a:xfrm>
            <a:off x="1958340" y="8946515"/>
            <a:ext cx="2580640" cy="0"/>
          </a:xfrm>
          <a:prstGeom prst="line">
            <a:avLst/>
          </a:prstGeom>
          <a:ln w="17145" cmpd="sng">
            <a:solidFill>
              <a:srgbClr val="505353"/>
            </a:solidFill>
          </a:ln>
        </p:spPr>
      </p:cxnSp>
      <p:cxnSp>
        <p:nvCxnSpPr>
          <p:cNvPr id="44" name="Straight Connector 43"/>
          <p:cNvCxnSpPr/>
          <p:nvPr/>
        </p:nvCxnSpPr>
        <p:spPr>
          <a:xfrm>
            <a:off x="9065260" y="8393430"/>
            <a:ext cx="0" cy="565150"/>
          </a:xfrm>
          <a:prstGeom prst="line">
            <a:avLst/>
          </a:prstGeom>
          <a:ln w="11430" cmpd="sng">
            <a:solidFill>
              <a:srgbClr val="080808"/>
            </a:solidFill>
          </a:ln>
        </p:spPr>
      </p:cxnSp>
      <p:cxnSp>
        <p:nvCxnSpPr>
          <p:cNvPr id="45" name="Straight Connector 44"/>
          <p:cNvCxnSpPr/>
          <p:nvPr/>
        </p:nvCxnSpPr>
        <p:spPr>
          <a:xfrm>
            <a:off x="5469255" y="8946515"/>
            <a:ext cx="2580640" cy="0"/>
          </a:xfrm>
          <a:prstGeom prst="line">
            <a:avLst/>
          </a:prstGeom>
          <a:ln w="17145" cmpd="sng">
            <a:solidFill>
              <a:srgbClr val="505353"/>
            </a:solidFill>
          </a:ln>
        </p:spPr>
      </p:cxnSp>
      <p:cxnSp>
        <p:nvCxnSpPr>
          <p:cNvPr id="46" name="Straight Connector 45"/>
          <p:cNvCxnSpPr/>
          <p:nvPr/>
        </p:nvCxnSpPr>
        <p:spPr>
          <a:xfrm>
            <a:off x="8980170" y="8946515"/>
            <a:ext cx="2580005" cy="0"/>
          </a:xfrm>
          <a:prstGeom prst="line">
            <a:avLst/>
          </a:prstGeom>
          <a:ln w="17145" cmpd="sng">
            <a:solidFill>
              <a:srgbClr val="505353"/>
            </a:solidFill>
          </a:ln>
        </p:spPr>
      </p:cxnSp>
      <p:cxnSp>
        <p:nvCxnSpPr>
          <p:cNvPr id="47" name="Straight Connector 46"/>
          <p:cNvCxnSpPr/>
          <p:nvPr/>
        </p:nvCxnSpPr>
        <p:spPr>
          <a:xfrm>
            <a:off x="5548630" y="8393430"/>
            <a:ext cx="0" cy="565150"/>
          </a:xfrm>
          <a:prstGeom prst="line">
            <a:avLst/>
          </a:prstGeom>
          <a:ln w="1143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21610"/>
            <a:ext cx="13006070" cy="43103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622300"/>
            <a:ext cx="13006070" cy="2099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4069080" marR="0" indent="0" algn="l">
              <a:lnSpc>
                <a:spcPts val="8200"/>
              </a:lnSpc>
              <a:spcAft>
                <a:spcPts val="8325"/>
              </a:spcAft>
            </a:pPr>
            <a:r>
              <a:rPr lang="en-US" sz="6900" b="1" spc="405">
                <a:solidFill>
                  <a:srgbClr val="5A7052"/>
                </a:solidFill>
                <a:latin typeface="Tahoma" panose="02020603050405020304" pitchFamily="2"/>
              </a:rPr>
              <a:t>Uncertainty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13004800" cy="73152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96900"/>
            <a:ext cx="13004800" cy="1841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8500"/>
              </a:lnSpc>
              <a:spcAft>
                <a:spcPts val="5905"/>
              </a:spcAft>
            </a:pPr>
            <a:r>
              <a:rPr lang="en-US" sz="7000" spc="60">
                <a:solidFill>
                  <a:srgbClr val="63705D"/>
                </a:solidFill>
                <a:latin typeface="Tahoma" panose="02020603050405020304" pitchFamily="2"/>
              </a:rPr>
              <a:t>Sketch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9753600" cy="13004800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13004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08390" y="2494915"/>
            <a:ext cx="295275" cy="94805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7400"/>
              </a:lnSpc>
              <a:spcAft>
                <a:spcPts val="0"/>
              </a:spcAft>
            </a:pPr>
            <a:r>
              <a:rPr lang="en-US" sz="6100" spc="-1914">
                <a:solidFill>
                  <a:srgbClr val="095836"/>
                </a:solidFill>
                <a:latin typeface="Verdana" panose="02020603050405020304" pitchFamily="2"/>
              </a:rPr>
              <a:t>•••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771255" y="3442970"/>
            <a:ext cx="677545" cy="189674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4900"/>
              </a:lnSpc>
              <a:spcAft>
                <a:spcPts val="0"/>
              </a:spcAft>
            </a:pPr>
            <a:r>
              <a:rPr lang="en-US" sz="6100" spc="-2035" baseline="30000">
                <a:solidFill>
                  <a:srgbClr val="095836"/>
                </a:solidFill>
                <a:latin typeface="Verdana" panose="02020603050405020304" pitchFamily="2"/>
              </a:rPr>
              <a:t>0</a:t>
            </a:r>
            <a:r>
              <a:rPr lang="en-US" sz="6100" spc="100" baseline="30000">
                <a:solidFill>
                  <a:srgbClr val="095836"/>
                </a:solidFill>
                <a:latin typeface="Tahoma" panose="02020603050405020304" pitchFamily="2"/>
              </a:rPr>
              <a:t>o</a:t>
            </a:r>
            <a:r>
              <a:rPr lang="en-US" sz="6100" spc="-2035" baseline="30000">
                <a:solidFill>
                  <a:srgbClr val="095836"/>
                </a:solidFill>
                <a:latin typeface="Verdana" panose="02020603050405020304" pitchFamily="2"/>
              </a:rPr>
              <a:t> go</a:t>
            </a:r>
            <a:r>
              <a:rPr lang="en-US" sz="100" spc="-2035">
                <a:solidFill>
                  <a:srgbClr val="095836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771255" y="5339715"/>
            <a:ext cx="508000" cy="217868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7100"/>
              </a:lnSpc>
              <a:spcAft>
                <a:spcPts val="0"/>
              </a:spcAft>
            </a:pPr>
            <a:r>
              <a:rPr lang="en-US" sz="6100" spc="-2130" baseline="30000">
                <a:solidFill>
                  <a:srgbClr val="095836"/>
                </a:solidFill>
                <a:latin typeface="Verdana" panose="02020603050405020304" pitchFamily="2"/>
              </a:rPr>
              <a:t>33</a:t>
            </a:r>
            <a:r>
              <a:rPr lang="en-US" sz="6100" spc="105" baseline="30000">
                <a:solidFill>
                  <a:srgbClr val="095836"/>
                </a:solidFill>
                <a:latin typeface="Tahoma" panose="02020603050405020304" pitchFamily="2"/>
              </a:rPr>
              <a:t>u</a:t>
            </a:r>
            <a:r>
              <a:rPr lang="en-US" sz="100" spc="425">
                <a:solidFill>
                  <a:srgbClr val="095836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794115" y="7518400"/>
            <a:ext cx="654685" cy="734060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5700"/>
              </a:lnSpc>
              <a:spcAft>
                <a:spcPts val="0"/>
              </a:spcAft>
            </a:pPr>
            <a:r>
              <a:rPr lang="en-US" sz="5900" spc="140">
                <a:solidFill>
                  <a:srgbClr val="095836"/>
                </a:solidFill>
                <a:latin typeface="Tahoma" panose="02020603050405020304" pitchFamily="2"/>
              </a:rPr>
              <a:t>n</a:t>
            </a:r>
            <a:r>
              <a:rPr lang="en-US" sz="5900" spc="-715" baseline="-25000">
                <a:solidFill>
                  <a:srgbClr val="095836"/>
                </a:solidFill>
                <a:latin typeface="Arial" panose="02020603050405020304" pitchFamily="2"/>
              </a:rPr>
              <a:t>.</a:t>
            </a:r>
            <a:r>
              <a:rPr lang="en-US" sz="100" spc="-715">
                <a:solidFill>
                  <a:srgbClr val="095836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771255" y="8252460"/>
            <a:ext cx="688975" cy="1749425"/>
          </a:xfrm>
          <a:prstGeom prst="rect">
            <a:avLst/>
          </a:prstGeom>
          <a:solidFill>
            <a:srgbClr val="EEEADC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3700"/>
              </a:lnSpc>
              <a:spcAft>
                <a:spcPts val="30"/>
              </a:spcAft>
            </a:pPr>
            <a:r>
              <a:rPr lang="en-US" sz="6100" spc="-1675">
                <a:solidFill>
                  <a:srgbClr val="095836"/>
                </a:solidFill>
                <a:latin typeface="Verdana" panose="02020603050405020304" pitchFamily="2"/>
              </a:rPr>
              <a:t>0I</a:t>
            </a:r>
            <a:r>
              <a:rPr lang="en-US" sz="5900" spc="330">
                <a:solidFill>
                  <a:srgbClr val="095836"/>
                </a:solidFill>
                <a:latin typeface="Tahoma" panose="02020603050405020304" pitchFamily="2"/>
              </a:rPr>
              <a:t>te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4980" y="986790"/>
            <a:ext cx="11616690" cy="75317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74980" y="3549015"/>
            <a:ext cx="193040" cy="2406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-60">
                <a:solidFill>
                  <a:srgbClr val="000000"/>
                </a:solidFill>
                <a:latin typeface="Arial" panose="02020603050405020304" pitchFamily="2"/>
              </a:rPr>
              <a:t>Delays &amp; cancellations (%)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64895" y="8518525"/>
            <a:ext cx="10769600" cy="1222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103120" marR="0" indent="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  <a:tabLst>
                <a:tab pos="4069080" algn="l"/>
                <a:tab pos="5074920" algn="l"/>
                <a:tab pos="6035040" algn="l"/>
                <a:tab pos="7040880" algn="l"/>
                <a:tab pos="8046720" algn="l"/>
                <a:tab pos="8549640" algn="l"/>
              </a:tabLst>
            </a:pPr>
            <a:r>
              <a:rPr lang="en-US" sz="1600" spc="-50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100" spc="-5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600" spc="-50">
                <a:solidFill>
                  <a:srgbClr val="000000"/>
                </a:solidFill>
                <a:latin typeface="Arial" panose="02020603050405020304" pitchFamily="2"/>
              </a:rPr>
              <a:t>, • • • • • I </a:t>
            </a:r>
          </a:p>
          <a:p>
            <a:pPr marL="411480" marR="0" indent="0" algn="l">
              <a:lnSpc>
                <a:spcPts val="1800"/>
              </a:lnSpc>
              <a:spcBef>
                <a:spcPts val="515"/>
              </a:spcBef>
              <a:spcAft>
                <a:spcPts val="0"/>
              </a:spcAft>
              <a:tabLst>
                <a:tab pos="2377440" algn="l"/>
                <a:tab pos="4343400" algn="l"/>
                <a:tab pos="6309360" algn="l"/>
                <a:tab pos="8321040" algn="l"/>
                <a:tab pos="10744200" algn="r"/>
              </a:tabLs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1997 2001 2005 2009 2013 2017 </a:t>
            </a:r>
          </a:p>
          <a:p>
            <a:pPr marL="4983480" marR="0" indent="0" algn="l">
              <a:lnSpc>
                <a:spcPts val="1800"/>
              </a:lnSpc>
              <a:spcBef>
                <a:spcPts val="2275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4251960" marR="0" indent="0" algn="l">
              <a:lnSpc>
                <a:spcPts val="1800"/>
              </a:lnSpc>
              <a:spcBef>
                <a:spcPts val="80"/>
              </a:spcBef>
              <a:spcAft>
                <a:spcPts val="70"/>
              </a:spcAft>
            </a:pPr>
            <a:r>
              <a:rPr lang="en-US" sz="1600" spc="-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600" u="sng" spc="-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-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4980" y="980440"/>
            <a:ext cx="11623040" cy="797687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660525" y="8572500"/>
            <a:ext cx="41910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50010" y="9260840"/>
            <a:ext cx="10769600" cy="480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ctr">
              <a:lnSpc>
                <a:spcPts val="1800"/>
              </a:lnSpc>
              <a:spcBef>
                <a:spcPts val="80"/>
              </a:spcBef>
              <a:spcAft>
                <a:spcPts val="70"/>
              </a:spcAft>
            </a:pPr>
            <a:r>
              <a:rPr lang="en-US" sz="1600" spc="-5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600" u="sng" spc="-5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-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74980" y="3549015"/>
            <a:ext cx="193040" cy="2406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-60">
                <a:solidFill>
                  <a:srgbClr val="000000"/>
                </a:solidFill>
                <a:latin typeface="Arial" panose="02020603050405020304" pitchFamily="2"/>
              </a:rPr>
              <a:t>Delays &amp; cancellations (%)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6310" y="1389380"/>
            <a:ext cx="168910" cy="1206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3050" spc="-101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56310" y="2400300"/>
            <a:ext cx="168910" cy="1987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150" b="1" spc="-20">
                <a:solidFill>
                  <a:srgbClr val="000000"/>
                </a:solidFill>
                <a:latin typeface="Times New Roman" panose="02020603050405020304" pitchFamily="1"/>
              </a:rPr>
              <a:t>N gr.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56310" y="3399155"/>
            <a:ext cx="168910" cy="1022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56310" y="4451985"/>
            <a:ext cx="168910" cy="107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150" spc="-275">
                <a:solidFill>
                  <a:srgbClr val="000000"/>
                </a:solidFill>
                <a:latin typeface="Times New Roman" panose="02020603050405020304" pitchFamily="1"/>
              </a:rPr>
              <a:t>CO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56310" y="5456555"/>
            <a:ext cx="168910" cy="1022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50" spc="-165">
                <a:solidFill>
                  <a:srgbClr val="000000"/>
                </a:solidFill>
                <a:latin typeface="Lucida Console" panose="02020603050405020304" pitchFamily="3"/>
              </a:rPr>
              <a:t>CD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56310" y="7453630"/>
            <a:ext cx="168910" cy="120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Courier New" panose="02020603050405020304" pitchFamily="3"/>
              </a:rPr>
              <a:t>N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56310" y="8458200"/>
            <a:ext cx="746125" cy="114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Lucida Console" panose="02020603050405020304"/>
              </a:rPr>
              <a:t>O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480185" y="8795385"/>
            <a:ext cx="426720" cy="16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600" spc="-175">
                <a:solidFill>
                  <a:srgbClr val="000000"/>
                </a:solidFill>
                <a:latin typeface="Arial" panose="02020603050405020304" pitchFamily="2"/>
              </a:rPr>
              <a:t>1997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446780" y="8801100"/>
            <a:ext cx="427355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50">
                <a:solidFill>
                  <a:srgbClr val="000000"/>
                </a:solidFill>
                <a:latin typeface="Arial" panose="02020603050405020304" pitchFamily="2"/>
              </a:rPr>
              <a:t>2001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432425" y="8801100"/>
            <a:ext cx="450850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10">
                <a:solidFill>
                  <a:srgbClr val="000000"/>
                </a:solidFill>
                <a:latin typeface="Arial" panose="02020603050405020304" pitchFamily="2"/>
              </a:rPr>
              <a:t>2005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417435" y="8801100"/>
            <a:ext cx="451485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10">
                <a:solidFill>
                  <a:srgbClr val="000000"/>
                </a:solidFill>
                <a:latin typeface="Arial" panose="02020603050405020304" pitchFamily="2"/>
              </a:rPr>
              <a:t>2009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408795" y="8801100"/>
            <a:ext cx="438785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30">
                <a:solidFill>
                  <a:srgbClr val="000000"/>
                </a:solidFill>
                <a:latin typeface="Arial" panose="02020603050405020304" pitchFamily="2"/>
              </a:rPr>
              <a:t>2013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1393805" y="8801100"/>
            <a:ext cx="439420" cy="1562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600" spc="-130">
                <a:solidFill>
                  <a:srgbClr val="000000"/>
                </a:solidFill>
                <a:latin typeface="Arial" panose="02020603050405020304" pitchFamily="2"/>
              </a:rPr>
              <a:t>2017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203825" y="6942455"/>
            <a:ext cx="126365" cy="3784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7250" spc="0">
                <a:solidFill>
                  <a:srgbClr val="000000"/>
                </a:solidFill>
                <a:latin typeface="Arial" panose="02020603050405020304" pitchFamily="2"/>
              </a:rPr>
              <a:t>N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7718425" y="7303135"/>
            <a:ext cx="781685" cy="3429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69748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3900" spc="-490">
                <a:solidFill>
                  <a:srgbClr val="000000"/>
                </a:solidFill>
                <a:latin typeface="Times New Roman" panose="02020603050405020304" pitchFamily="2"/>
              </a:rPr>
              <a:t>JLIV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993005" y="7646035"/>
            <a:ext cx="4078605" cy="734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7250" spc="2350">
                <a:solidFill>
                  <a:srgbClr val="E9C7BE"/>
                </a:solidFill>
                <a:latin typeface="Arial" panose="02020603050405020304" pitchFamily="2"/>
              </a:rPr>
              <a:t>Ow' I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037840" y="6099810"/>
            <a:ext cx="53975" cy="354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050" spc="0">
                <a:solidFill>
                  <a:srgbClr val="543229"/>
                </a:solidFill>
                <a:latin typeface="Lucida Console" panose="02020603050405020304"/>
              </a:rPr>
              <a:t>I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2171700" y="7002145"/>
            <a:ext cx="372745" cy="6197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50000"/>
          </a:bodyPr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2650" spc="215">
                <a:solidFill>
                  <a:srgbClr val="000000"/>
                </a:solidFill>
                <a:latin typeface="Arial" panose="02020603050405020304" pitchFamily="2"/>
              </a:rPr>
              <a:t>AA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1099165" y="6701790"/>
            <a:ext cx="156210" cy="3670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400" spc="-280">
                <a:solidFill>
                  <a:srgbClr val="000000"/>
                </a:solidFill>
                <a:latin typeface="Times New Roman" panose="02020603050405020304" pitchFamily="1"/>
              </a:rPr>
              <a:t>0\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619500" y="1892300"/>
            <a:ext cx="2743200" cy="565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5000"/>
          </a:bodyPr>
          <a:lstStyle/>
          <a:p>
            <a:pPr marL="0" marR="0" indent="0" algn="ctr">
              <a:lnSpc>
                <a:spcPts val="2100"/>
              </a:lnSpc>
              <a:spcAft>
                <a:spcPts val="2195"/>
              </a:spcAft>
            </a:pPr>
            <a:r>
              <a:rPr lang="en-US" sz="1750" spc="-65">
                <a:solidFill>
                  <a:srgbClr val="000000"/>
                </a:solidFill>
                <a:latin typeface="Verdana" panose="02020603050405020304" pitchFamily="2"/>
              </a:rPr>
              <a:t>Delays &amp; cancellations (%)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90675" y="2458085"/>
            <a:ext cx="6426200" cy="513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2100"/>
              </a:lnSpc>
              <a:spcAft>
                <a:spcPts val="1910"/>
              </a:spcAft>
              <a:tabLst>
                <a:tab pos="868680" algn="l"/>
                <a:tab pos="1737360" algn="l"/>
                <a:tab pos="2651760" algn="l"/>
                <a:tab pos="3520440" algn="l"/>
                <a:tab pos="4389120" algn="l"/>
                <a:tab pos="5257800" algn="l"/>
                <a:tab pos="6400800" algn="r"/>
              </a:tabLst>
            </a:pPr>
            <a:r>
              <a:rPr lang="en-US" sz="1750" spc="0">
                <a:solidFill>
                  <a:srgbClr val="000000"/>
                </a:solidFill>
                <a:latin typeface="Verdana" panose="02020603050405020304" pitchFamily="2"/>
              </a:rPr>
              <a:t>0 2 4 6 8 10 12 14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7175" y="2971800"/>
          <a:ext cx="8115300" cy="7607300"/>
        </p:xfrm>
        <a:graphic>
          <a:graphicData uri="http://schemas.openxmlformats.org/drawingml/2006/table">
            <a:tbl>
              <a:tblPr/>
              <a:tblGrid>
                <a:gridCol w="718820"/>
                <a:gridCol w="504825"/>
                <a:gridCol w="208280"/>
                <a:gridCol w="819150"/>
                <a:gridCol w="399415"/>
                <a:gridCol w="5515610"/>
              </a:tblGrid>
              <a:tr h="1905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857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28575" cmpd="sng">
                      <a:solidFill>
                        <a:srgbClr val="6D6D6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8575" cmpd="sng">
                      <a:solidFill>
                        <a:srgbClr val="6D6D6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28575" cmpd="sng">
                      <a:solidFill>
                        <a:srgbClr val="6D6D6D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73818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100"/>
                        </a:lnSpc>
                        <a:spcBef>
                          <a:spcPts val="16335"/>
                        </a:spcBef>
                        <a:spcAft>
                          <a:spcPts val="0"/>
                        </a:spcAft>
                      </a:pPr>
                      <a:r>
                        <a:rPr lang="en-US" sz="1550" spc="-245">
                          <a:solidFill>
                            <a:srgbClr val="000000"/>
                          </a:solidFill>
                          <a:latin typeface="Lucida Console" panose="02020603050405020304"/>
                        </a:rPr>
                        <a:t>O </a:t>
                      </a:r>
                      <a:r>
                        <a:t/>
                      </a:r>
                      <a:br/>
                      <a:r>
                        <a:rPr lang="en-US" sz="1550" spc="-245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cu </a:t>
                      </a:r>
                    </a:p>
                    <a:p>
                      <a:pPr marL="0" marR="366395" indent="0" algn="r">
                        <a:lnSpc>
                          <a:spcPts val="1600"/>
                        </a:lnSpc>
                        <a:spcBef>
                          <a:spcPts val="2340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0 </a:t>
                      </a:r>
                    </a:p>
                    <a:p>
                      <a:pPr marL="0" marR="182880" indent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3 i</a:t>
                      </a:r>
                      <a:r>
                        <a:rPr lang="en-US" sz="1550" spc="0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</a:t>
                      </a:r>
                    </a:p>
                    <a:p>
                      <a:pPr marL="0" marR="366395" indent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o. </a:t>
                      </a:r>
                    </a:p>
                    <a:p>
                      <a:pPr marL="0" marR="18288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rt• </a:t>
                      </a:r>
                    </a:p>
                    <a:p>
                      <a:pPr marL="0" marR="18288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(1) </a:t>
                      </a:r>
                    </a:p>
                    <a:p>
                      <a:pPr marL="0" marR="182880" indent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spc="-13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0) </a:t>
                      </a:r>
                      <a:r>
                        <a:rPr lang="en-US" sz="1550" spc="-13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D </a:t>
                      </a:r>
                      <a:r>
                        <a:rPr lang="en-US" sz="1550" spc="-13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r </a:t>
                      </a:r>
                      <a:r>
                        <a:rPr lang="en-US" sz="1550" b="1" spc="-13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op </a:t>
                      </a:r>
                      <a:r>
                        <a:rPr lang="en-US" sz="1550" b="1" spc="-130" baseline="3000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-</a:t>
                      </a:r>
                      <a:r>
                        <a:rPr lang="en-US" sz="1550" b="1" spc="-13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0 </a:t>
                      </a:r>
                    </a:p>
                    <a:p>
                      <a:pPr marL="0" marR="182880" indent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9, </a:t>
                      </a:r>
                    </a:p>
                    <a:p>
                      <a:pPr marL="0" marR="182880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°</a:t>
                      </a:r>
                      <a:r>
                        <a:rPr lang="en-US" sz="1750" spc="0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0 </a:t>
                      </a:r>
                    </a:p>
                    <a:p>
                      <a:pPr marL="0" marR="182880" indent="0" algn="r">
                        <a:lnSpc>
                          <a:spcPts val="15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3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GO </a:t>
                      </a:r>
                    </a:p>
                    <a:p>
                      <a:pPr marL="0" marR="366395" indent="0" algn="r">
                        <a:lnSpc>
                          <a:spcPts val="1500"/>
                        </a:lnSpc>
                        <a:spcBef>
                          <a:spcPts val="1530"/>
                        </a:spcBef>
                        <a:spcAft>
                          <a:spcPts val="20275"/>
                        </a:spcAft>
                      </a:pPr>
                      <a:r>
                        <a:rPr lang="en-US" sz="135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0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41625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O </a:t>
                      </a:r>
                    </a:p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12225"/>
                        </a:spcBef>
                        <a:spcAft>
                          <a:spcPts val="1030"/>
                        </a:spcAft>
                      </a:pP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Ca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868680" marR="0" indent="0" algn="l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a</a:t>
                      </a:r>
                      <a:r>
                        <a:rPr lang="en-US" sz="1550" b="1" spc="0">
                          <a:solidFill>
                            <a:srgbClr val="BC8877"/>
                          </a:solidFill>
                          <a:latin typeface="Bookman Old Style" panose="02020603050405020304" pitchFamily="2"/>
                        </a:rPr>
                        <a:t> W®®°</a:t>
                      </a: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0 </a:t>
                      </a:r>
                      <a:r>
                        <a:t/>
                      </a:r>
                      <a:br/>
                      <a:r>
                        <a:rPr lang="en-US" sz="1550" b="1" spc="0">
                          <a:solidFill>
                            <a:srgbClr val="BC8877"/>
                          </a:solidFill>
                          <a:latin typeface="Bookman Old Style" panose="02020603050405020304" pitchFamily="2"/>
                        </a:rPr>
                        <a:t>OC</a:t>
                      </a: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 OCO</a:t>
                      </a:r>
                      <a:r>
                        <a:rPr lang="en-US" sz="1550" b="1" spc="0">
                          <a:solidFill>
                            <a:srgbClr val="BC8877"/>
                          </a:solidFill>
                          <a:latin typeface="Bookman Old Style" panose="02020603050405020304" pitchFamily="2"/>
                        </a:rPr>
                        <a:t> 0</a:t>
                      </a: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00 </a:t>
                      </a:r>
                      <a:r>
                        <a:t/>
                      </a:r>
                      <a:br/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CCM) COO</a:t>
                      </a: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0 </a:t>
                      </a:r>
                    </a:p>
                    <a:p>
                      <a:pPr marL="0" marR="5100955" indent="0" algn="r">
                        <a:lnSpc>
                          <a:spcPts val="1600"/>
                        </a:lnSpc>
                        <a:spcBef>
                          <a:spcPts val="3135"/>
                        </a:spcBef>
                        <a:spcAft>
                          <a:spcPts val="0"/>
                        </a:spcAft>
                      </a:pP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COGIDICCCO </a:t>
                      </a:r>
                    </a:p>
                    <a:p>
                      <a:pPr marL="0" marR="4815205" indent="0" algn="r">
                        <a:lnSpc>
                          <a:spcPts val="1600"/>
                        </a:lnSpc>
                        <a:spcBef>
                          <a:spcPts val="2965"/>
                        </a:spcBef>
                        <a:spcAft>
                          <a:spcPts val="0"/>
                        </a:spcAft>
                      </a:pP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COCCOICO</a:t>
                      </a:r>
                      <a:r>
                        <a:rPr lang="en-US" sz="1550" b="1" spc="0">
                          <a:solidFill>
                            <a:srgbClr val="EAB7A8"/>
                          </a:solidFill>
                          <a:latin typeface="Bookman Old Style" panose="02020603050405020304" pitchFamily="2"/>
                        </a:rPr>
                        <a:t> 0 </a:t>
                      </a:r>
                    </a:p>
                    <a:p>
                      <a:pPr marL="868680" marR="0" indent="0" algn="l">
                        <a:lnSpc>
                          <a:spcPts val="1600"/>
                        </a:lnSpc>
                        <a:spcBef>
                          <a:spcPts val="2995"/>
                        </a:spcBef>
                        <a:spcAft>
                          <a:spcPts val="0"/>
                        </a:spcAft>
                      </a:pP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COMO </a:t>
                      </a:r>
                    </a:p>
                    <a:p>
                      <a:pPr marL="0" marR="4758055" indent="0" algn="r">
                        <a:lnSpc>
                          <a:spcPts val="2400"/>
                        </a:lnSpc>
                        <a:spcBef>
                          <a:spcPts val="2340"/>
                        </a:spcBef>
                        <a:spcAft>
                          <a:spcPts val="0"/>
                        </a:spcAft>
                      </a:pP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CC:CO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a op </a:t>
                      </a:r>
                    </a:p>
                    <a:p>
                      <a:pPr marL="0" marR="4358005" indent="0" algn="r">
                        <a:lnSpc>
                          <a:spcPts val="2400"/>
                        </a:lnSpc>
                        <a:spcBef>
                          <a:spcPts val="2035"/>
                        </a:spcBef>
                        <a:spcAft>
                          <a:spcPts val="0"/>
                        </a:spcAft>
                        <a:tabLst>
                          <a:tab pos="2468880" algn="r"/>
                        </a:tabLst>
                      </a:pPr>
                      <a:r>
                        <a:rPr lang="en-US" sz="1350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.n</a:t>
                      </a:r>
                      <a:r>
                        <a:rPr lang="en-US" sz="1350" spc="0">
                          <a:solidFill>
                            <a:srgbClr val="BC8877"/>
                          </a:solidFill>
                          <a:latin typeface="Bookman Old Style" panose="02020603050405020304" pitchFamily="2"/>
                        </a:rPr>
                        <a:t> •</a:t>
                      </a:r>
                      <a:r>
                        <a:rPr lang="en-US" sz="1350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 0:La</a:t>
                      </a:r>
                      <a:r>
                        <a:rPr lang="en-US" sz="100" spc="0">
                          <a:solidFill>
                            <a:srgbClr val="EAB7A8"/>
                          </a:solidFill>
                          <a:latin typeface="Verdana" panose="02020603050405020304" pitchFamily="2"/>
                        </a:rPr>
                        <a:t> </a:t>
                      </a:r>
                      <a:r>
                        <a:rPr lang="en-US" sz="1750" spc="0">
                          <a:solidFill>
                            <a:srgbClr val="EAB7A8"/>
                          </a:solidFill>
                          <a:latin typeface="Verdana" panose="02020603050405020304" pitchFamily="2"/>
                        </a:rPr>
                        <a:t>o</a:t>
                      </a:r>
                      <a:r>
                        <a:rPr lang="en-US" sz="13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0 </a:t>
                      </a:r>
                    </a:p>
                    <a:p>
                      <a:pPr marL="0" marR="4358005" indent="0" algn="r">
                        <a:lnSpc>
                          <a:spcPts val="2200"/>
                        </a:lnSpc>
                        <a:spcBef>
                          <a:spcPts val="2295"/>
                        </a:spcBef>
                        <a:spcAft>
                          <a:spcPts val="0"/>
                        </a:spcAft>
                        <a:tabLst>
                          <a:tab pos="2468880" algn="r"/>
                        </a:tabLst>
                      </a:pPr>
                      <a:r>
                        <a:rPr lang="en-US" sz="1350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ocz </a:t>
                      </a: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CC</a:t>
                      </a:r>
                      <a:r>
                        <a:rPr lang="en-US" sz="1550" b="1" spc="0">
                          <a:solidFill>
                            <a:srgbClr val="A47F73"/>
                          </a:solidFill>
                          <a:latin typeface="Bookman Old Style" panose="02020603050405020304" pitchFamily="2"/>
                        </a:rPr>
                        <a:t> WM</a:t>
                      </a:r>
                      <a:r>
                        <a:rPr lang="en-US" sz="100" b="1" spc="0">
                          <a:solidFill>
                            <a:srgbClr val="EAB7A8"/>
                          </a:solidFill>
                          <a:latin typeface="Bookman Old Style" panose="02020603050405020304" pitchFamily="2"/>
                        </a:rPr>
                        <a:t> </a:t>
                      </a:r>
                      <a:r>
                        <a:rPr lang="en-US" sz="1550" b="1" spc="0">
                          <a:solidFill>
                            <a:srgbClr val="EAB7A8"/>
                          </a:solidFill>
                          <a:latin typeface="Bookman Old Style" panose="02020603050405020304" pitchFamily="2"/>
                        </a:rPr>
                        <a:t>0 </a:t>
                      </a:r>
                    </a:p>
                    <a:p>
                      <a:pPr marL="0" marR="4758055" indent="0" algn="r">
                        <a:lnSpc>
                          <a:spcPts val="1600"/>
                        </a:lnSpc>
                        <a:spcBef>
                          <a:spcPts val="3065"/>
                        </a:spcBef>
                        <a:spcAft>
                          <a:spcPts val="0"/>
                        </a:spcAft>
                      </a:pPr>
                      <a:r>
                        <a:rPr lang="en-US" sz="1550" b="1" spc="0">
                          <a:solidFill>
                            <a:srgbClr val="9A6758"/>
                          </a:solidFill>
                          <a:latin typeface="Bookman Old Style" panose="02020603050405020304" pitchFamily="2"/>
                        </a:rPr>
                        <a:t>OCCOM</a:t>
                      </a:r>
                      <a:r>
                        <a:rPr lang="en-US" sz="1550" b="1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0</a:t>
                      </a:r>
                      <a:r>
                        <a:rPr lang="en-US" sz="1550" b="1" spc="0">
                          <a:solidFill>
                            <a:srgbClr val="BC8877"/>
                          </a:solidFill>
                          <a:latin typeface="Bookman Old Style" panose="02020603050405020304" pitchFamily="2"/>
                        </a:rPr>
                        <a:t> 0 </a:t>
                      </a:r>
                    </a:p>
                    <a:p>
                      <a:pPr marL="1234440" marR="0" indent="0" algn="l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8880" algn="r"/>
                          <a:tab pos="3474720" algn="l"/>
                        </a:tabLst>
                      </a:pPr>
                      <a:r>
                        <a:rPr lang="en-US" sz="100" b="1" spc="5">
                          <a:solidFill>
                            <a:srgbClr val="A47F73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350" b="1" spc="5">
                          <a:solidFill>
                            <a:srgbClr val="A47F73"/>
                          </a:solidFill>
                          <a:latin typeface="Arial" panose="02020603050405020304" pitchFamily="2"/>
                        </a:rPr>
                        <a:t>co</a:t>
                      </a:r>
                      <a:r>
                        <a:rPr lang="en-US" sz="1550" b="1" spc="5">
                          <a:solidFill>
                            <a:srgbClr val="A47F73"/>
                          </a:solidFill>
                          <a:latin typeface="Bookman Old Style" panose="02020603050405020304" pitchFamily="2"/>
                        </a:rPr>
                        <a:t>OCCCO 0</a:t>
                      </a:r>
                      <a:r>
                        <a:rPr lang="en-US" sz="1550" b="1" spc="5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CC 0 </a:t>
                      </a:r>
                      <a:r>
                        <a:t/>
                      </a:r>
                      <a:br/>
                      <a:r>
                        <a:rPr lang="en-US" sz="1550" b="1" spc="5">
                          <a:solidFill>
                            <a:srgbClr val="A47F73"/>
                          </a:solidFill>
                          <a:latin typeface="Bookman Old Style" panose="02020603050405020304" pitchFamily="2"/>
                        </a:rPr>
                        <a:t>CEO</a:t>
                      </a:r>
                      <a:r>
                        <a:rPr lang="en-US" sz="1550" b="1" spc="5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COO</a:t>
                      </a:r>
                      <a:r>
                        <a:rPr lang="en-US" sz="1550" b="1" spc="5">
                          <a:solidFill>
                            <a:srgbClr val="EAB7A8"/>
                          </a:solidFill>
                          <a:latin typeface="Bookman Old Style" panose="02020603050405020304" pitchFamily="2"/>
                        </a:rPr>
                        <a:t> C</a:t>
                      </a:r>
                      <a:r>
                        <a:rPr lang="en-US" sz="1550" b="1" spc="5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 0 </a:t>
                      </a:r>
                    </a:p>
                    <a:p>
                      <a:pPr marL="0" marR="2700655" indent="0" algn="r">
                        <a:lnSpc>
                          <a:spcPts val="1900"/>
                        </a:lnSpc>
                        <a:spcBef>
                          <a:spcPts val="2765"/>
                        </a:spcBef>
                        <a:spcAft>
                          <a:spcPts val="1535"/>
                        </a:spcAft>
                        <a:tabLst>
                          <a:tab pos="1143000" algn="l"/>
                          <a:tab pos="3931920" algn="l"/>
                        </a:tabLst>
                      </a:pPr>
                      <a:r>
                        <a:rPr lang="en-US" sz="450" spc="-55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• </a:t>
                      </a:r>
                      <a:r>
                        <a:rPr lang="en-US" sz="1550" b="1" spc="-55">
                          <a:solidFill>
                            <a:srgbClr val="A47F73"/>
                          </a:solidFill>
                          <a:latin typeface="Arial" panose="02020603050405020304" pitchFamily="2"/>
                        </a:rPr>
                        <a:t>COCODZID</a:t>
                      </a:r>
                      <a:r>
                        <a:rPr lang="en-US" sz="1550" b="1" spc="-55">
                          <a:solidFill>
                            <a:srgbClr val="BC8877"/>
                          </a:solidFill>
                          <a:latin typeface="Arial" panose="02020603050405020304" pitchFamily="2"/>
                        </a:rPr>
                        <a:t> ID</a:t>
                      </a:r>
                      <a:r>
                        <a:rPr lang="en-US" sz="1550" b="1" spc="-55">
                          <a:solidFill>
                            <a:srgbClr val="EAB7A8"/>
                          </a:solidFill>
                          <a:latin typeface="Arial" panose="02020603050405020304" pitchFamily="2"/>
                        </a:rPr>
                        <a:t> 0 0</a:t>
                      </a:r>
                      <a:r>
                        <a:rPr lang="en-US" sz="100" b="1" spc="-5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  <a:r>
                        <a:rPr lang="en-US" sz="1550" b="1" spc="-5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OD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870075" y="247650"/>
            <a:ext cx="8693150" cy="8133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866900" y="247650"/>
            <a:ext cx="9277350" cy="9258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3575" y="1362075"/>
            <a:ext cx="8629650" cy="68770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70075" y="3371850"/>
            <a:ext cx="292100" cy="2743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63500" bIns="0" anchor="t">
            <a:normAutofit fontScale="90000"/>
          </a:bodyPr>
          <a:lstStyle/>
          <a:p>
            <a:pPr marL="0" marR="0" indent="0" algn="l">
              <a:lnSpc>
                <a:spcPts val="1700"/>
              </a:lnSpc>
              <a:spcAft>
                <a:spcPts val="40"/>
              </a:spcAft>
            </a:pPr>
            <a:r>
              <a:rPr lang="en-US" sz="2000" spc="-55">
                <a:solidFill>
                  <a:srgbClr val="000000"/>
                </a:solidFill>
                <a:latin typeface="Arial" panose="02020603050405020304" pitchFamily="2"/>
              </a:rPr>
              <a:t>Delays &amp; cancellations (%)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79445" y="8380730"/>
            <a:ext cx="7315200" cy="1125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1737360" algn="l"/>
                <a:tab pos="3520440" algn="l"/>
                <a:tab pos="5212080" algn="l"/>
                <a:tab pos="7223760" algn="r"/>
              </a:tabLst>
            </a:pPr>
            <a:r>
              <a:rPr lang="en-US" sz="2000" spc="0">
                <a:solidFill>
                  <a:srgbClr val="000000"/>
                </a:solidFill>
                <a:latin typeface="Arial" panose="02020603050405020304" pitchFamily="2"/>
              </a:rPr>
              <a:t>1 4 7 10 13 </a:t>
            </a:r>
          </a:p>
          <a:p>
            <a:pPr marL="0" marR="0" indent="0" algn="ctr">
              <a:lnSpc>
                <a:spcPts val="2100"/>
              </a:lnSpc>
              <a:spcBef>
                <a:spcPts val="2570"/>
              </a:spcBef>
              <a:spcAft>
                <a:spcPts val="0"/>
              </a:spcAft>
            </a:pPr>
            <a:r>
              <a:rPr lang="en-US" sz="2000" spc="5">
                <a:solidFill>
                  <a:srgbClr val="000000"/>
                </a:solidFill>
                <a:latin typeface="Arial" panose="02020603050405020304" pitchFamily="2"/>
              </a:rPr>
              <a:t>4-week periods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75"/>
              </a:spcAft>
            </a:pPr>
            <a:r>
              <a:rPr lang="en-US" sz="2000" spc="10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2000" u="sng" spc="10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1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2820" y="1089660"/>
            <a:ext cx="10026015" cy="86639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72820" y="393700"/>
            <a:ext cx="10058400" cy="695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>
            <a:normAutofit fontScale="50000"/>
          </a:bodyPr>
          <a:lstStyle/>
          <a:p>
            <a:pPr marL="3794760" marR="0" indent="0" algn="l">
              <a:lnSpc>
                <a:spcPts val="4400"/>
              </a:lnSpc>
              <a:spcAft>
                <a:spcPts val="495"/>
              </a:spcAft>
            </a:pPr>
            <a:r>
              <a:rPr lang="en-US" sz="3200" b="1" spc="-125">
                <a:solidFill>
                  <a:srgbClr val="575259"/>
                </a:solidFill>
                <a:latin typeface="Verdana" panose="02020603050405020304" pitchFamily="2"/>
              </a:rPr>
              <a:t>v</a:t>
            </a:r>
            <a:r>
              <a:rPr lang="en-US" sz="1950" b="1" spc="-125">
                <a:solidFill>
                  <a:srgbClr val="575259"/>
                </a:solidFill>
                <a:latin typeface="Verdana" panose="02020603050405020304" pitchFamily="2"/>
              </a:rPr>
              <a:t>t_c </a:t>
            </a:r>
            <a:r>
              <a:rPr lang="en-US" sz="1950" b="1" spc="114" baseline="30000">
                <a:solidFill>
                  <a:srgbClr val="575259"/>
                </a:solidFill>
                <a:latin typeface="Bookman Old Style" panose="02020603050405020304" pitchFamily="2"/>
              </a:rPr>
              <a:t>c</a:t>
            </a:r>
            <a:r>
              <a:rPr lang="en-US" sz="1950" b="1" spc="-125">
                <a:solidFill>
                  <a:srgbClr val="575259"/>
                </a:solidFill>
                <a:latin typeface="Verdana" panose="02020603050405020304" pitchFamily="2"/>
              </a:rPr>
              <a:t>)r_e t.-‘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69570" y="282575"/>
            <a:ext cx="12257405" cy="9197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86865" y="4773930"/>
            <a:ext cx="416560" cy="457200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810510" y="7557135"/>
            <a:ext cx="416560" cy="47053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74360" y="5701665"/>
            <a:ext cx="403860" cy="457200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464685" y="7570470"/>
            <a:ext cx="389890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644265" y="8027670"/>
            <a:ext cx="38989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047490" y="8027670"/>
            <a:ext cx="403225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315200" y="7570470"/>
            <a:ext cx="4032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078220" y="7557135"/>
            <a:ext cx="416560" cy="470535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122285" y="7557135"/>
            <a:ext cx="416560" cy="47053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352280" y="7550785"/>
            <a:ext cx="403860" cy="476885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135620" y="8027670"/>
            <a:ext cx="389890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538845" y="8027670"/>
            <a:ext cx="4032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731760" y="8027670"/>
            <a:ext cx="3905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508115" y="8027670"/>
            <a:ext cx="3905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359265" y="8027670"/>
            <a:ext cx="38989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956040" y="5244465"/>
            <a:ext cx="389890" cy="457200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956040" y="5701665"/>
            <a:ext cx="389890" cy="457200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7731760" y="3388360"/>
            <a:ext cx="390525" cy="443865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911975" y="4773930"/>
            <a:ext cx="389890" cy="47053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911975" y="5244465"/>
            <a:ext cx="389890" cy="457200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823845" y="2447290"/>
            <a:ext cx="807085" cy="47053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183640" y="2447290"/>
            <a:ext cx="1626870" cy="470535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3630930" y="2931160"/>
            <a:ext cx="4032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810510" y="2917825"/>
            <a:ext cx="820420" cy="457200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3241040" y="3388360"/>
            <a:ext cx="38989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047490" y="3388360"/>
            <a:ext cx="4032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183640" y="2931160"/>
            <a:ext cx="403225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016760" y="2917825"/>
            <a:ext cx="793750" cy="457200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183640" y="3388360"/>
            <a:ext cx="403225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586865" y="3388360"/>
            <a:ext cx="1223645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4867910" y="2447290"/>
            <a:ext cx="389890" cy="47053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5688330" y="2931160"/>
            <a:ext cx="38989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4450715" y="2917825"/>
            <a:ext cx="403860" cy="457200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284470" y="2917825"/>
            <a:ext cx="389890" cy="457200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4867910" y="2931160"/>
            <a:ext cx="38989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3630930" y="4773930"/>
            <a:ext cx="819785" cy="470535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4464685" y="5244465"/>
            <a:ext cx="389890" cy="457200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5688330" y="8027670"/>
            <a:ext cx="389890" cy="443865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5284470" y="8027670"/>
            <a:ext cx="38989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0262870" y="6050915"/>
            <a:ext cx="414020" cy="457200"/>
          </a:xfrm>
          <a:prstGeom prst="rect">
            <a:avLst/>
          </a:prstGeom>
          <a:solidFill>
            <a:srgbClr val="F1E9D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0262870" y="5109845"/>
            <a:ext cx="414020" cy="443865"/>
          </a:xfrm>
          <a:prstGeom prst="rect">
            <a:avLst/>
          </a:prstGeom>
          <a:solidFill>
            <a:srgbClr val="E6550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0262870" y="5567045"/>
            <a:ext cx="414020" cy="457200"/>
          </a:xfrm>
          <a:prstGeom prst="rect">
            <a:avLst/>
          </a:prstGeom>
          <a:solidFill>
            <a:srgbClr val="FAC5A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>
            <a:fillRect/>
          </a:stretch>
        </p:blipFill>
        <p:spPr>
          <a:xfrm>
            <a:off x="8525510" y="2844165"/>
            <a:ext cx="826770" cy="537845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1555" y="2440940"/>
            <a:ext cx="2030730" cy="934085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436880" y="282575"/>
            <a:ext cx="10058400" cy="2143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7729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Rail cancellations and significant delays: </a:t>
            </a:r>
          </a:p>
          <a:p>
            <a:pPr marL="0" marR="0" indent="0" algn="ctr">
              <a:lnSpc>
                <a:spcPts val="3100"/>
              </a:lnSpc>
              <a:spcBef>
                <a:spcPts val="260"/>
              </a:spcBef>
              <a:spcAft>
                <a:spcPts val="1175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London &amp; South East England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9917430" y="2426335"/>
            <a:ext cx="2433955" cy="183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>
            <a:normAutofit fontScale="95000"/>
          </a:bodyPr>
          <a:lstStyle/>
          <a:p>
            <a:pPr marL="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350" spc="-60">
                <a:solidFill>
                  <a:srgbClr val="000000"/>
                </a:solidFill>
                <a:latin typeface="Arial" panose="02020603050405020304" pitchFamily="2"/>
              </a:rPr>
              <a:t>Xmas &amp; New Year </a:t>
            </a:r>
          </a:p>
          <a:p>
            <a:pPr marL="0" marR="0" indent="0" algn="just">
              <a:lnSpc>
                <a:spcPts val="8100"/>
              </a:lnSpc>
              <a:spcBef>
                <a:spcPts val="2870"/>
              </a:spcBef>
              <a:spcAft>
                <a:spcPts val="0"/>
              </a:spcAft>
            </a:pPr>
            <a:r>
              <a:rPr lang="en-US" sz="2350" spc="50">
                <a:solidFill>
                  <a:srgbClr val="000000"/>
                </a:solidFill>
                <a:latin typeface="Arial" panose="02020603050405020304" pitchFamily="2"/>
              </a:rPr>
              <a:t>} Autumn leaves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10770870" y="4258945"/>
            <a:ext cx="1580515" cy="3486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43610" rIns="0" bIns="0" anchor="t">
            <a:normAutofit fontScale="95000"/>
          </a:bodyPr>
          <a:lstStyle/>
          <a:p>
            <a:pPr marL="0" marR="0" indent="0" algn="just">
              <a:lnSpc>
                <a:spcPts val="3000"/>
              </a:lnSpc>
              <a:spcAft>
                <a:spcPts val="0"/>
              </a:spcAft>
            </a:pPr>
            <a:r>
              <a:rPr lang="en-US" sz="2350" spc="25">
                <a:solidFill>
                  <a:srgbClr val="000000"/>
                </a:solidFill>
                <a:latin typeface="Arial" panose="02020603050405020304" pitchFamily="2"/>
              </a:rPr>
              <a:t>Worst three </a:t>
            </a:r>
          </a:p>
          <a:p>
            <a:pPr marL="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85">
                <a:solidFill>
                  <a:srgbClr val="000000"/>
                </a:solidFill>
                <a:latin typeface="Arial" panose="02020603050405020304" pitchFamily="2"/>
              </a:rPr>
              <a:t>weeks of </a:t>
            </a:r>
          </a:p>
          <a:p>
            <a:pPr marL="0" marR="0" indent="0"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70">
                <a:solidFill>
                  <a:srgbClr val="000000"/>
                </a:solidFill>
                <a:latin typeface="Arial" panose="02020603050405020304" pitchFamily="2"/>
              </a:rPr>
              <a:t>each year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917430" y="7745730"/>
            <a:ext cx="2433955" cy="730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5000"/>
              </a:lnSpc>
              <a:spcAft>
                <a:spcPts val="650"/>
              </a:spcAft>
            </a:pPr>
            <a:r>
              <a:rPr lang="en-US" sz="2350" spc="15">
                <a:solidFill>
                  <a:srgbClr val="000000"/>
                </a:solidFill>
                <a:latin typeface="Arial" panose="02020603050405020304" pitchFamily="2"/>
              </a:rPr>
              <a:t>} Usually coldest 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69570" y="2541270"/>
          <a:ext cx="810895" cy="5291455"/>
        </p:xfrm>
        <a:graphic>
          <a:graphicData uri="http://schemas.openxmlformats.org/drawingml/2006/table">
            <a:tbl>
              <a:tblPr/>
              <a:tblGrid>
                <a:gridCol w="423545"/>
                <a:gridCol w="376555"/>
                <a:gridCol w="208280"/>
              </a:tblGrid>
              <a:tr h="296545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14190"/>
                        </a:spcBef>
                        <a:spcAft>
                          <a:spcPts val="0"/>
                        </a:spcAft>
                      </a:pPr>
                      <a:r>
                        <a:rPr lang="en-US" sz="15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co </a:t>
                      </a:r>
                    </a:p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spc="0" baseline="3000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-</a:t>
                      </a:r>
                      <a:r>
                        <a:rPr lang="en-US" sz="155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0 </a:t>
                      </a:r>
                    </a:p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0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55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ii) </a:t>
                      </a:r>
                    </a:p>
                    <a:p>
                      <a:pPr marL="0" marR="0" indent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a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a) </a:t>
                      </a:r>
                    </a:p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CD </a:t>
                      </a:r>
                    </a:p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160"/>
                        </a:spcAft>
                      </a:pPr>
                      <a:r>
                        <a:rPr lang="en-US" sz="2350" spc="0" baseline="-25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303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20320" cmpd="sng">
                      <a:solidFill>
                        <a:srgbClr val="7B706A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0320" cmpd="sng">
                      <a:solidFill>
                        <a:srgbClr val="7B706A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0223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5100955" y="5083810"/>
            <a:ext cx="212725" cy="617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800"/>
              </a:lnSpc>
              <a:spcAft>
                <a:spcPts val="0"/>
              </a:spcAft>
            </a:pPr>
            <a:r>
              <a:rPr lang="en-US" sz="2650" spc="0">
                <a:solidFill>
                  <a:srgbClr val="FAC4A9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299335" y="8475980"/>
            <a:ext cx="10058400" cy="1003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137160" marR="0" indent="0" algn="l">
              <a:lnSpc>
                <a:spcPts val="1700"/>
              </a:lnSpc>
              <a:spcAft>
                <a:spcPts val="0"/>
              </a:spcAft>
              <a:tabLst>
                <a:tab pos="2148840" algn="l"/>
                <a:tab pos="4206240" algn="l"/>
                <a:tab pos="6217920" algn="l"/>
              </a:tabLst>
            </a:pPr>
            <a:r>
              <a:rPr lang="en-US" sz="1500" spc="15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  <a:p>
            <a:pPr marL="2971800" marR="0" indent="0" algn="l">
              <a:lnSpc>
                <a:spcPts val="2500"/>
              </a:lnSpc>
              <a:spcBef>
                <a:spcPts val="1235"/>
              </a:spcBef>
              <a:spcAft>
                <a:spcPts val="850"/>
              </a:spcAft>
              <a:tabLst>
                <a:tab pos="7360920" algn="l"/>
              </a:tabLst>
            </a:pPr>
            <a:r>
              <a:rPr lang="en-US" sz="2350" spc="-20">
                <a:solidFill>
                  <a:srgbClr val="000000"/>
                </a:solidFill>
                <a:latin typeface="Arial" panose="02020603050405020304" pitchFamily="2"/>
              </a:rPr>
              <a:t>Year </a:t>
            </a:r>
            <a:r>
              <a:rPr lang="en-US" sz="1500" spc="-20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500" u="sng" spc="-20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-2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169670" y="7832725"/>
            <a:ext cx="0" cy="639445"/>
          </a:xfrm>
          <a:prstGeom prst="line">
            <a:avLst/>
          </a:prstGeom>
          <a:ln w="20320" cmpd="sng">
            <a:solidFill>
              <a:srgbClr val="7B706A"/>
            </a:solidFill>
          </a:ln>
        </p:spPr>
      </p:cxnSp>
      <p:cxnSp>
        <p:nvCxnSpPr>
          <p:cNvPr id="58" name="Straight Connector 57"/>
          <p:cNvCxnSpPr/>
          <p:nvPr/>
        </p:nvCxnSpPr>
        <p:spPr>
          <a:xfrm>
            <a:off x="1169670" y="8465185"/>
            <a:ext cx="247523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59" name="Straight Connector 58"/>
          <p:cNvCxnSpPr/>
          <p:nvPr/>
        </p:nvCxnSpPr>
        <p:spPr>
          <a:xfrm>
            <a:off x="4450715" y="8465185"/>
            <a:ext cx="83439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60" name="Straight Connector 59"/>
          <p:cNvCxnSpPr/>
          <p:nvPr/>
        </p:nvCxnSpPr>
        <p:spPr>
          <a:xfrm>
            <a:off x="8942070" y="8465185"/>
            <a:ext cx="41783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61" name="Straight Connector 60"/>
          <p:cNvCxnSpPr/>
          <p:nvPr/>
        </p:nvCxnSpPr>
        <p:spPr>
          <a:xfrm>
            <a:off x="6898640" y="8465185"/>
            <a:ext cx="833755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62" name="Straight Connector 61"/>
          <p:cNvCxnSpPr/>
          <p:nvPr/>
        </p:nvCxnSpPr>
        <p:spPr>
          <a:xfrm>
            <a:off x="6078220" y="8465185"/>
            <a:ext cx="43053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63" name="Straight Connector 62"/>
          <p:cNvCxnSpPr/>
          <p:nvPr/>
        </p:nvCxnSpPr>
        <p:spPr>
          <a:xfrm>
            <a:off x="8517890" y="2426335"/>
            <a:ext cx="1244600" cy="0"/>
          </a:xfrm>
          <a:prstGeom prst="line">
            <a:avLst/>
          </a:prstGeom>
          <a:ln w="13335" cmpd="sng">
            <a:solidFill>
              <a:srgbClr val="BE8E76"/>
            </a:solidFill>
          </a:ln>
        </p:spPr>
      </p:cxnSp>
      <p:cxnSp>
        <p:nvCxnSpPr>
          <p:cNvPr id="64" name="Straight Connector 63"/>
          <p:cNvCxnSpPr/>
          <p:nvPr/>
        </p:nvCxnSpPr>
        <p:spPr>
          <a:xfrm>
            <a:off x="9762490" y="2426335"/>
            <a:ext cx="0" cy="5124450"/>
          </a:xfrm>
          <a:prstGeom prst="line">
            <a:avLst/>
          </a:prstGeom>
          <a:ln w="13335" cmpd="sng">
            <a:solidFill>
              <a:srgbClr val="BDBBBA"/>
            </a:solidFill>
          </a:ln>
        </p:spPr>
      </p:cxnSp>
      <p:cxnSp>
        <p:nvCxnSpPr>
          <p:cNvPr id="65" name="Straight Connector 64"/>
          <p:cNvCxnSpPr/>
          <p:nvPr/>
        </p:nvCxnSpPr>
        <p:spPr>
          <a:xfrm>
            <a:off x="3644265" y="8471535"/>
            <a:ext cx="38989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66" name="Straight Connector 65"/>
          <p:cNvCxnSpPr/>
          <p:nvPr/>
        </p:nvCxnSpPr>
        <p:spPr>
          <a:xfrm>
            <a:off x="4047490" y="8471535"/>
            <a:ext cx="403225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67" name="Straight Connector 66"/>
          <p:cNvCxnSpPr/>
          <p:nvPr/>
        </p:nvCxnSpPr>
        <p:spPr>
          <a:xfrm>
            <a:off x="9352280" y="7550785"/>
            <a:ext cx="403860" cy="0"/>
          </a:xfrm>
          <a:prstGeom prst="line">
            <a:avLst/>
          </a:prstGeom>
          <a:ln w="73660" cmpd="sng">
            <a:solidFill>
              <a:srgbClr val="F9C3A9"/>
            </a:solidFill>
          </a:ln>
        </p:spPr>
      </p:cxnSp>
      <p:cxnSp>
        <p:nvCxnSpPr>
          <p:cNvPr id="68" name="Straight Connector 67"/>
          <p:cNvCxnSpPr/>
          <p:nvPr/>
        </p:nvCxnSpPr>
        <p:spPr>
          <a:xfrm>
            <a:off x="9756140" y="7550785"/>
            <a:ext cx="0" cy="476885"/>
          </a:xfrm>
          <a:prstGeom prst="line">
            <a:avLst/>
          </a:prstGeom>
          <a:ln w="13335" cmpd="sng">
            <a:solidFill>
              <a:srgbClr val="BDBBBA"/>
            </a:solidFill>
          </a:ln>
        </p:spPr>
      </p:cxnSp>
      <p:cxnSp>
        <p:nvCxnSpPr>
          <p:cNvPr id="69" name="Straight Connector 68"/>
          <p:cNvCxnSpPr/>
          <p:nvPr/>
        </p:nvCxnSpPr>
        <p:spPr>
          <a:xfrm>
            <a:off x="8135620" y="8471535"/>
            <a:ext cx="38989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70" name="Straight Connector 69"/>
          <p:cNvCxnSpPr/>
          <p:nvPr/>
        </p:nvCxnSpPr>
        <p:spPr>
          <a:xfrm>
            <a:off x="8538845" y="8471535"/>
            <a:ext cx="403225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71" name="Straight Connector 70"/>
          <p:cNvCxnSpPr/>
          <p:nvPr/>
        </p:nvCxnSpPr>
        <p:spPr>
          <a:xfrm>
            <a:off x="7731760" y="8471535"/>
            <a:ext cx="390525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72" name="Straight Connector 71"/>
          <p:cNvCxnSpPr/>
          <p:nvPr/>
        </p:nvCxnSpPr>
        <p:spPr>
          <a:xfrm>
            <a:off x="6508115" y="8471535"/>
            <a:ext cx="390525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73" name="Straight Connector 72"/>
          <p:cNvCxnSpPr/>
          <p:nvPr/>
        </p:nvCxnSpPr>
        <p:spPr>
          <a:xfrm>
            <a:off x="9359265" y="8471535"/>
            <a:ext cx="38989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74" name="Straight Connector 73"/>
          <p:cNvCxnSpPr/>
          <p:nvPr/>
        </p:nvCxnSpPr>
        <p:spPr>
          <a:xfrm>
            <a:off x="5688330" y="8471535"/>
            <a:ext cx="38989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  <p:cxnSp>
        <p:nvCxnSpPr>
          <p:cNvPr id="75" name="Straight Connector 74"/>
          <p:cNvCxnSpPr/>
          <p:nvPr/>
        </p:nvCxnSpPr>
        <p:spPr>
          <a:xfrm>
            <a:off x="5284470" y="8471535"/>
            <a:ext cx="389890" cy="0"/>
          </a:xfrm>
          <a:prstGeom prst="line">
            <a:avLst/>
          </a:prstGeom>
          <a:ln w="20320" cmpd="sng">
            <a:solidFill>
              <a:srgbClr val="554B46"/>
            </a:solidFill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947670" y="35560"/>
            <a:ext cx="7101840" cy="96767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684645" y="1445895"/>
            <a:ext cx="849630" cy="111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595370" y="1388110"/>
            <a:ext cx="2799715" cy="200025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226425" y="319405"/>
            <a:ext cx="1349375" cy="120777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4196080" y="7871460"/>
            <a:ext cx="2136775" cy="9467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127375" y="1402080"/>
            <a:ext cx="180975" cy="1821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400"/>
              </a:lnSpc>
              <a:spcAft>
                <a:spcPts val="0"/>
              </a:spcAft>
            </a:pPr>
            <a:r>
              <a:rPr lang="en-US" sz="700" spc="-35">
                <a:solidFill>
                  <a:srgbClr val="000000"/>
                </a:solidFill>
                <a:latin typeface="Arial" panose="02020603050405020304" pitchFamily="2"/>
              </a:rPr>
              <a:t>(/) </a:t>
            </a:r>
          </a:p>
          <a:p>
            <a:pPr marL="45720" marR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Arial" panose="02020603050405020304" pitchFamily="2"/>
              </a:rPr>
              <a:t>C </a:t>
            </a:r>
          </a:p>
          <a:p>
            <a:pPr marL="45720" marR="0" indent="0" algn="just">
              <a:lnSpc>
                <a:spcPts val="700"/>
              </a:lnSpc>
              <a:spcBef>
                <a:spcPts val="1905"/>
              </a:spcBef>
              <a:spcAft>
                <a:spcPts val="0"/>
              </a:spcAft>
            </a:pPr>
            <a:r>
              <a:rPr lang="en-US" sz="700" spc="-165">
                <a:solidFill>
                  <a:srgbClr val="000000"/>
                </a:solidFill>
                <a:latin typeface="Arial" panose="02020603050405020304" pitchFamily="2"/>
              </a:rPr>
              <a:t>CD </a:t>
            </a:r>
          </a:p>
          <a:p>
            <a:pPr marL="45720" marR="0" indent="0" algn="just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spc="245">
                <a:solidFill>
                  <a:srgbClr val="000000"/>
                </a:solidFill>
                <a:latin typeface="Verdana" panose="02020603050405020304" pitchFamily="2"/>
              </a:rPr>
              <a:t>0 C </a:t>
            </a:r>
          </a:p>
          <a:p>
            <a:pPr marL="45720" marR="0" indent="0" algn="just">
              <a:lnSpc>
                <a:spcPts val="1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950" spc="0">
                <a:solidFill>
                  <a:srgbClr val="000000"/>
                </a:solidFill>
                <a:latin typeface="Verdana" panose="02020603050405020304" pitchFamily="2"/>
              </a:rPr>
              <a:t>0 </a:t>
            </a:r>
          </a:p>
          <a:p>
            <a:pPr marL="45720" marR="0" indent="0" algn="just">
              <a:lnSpc>
                <a:spcPts val="800"/>
              </a:lnSpc>
              <a:spcBef>
                <a:spcPts val="65"/>
              </a:spcBef>
              <a:spcAft>
                <a:spcPts val="0"/>
              </a:spcAft>
            </a:pPr>
            <a:r>
              <a:rPr lang="en-US" sz="950" spc="-135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00" spc="-135">
                <a:solidFill>
                  <a:srgbClr val="000000"/>
                </a:solidFill>
                <a:latin typeface="Arial" panose="02020603050405020304" pitchFamily="2"/>
              </a:rPr>
              <a:t>0 </a:t>
            </a:r>
          </a:p>
          <a:p>
            <a:pPr marL="45720" marR="0" indent="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C </a:t>
            </a:r>
          </a:p>
          <a:p>
            <a:pPr marL="45720" marR="0" indent="0" algn="just">
              <a:lnSpc>
                <a:spcPts val="900"/>
              </a:lnSpc>
              <a:spcBef>
                <a:spcPts val="805"/>
              </a:spcBef>
              <a:spcAft>
                <a:spcPts val="0"/>
              </a:spcAft>
            </a:pPr>
            <a:r>
              <a:rPr lang="en-US" sz="700" spc="-125">
                <a:solidFill>
                  <a:srgbClr val="000000"/>
                </a:solidFill>
                <a:latin typeface="Arial" panose="02020603050405020304" pitchFamily="2"/>
              </a:rPr>
              <a:t>Cn </a:t>
            </a:r>
          </a:p>
          <a:p>
            <a:pPr marL="45720" marR="0" indent="0" algn="just">
              <a:lnSpc>
                <a:spcPts val="700"/>
              </a:lnSpc>
              <a:spcBef>
                <a:spcPts val="1655"/>
              </a:spcBef>
              <a:spcAft>
                <a:spcPts val="370"/>
              </a:spcAft>
            </a:pPr>
            <a:r>
              <a:rPr lang="en-US" sz="700" spc="-135">
                <a:solidFill>
                  <a:srgbClr val="000000"/>
                </a:solidFill>
                <a:latin typeface="Arial" panose="02020603050405020304" pitchFamily="2"/>
              </a:rPr>
              <a:t>CD </a:t>
            </a:r>
            <a:r>
              <a:rPr lang="en-US" sz="950" spc="-135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00" spc="-135">
                <a:solidFill>
                  <a:srgbClr val="000000"/>
                </a:solidFill>
                <a:latin typeface="Arial" panose="02020603050405020304" pitchFamily="2"/>
              </a:rPr>
              <a:t>CD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308350" y="35560"/>
            <a:ext cx="4180205" cy="519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>
            <a:normAutofit fontScale="95000"/>
          </a:bodyPr>
          <a:lstStyle/>
          <a:p>
            <a:pPr marL="0" marR="0" indent="0" algn="r">
              <a:lnSpc>
                <a:spcPts val="3800"/>
              </a:lnSpc>
              <a:spcAft>
                <a:spcPts val="0"/>
              </a:spcAft>
            </a:pPr>
            <a:r>
              <a:rPr lang="en-US" sz="3350" b="1" spc="80">
                <a:solidFill>
                  <a:srgbClr val="000000"/>
                </a:solidFill>
                <a:latin typeface="Arial" panose="02020603050405020304" pitchFamily="2"/>
              </a:rPr>
              <a:t>Leaves on the line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08350" y="554990"/>
            <a:ext cx="4225925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/>
          <a:lstStyle/>
          <a:p>
            <a:pPr marL="0" marR="0" indent="0" algn="r">
              <a:lnSpc>
                <a:spcPts val="1700"/>
              </a:lnSpc>
              <a:spcAft>
                <a:spcPts val="0"/>
              </a:spcAft>
            </a:pPr>
            <a:r>
              <a:rPr lang="en-US" sz="1500" spc="25">
                <a:solidFill>
                  <a:srgbClr val="000000"/>
                </a:solidFill>
                <a:latin typeface="Arial" panose="02020603050405020304" pitchFamily="2"/>
              </a:rPr>
              <a:t>Do Autumn leaves delay trains in SE England?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08350" y="938530"/>
            <a:ext cx="241300" cy="507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8145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700" spc="100">
                <a:solidFill>
                  <a:srgbClr val="000000"/>
                </a:solidFill>
                <a:latin typeface="Arial" panose="02020603050405020304" pitchFamily="2"/>
              </a:rPr>
              <a:t>CO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684645" y="1557655"/>
            <a:ext cx="3364865" cy="1755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Delays and cancellations are </a:t>
            </a:r>
            <a:r>
              <a:t/>
            </a:r>
            <a:br/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recorded in 4-week periods. </a:t>
            </a:r>
          </a:p>
          <a:p>
            <a:pPr marL="0" marR="0" indent="0" algn="l">
              <a:lnSpc>
                <a:spcPts val="17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The long-term trend was that </a:t>
            </a:r>
            <a:r>
              <a:t/>
            </a:r>
            <a:br/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performance improved, then </a:t>
            </a:r>
            <a:r>
              <a:t/>
            </a:r>
            <a:br/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deteriorated again. </a:t>
            </a:r>
          </a:p>
          <a:p>
            <a:pPr marL="0" marR="457200" indent="0" algn="l">
              <a:lnSpc>
                <a:spcPts val="1700"/>
              </a:lnSpc>
              <a:spcBef>
                <a:spcPts val="910"/>
              </a:spcBef>
              <a:spcAft>
                <a:spcPts val="385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Government subsidy peaked in 2006, and was reduced each year since then.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308350" y="3313430"/>
            <a:ext cx="241300" cy="98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800"/>
              </a:lnSpc>
              <a:spcAft>
                <a:spcPts val="0"/>
              </a:spcAft>
            </a:pPr>
            <a:r>
              <a:rPr lang="en-US" sz="700" spc="110">
                <a:solidFill>
                  <a:srgbClr val="000000"/>
                </a:solidFill>
                <a:latin typeface="Arial" panose="02020603050405020304" pitchFamily="2"/>
              </a:rPr>
              <a:t>CD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308350" y="3411855"/>
            <a:ext cx="6741160" cy="814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40080" marR="0" indent="0" algn="l">
              <a:lnSpc>
                <a:spcPts val="1200"/>
              </a:lnSpc>
              <a:spcAft>
                <a:spcPts val="0"/>
              </a:spcAft>
              <a:tabLst>
                <a:tab pos="1280160" algn="l"/>
                <a:tab pos="1965960" algn="l"/>
                <a:tab pos="2651760" algn="l"/>
              </a:tabLst>
            </a:pPr>
            <a:r>
              <a:rPr lang="en-US" sz="1200" spc="5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  <a:p>
            <a:pPr marL="1143000" marR="0" indent="0" algn="l">
              <a:lnSpc>
                <a:spcPts val="11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Verdana" panose="02020603050405020304" pitchFamily="2"/>
              </a:rPr>
              <a:t>Data were smoothed using splines </a:t>
            </a:r>
          </a:p>
          <a:p>
            <a:pPr marL="5257800" marR="411480" indent="0" algn="l">
              <a:lnSpc>
                <a:spcPts val="1300"/>
              </a:lnSpc>
              <a:spcBef>
                <a:spcPts val="695"/>
              </a:spcBef>
              <a:spcAft>
                <a:spcPts val="660"/>
              </a:spcAf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Worst periods of each year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308350" y="1445895"/>
            <a:ext cx="287020" cy="186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4810" rIns="0" bIns="0" anchor="t"/>
          <a:lstStyle/>
          <a:p>
            <a:pPr marL="4572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00" spc="100">
                <a:solidFill>
                  <a:srgbClr val="000000"/>
                </a:solidFill>
                <a:latin typeface="Arial" panose="02020603050405020304" pitchFamily="2"/>
              </a:rPr>
              <a:t>CO </a:t>
            </a:r>
          </a:p>
          <a:p>
            <a:pPr marL="45720" marR="0" indent="0" algn="l">
              <a:lnSpc>
                <a:spcPts val="1500"/>
              </a:lnSpc>
              <a:spcBef>
                <a:spcPts val="2595"/>
              </a:spcBef>
              <a:spcAft>
                <a:spcPts val="0"/>
              </a:spcAft>
            </a:pPr>
            <a:r>
              <a:rPr lang="en-US" sz="1350" spc="-220">
                <a:solidFill>
                  <a:srgbClr val="000000"/>
                </a:solidFill>
                <a:latin typeface="Arial" panose="02020603050405020304" pitchFamily="2"/>
              </a:rPr>
              <a:t>71-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45720" marR="0" indent="0" algn="l">
              <a:lnSpc>
                <a:spcPts val="900"/>
              </a:lnSpc>
              <a:spcBef>
                <a:spcPts val="2825"/>
              </a:spcBef>
              <a:spcAft>
                <a:spcPts val="3025"/>
              </a:spcAft>
            </a:pPr>
            <a:r>
              <a:rPr lang="en-US" sz="700" spc="110">
                <a:solidFill>
                  <a:srgbClr val="000000"/>
                </a:solidFill>
                <a:latin typeface="Arial" panose="02020603050405020304" pitchFamily="2"/>
              </a:rPr>
              <a:t>CN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927090" y="4271645"/>
          <a:ext cx="3823335" cy="560705"/>
        </p:xfrm>
        <a:graphic>
          <a:graphicData uri="http://schemas.openxmlformats.org/drawingml/2006/table">
            <a:tbl>
              <a:tblPr/>
              <a:tblGrid>
                <a:gridCol w="1885315"/>
                <a:gridCol w="1328420"/>
                <a:gridCol w="609600"/>
              </a:tblGrid>
              <a:tr h="438785">
                <a:tc rowSpan="2">
                  <a:txBody>
                    <a:bodyPr/>
                    <a:lstStyle/>
                    <a:p>
                      <a:pPr marL="0" marR="666115" indent="0" algn="r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350"/>
                        </a:spcAft>
                      </a:pPr>
                      <a:r>
                        <a:rPr lang="en-US" sz="15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Dec</a:t>
                      </a:r>
                      <a:r>
                        <a:rPr lang="en-US" sz="1700" u="sng" spc="0">
                          <a:solidFill>
                            <a:srgbClr val="C26A5F"/>
                          </a:solidFill>
                          <a:latin typeface="Arial" panose="02020603050405020304" pitchFamily="2"/>
                        </a:rPr>
                        <a:t> AD</a:t>
                      </a:r>
                      <a:r>
                        <a:rPr lang="en-US" sz="1700" u="sng" spc="0" baseline="-25000">
                          <a:solidFill>
                            <a:srgbClr val="C26A5F"/>
                          </a:solidFill>
                          <a:latin typeface="Verdana" panose="02020603050405020304" pitchFamily="2"/>
                        </a:rPr>
                        <a:t>I</a:t>
                      </a:r>
                      <a:r>
                        <a:rPr lang="en-US" sz="100" spc="0">
                          <a:solidFill>
                            <a:srgbClr val="C26A5F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469265" indent="0" algn="r">
                        <a:lnSpc>
                          <a:spcPts val="1500"/>
                        </a:lnSpc>
                        <a:spcBef>
                          <a:spcPts val="2480"/>
                        </a:spcBef>
                        <a:spcAft>
                          <a:spcPts val="15"/>
                        </a:spcAft>
                      </a:pPr>
                      <a:r>
                        <a:rPr lang="en-US" sz="1350" spc="0">
                          <a:solidFill>
                            <a:srgbClr val="E4988F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3175" cmpd="sng">
                      <a:solidFill>
                        <a:srgbClr val="A9A9A9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</a:pPr>
                      <a:r>
                        <a:rPr lang="en-US" sz="12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Xmas Autumn </a:t>
                      </a:r>
                    </a:p>
                  </a:txBody>
                  <a:tcPr marL="0" marR="0" marT="0" marB="0">
                    <a:lnL w="3175" cmpd="sng">
                      <a:solidFill>
                        <a:srgbClr val="A9A9A9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402965" y="5024755"/>
            <a:ext cx="2971800" cy="346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The worst delays have shifted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2926080" algn="r"/>
              </a:tabLst>
            </a:pPr>
            <a:r>
              <a:rPr lang="en-US" sz="1200" spc="0">
                <a:solidFill>
                  <a:srgbClr val="000000"/>
                </a:solidFill>
                <a:latin typeface="Arial" panose="02020603050405020304" pitchFamily="2"/>
              </a:rPr>
              <a:t>from Autumn to Winter. </a:t>
            </a:r>
            <a:r>
              <a:rPr lang="en-US" sz="1250" b="1" spc="0">
                <a:solidFill>
                  <a:srgbClr val="000000"/>
                </a:solidFill>
                <a:latin typeface="Verdana" panose="02020603050405020304" pitchFamily="2"/>
              </a:rPr>
              <a:t>Jul -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402965" y="5370830"/>
            <a:ext cx="2971800" cy="719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940" rIns="0" bIns="0" anchor="t"/>
          <a:lstStyle/>
          <a:p>
            <a:pPr marL="0" marR="0" indent="0" algn="l">
              <a:lnSpc>
                <a:spcPts val="1400"/>
              </a:lnSpc>
              <a:spcAft>
                <a:spcPts val="3015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Leaves are no longer a problem.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3402965" y="6090285"/>
            <a:ext cx="2971800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1250" b="1" spc="-40">
                <a:solidFill>
                  <a:srgbClr val="000000"/>
                </a:solidFill>
                <a:latin typeface="Verdana" panose="02020603050405020304" pitchFamily="2"/>
              </a:rPr>
              <a:t>Jan </a:t>
            </a:r>
            <a:r>
              <a:rPr lang="en-US" sz="1700" b="1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137400" y="5030470"/>
          <a:ext cx="1936115" cy="507365"/>
        </p:xfrm>
        <a:graphic>
          <a:graphicData uri="http://schemas.openxmlformats.org/drawingml/2006/table">
            <a:tbl>
              <a:tblPr/>
              <a:tblGrid>
                <a:gridCol w="828675"/>
                <a:gridCol w="643890"/>
                <a:gridCol w="463550"/>
              </a:tblGrid>
              <a:tr h="50736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500"/>
                        </a:lnSpc>
                        <a:spcBef>
                          <a:spcPts val="1285"/>
                        </a:spcBef>
                        <a:spcAft>
                          <a:spcPts val="1145"/>
                        </a:spcAft>
                      </a:pPr>
                      <a:r>
                        <a:rPr lang="en-US" sz="1350" spc="0">
                          <a:solidFill>
                            <a:srgbClr val="E4988F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500"/>
                        </a:lnSpc>
                        <a:spcBef>
                          <a:spcPts val="2470"/>
                        </a:spcBef>
                        <a:spcAft>
                          <a:spcPts val="0"/>
                        </a:spcAft>
                      </a:pPr>
                      <a:r>
                        <a:rPr lang="en-US" sz="1350" spc="0">
                          <a:solidFill>
                            <a:srgbClr val="AD3829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406515" y="5944870"/>
          <a:ext cx="3341370" cy="295910"/>
        </p:xfrm>
        <a:graphic>
          <a:graphicData uri="http://schemas.openxmlformats.org/drawingml/2006/table">
            <a:tbl>
              <a:tblPr/>
              <a:tblGrid>
                <a:gridCol w="1213485"/>
                <a:gridCol w="2127885"/>
              </a:tblGrid>
              <a:tr h="29591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indent="0" algn="r">
                        <a:lnSpc>
                          <a:spcPts val="1400"/>
                        </a:lnSpc>
                        <a:spcBef>
                          <a:spcPts val="560"/>
                        </a:spcBef>
                        <a:spcAft>
                          <a:spcPts val="305"/>
                        </a:spcAft>
                      </a:pPr>
                      <a:r>
                        <a:rPr lang="en-US" sz="12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Coldest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3379470" y="6244590"/>
            <a:ext cx="5613400" cy="793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r">
              <a:lnSpc>
                <a:spcPts val="1800"/>
              </a:lnSpc>
              <a:spcAft>
                <a:spcPts val="0"/>
              </a:spcAft>
            </a:pPr>
            <a:r>
              <a:rPr lang="en-US" sz="1200" spc="245">
                <a:solidFill>
                  <a:srgbClr val="000000"/>
                </a:solidFill>
                <a:latin typeface="Arial" panose="02020603050405020304" pitchFamily="2"/>
              </a:rPr>
              <a:t>2000 20</a:t>
            </a:r>
            <a:r>
              <a:rPr lang="en-US" sz="1200" spc="245" baseline="30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200" spc="245">
                <a:solidFill>
                  <a:srgbClr val="000000"/>
                </a:solidFill>
                <a:latin typeface="Arial" panose="02020603050405020304" pitchFamily="2"/>
              </a:rPr>
              <a:t>05 20</a:t>
            </a:r>
            <a:r>
              <a:rPr lang="en-US" sz="1200" spc="245" baseline="30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1200" spc="245">
                <a:solidFill>
                  <a:srgbClr val="000000"/>
                </a:solidFill>
                <a:latin typeface="Arial" panose="02020603050405020304" pitchFamily="2"/>
              </a:rPr>
              <a:t>10 2015 </a:t>
            </a:r>
          </a:p>
          <a:p>
            <a:pPr marL="0" marR="0" indent="0" algn="l">
              <a:lnSpc>
                <a:spcPts val="1400"/>
              </a:lnSpc>
              <a:spcBef>
                <a:spcPts val="2315"/>
              </a:spcBef>
              <a:spcAft>
                <a:spcPts val="605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Short-term problems (spikes below) in context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3064510" y="7072630"/>
            <a:ext cx="287655" cy="1902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128270" bIns="0" anchor="t"/>
          <a:lstStyle/>
          <a:p>
            <a:pPr marL="0" marR="0" indent="0" algn="l">
              <a:lnSpc>
                <a:spcPts val="1100"/>
              </a:lnSpc>
              <a:spcAft>
                <a:spcPts val="65"/>
              </a:spcAft>
            </a:pPr>
            <a:r>
              <a:rPr lang="en-US" sz="1200" spc="-50">
                <a:solidFill>
                  <a:srgbClr val="000000"/>
                </a:solidFill>
                <a:latin typeface="Arial" panose="02020603050405020304" pitchFamily="2"/>
              </a:rPr>
              <a:t>`</a:t>
            </a:r>
            <a:r>
              <a:rPr lang="en-US" sz="1200" spc="-50" baseline="30000">
                <a:solidFill>
                  <a:srgbClr val="000000"/>
                </a:solidFill>
                <a:latin typeface="Arial" panose="02020603050405020304" pitchFamily="2"/>
              </a:rPr>
              <a:t>)</a:t>
            </a:r>
            <a:r>
              <a:rPr lang="en-US" sz="1200" spc="-50">
                <a:solidFill>
                  <a:srgbClr val="000000"/>
                </a:solidFill>
                <a:latin typeface="Arial" panose="02020603050405020304" pitchFamily="2"/>
              </a:rPr>
              <a:t>/0 delays and cancellations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3598545" y="9067800"/>
            <a:ext cx="281495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1200" spc="310">
                <a:solidFill>
                  <a:srgbClr val="000000"/>
                </a:solidFill>
                <a:latin typeface="Arial" panose="02020603050405020304" pitchFamily="2"/>
              </a:rPr>
              <a:t>2000 2005 2010 2015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544310" y="7037705"/>
            <a:ext cx="2814955" cy="1798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9560" rIns="0" bIns="0" anchor="t"/>
          <a:lstStyle/>
          <a:p>
            <a:pPr marL="457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spc="35">
                <a:solidFill>
                  <a:srgbClr val="000000"/>
                </a:solidFill>
                <a:latin typeface="Arial" panose="02020603050405020304" pitchFamily="2"/>
              </a:rPr>
              <a:t>1994-97: Privatisation </a:t>
            </a:r>
          </a:p>
          <a:p>
            <a:pPr marL="45720" marR="0" indent="0" algn="l">
              <a:lnSpc>
                <a:spcPts val="14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1999: Paddington crash </a:t>
            </a:r>
          </a:p>
          <a:p>
            <a:pPr marL="45720" marR="0" indent="0" algn="l">
              <a:lnSpc>
                <a:spcPts val="14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1200" spc="35">
                <a:solidFill>
                  <a:srgbClr val="000000"/>
                </a:solidFill>
                <a:latin typeface="Arial" panose="02020603050405020304" pitchFamily="2"/>
              </a:rPr>
              <a:t>2000: Hatfield crash </a:t>
            </a:r>
          </a:p>
          <a:p>
            <a:pPr marL="45720" marR="0" indent="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</a:pPr>
            <a:r>
              <a:rPr lang="en-US" sz="1200" spc="35">
                <a:solidFill>
                  <a:srgbClr val="000000"/>
                </a:solidFill>
                <a:latin typeface="Arial" panose="02020603050405020304" pitchFamily="2"/>
              </a:rPr>
              <a:t>2000: Potters Bar crash; speed limits </a:t>
            </a:r>
          </a:p>
          <a:p>
            <a:pPr marL="45720" marR="0" indent="0" algn="l">
              <a:lnSpc>
                <a:spcPts val="14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2002: New infrastructure company </a:t>
            </a:r>
          </a:p>
          <a:p>
            <a:pPr marL="45720" marR="0" indent="0" algn="l">
              <a:lnSpc>
                <a:spcPts val="14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1200" spc="45">
                <a:solidFill>
                  <a:srgbClr val="000000"/>
                </a:solidFill>
                <a:latin typeface="Arial" panose="02020603050405020304" pitchFamily="2"/>
              </a:rPr>
              <a:t>2009-11: Unusually snowy winters </a:t>
            </a:r>
          </a:p>
          <a:p>
            <a:pPr marL="45720" marR="0" indent="0" algn="l">
              <a:lnSpc>
                <a:spcPts val="14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2017: Southern Rail strikes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6544310" y="9244330"/>
            <a:ext cx="3238500" cy="467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4780" rIns="0" bIns="0" anchor="t"/>
          <a:lstStyle/>
          <a:p>
            <a:pPr marL="0" marR="0" indent="0" algn="r">
              <a:lnSpc>
                <a:spcPts val="1400"/>
              </a:lnSpc>
              <a:spcAft>
                <a:spcPts val="1105"/>
              </a:spcAft>
            </a:pPr>
            <a:r>
              <a:rPr lang="en-US" sz="1200" spc="40">
                <a:solidFill>
                  <a:srgbClr val="000000"/>
                </a:solidFill>
                <a:latin typeface="Arial" panose="02020603050405020304" pitchFamily="2"/>
              </a:rPr>
              <a:t>Data from </a:t>
            </a:r>
            <a:r>
              <a:rPr lang="en-US" sz="1200" u="sng" spc="40">
                <a:solidFill>
                  <a:srgbClr val="0000FF"/>
                </a:solidFill>
                <a:latin typeface="Arial" panose="02020603050405020304" pitchFamily="2"/>
              </a:rPr>
              <a:t>dataportal.orr.gov.uk</a:t>
            </a:r>
            <a:r>
              <a:rPr lang="en-US" sz="100" spc="4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341745" y="4740910"/>
            <a:ext cx="0" cy="284480"/>
          </a:xfrm>
          <a:prstGeom prst="line">
            <a:avLst/>
          </a:prstGeom>
          <a:ln w="5715" cmpd="sng">
            <a:solidFill>
              <a:srgbClr val="615655"/>
            </a:solidFill>
          </a:ln>
        </p:spPr>
      </p:cxnSp>
      <p:cxnSp>
        <p:nvCxnSpPr>
          <p:cNvPr id="33" name="Straight Connector 32"/>
          <p:cNvCxnSpPr/>
          <p:nvPr/>
        </p:nvCxnSpPr>
        <p:spPr>
          <a:xfrm>
            <a:off x="6341745" y="5370830"/>
            <a:ext cx="0" cy="720090"/>
          </a:xfrm>
          <a:prstGeom prst="line">
            <a:avLst/>
          </a:prstGeom>
          <a:ln w="5715" cmpd="sng">
            <a:solidFill>
              <a:srgbClr val="615655"/>
            </a:solidFill>
          </a:ln>
        </p:spPr>
      </p:cxnSp>
      <p:cxnSp>
        <p:nvCxnSpPr>
          <p:cNvPr id="34" name="Straight Connector 33"/>
          <p:cNvCxnSpPr/>
          <p:nvPr/>
        </p:nvCxnSpPr>
        <p:spPr>
          <a:xfrm>
            <a:off x="6341745" y="6247130"/>
            <a:ext cx="2252345" cy="0"/>
          </a:xfrm>
          <a:prstGeom prst="line">
            <a:avLst/>
          </a:prstGeom>
          <a:ln w="3175" cmpd="sng">
            <a:solidFill>
              <a:srgbClr val="544C4B"/>
            </a:solidFill>
          </a:ln>
        </p:spPr>
      </p:cxnSp>
      <p:cxnSp>
        <p:nvCxnSpPr>
          <p:cNvPr id="35" name="Straight Connector 34"/>
          <p:cNvCxnSpPr/>
          <p:nvPr/>
        </p:nvCxnSpPr>
        <p:spPr>
          <a:xfrm>
            <a:off x="4119245" y="7040245"/>
            <a:ext cx="284480" cy="0"/>
          </a:xfrm>
          <a:prstGeom prst="line">
            <a:avLst/>
          </a:prstGeom>
          <a:ln w="3175" cmpd="sng">
            <a:solidFill>
              <a:srgbClr val="555555"/>
            </a:solidFill>
          </a:ln>
        </p:spPr>
      </p:cxnSp>
      <p:cxnSp>
        <p:nvCxnSpPr>
          <p:cNvPr id="36" name="Straight Connector 35"/>
          <p:cNvCxnSpPr/>
          <p:nvPr/>
        </p:nvCxnSpPr>
        <p:spPr>
          <a:xfrm>
            <a:off x="6409690" y="8120380"/>
            <a:ext cx="0" cy="888365"/>
          </a:xfrm>
          <a:prstGeom prst="line">
            <a:avLst/>
          </a:prstGeom>
          <a:ln w="5715" cmpd="sng">
            <a:solidFill>
              <a:srgbClr val="8A8A8A"/>
            </a:solidFill>
          </a:ln>
        </p:spPr>
      </p:cxnSp>
      <p:cxnSp>
        <p:nvCxnSpPr>
          <p:cNvPr id="37" name="Straight Connector 36"/>
          <p:cNvCxnSpPr/>
          <p:nvPr/>
        </p:nvCxnSpPr>
        <p:spPr>
          <a:xfrm>
            <a:off x="4169410" y="7137400"/>
            <a:ext cx="0" cy="1560195"/>
          </a:xfrm>
          <a:prstGeom prst="line">
            <a:avLst/>
          </a:prstGeom>
          <a:ln w="20955" cmpd="sng">
            <a:solidFill>
              <a:srgbClr val="AD3829"/>
            </a:solidFill>
          </a:ln>
        </p:spPr>
      </p:cxnSp>
      <p:cxnSp>
        <p:nvCxnSpPr>
          <p:cNvPr id="38" name="Straight Connector 37"/>
          <p:cNvCxnSpPr/>
          <p:nvPr/>
        </p:nvCxnSpPr>
        <p:spPr>
          <a:xfrm>
            <a:off x="3598545" y="9067800"/>
            <a:ext cx="2814955" cy="0"/>
          </a:xfrm>
          <a:prstGeom prst="line">
            <a:avLst/>
          </a:prstGeom>
          <a:ln w="5715" cmpd="sng">
            <a:solidFill>
              <a:srgbClr val="202020"/>
            </a:solidFill>
          </a:ln>
        </p:spPr>
      </p:cxnSp>
      <p:cxnSp>
        <p:nvCxnSpPr>
          <p:cNvPr id="39" name="Straight Connector 38"/>
          <p:cNvCxnSpPr/>
          <p:nvPr/>
        </p:nvCxnSpPr>
        <p:spPr>
          <a:xfrm>
            <a:off x="3598545" y="7037705"/>
            <a:ext cx="0" cy="2030095"/>
          </a:xfrm>
          <a:prstGeom prst="line">
            <a:avLst/>
          </a:prstGeom>
          <a:ln w="5715" cmpd="sng">
            <a:solidFill>
              <a:srgbClr val="151515"/>
            </a:solidFill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3009245" cy="9767570"/>
          </a:xfrm>
          <a:prstGeom prst="rect">
            <a:avLst/>
          </a:prstGeom>
          <a:solidFill>
            <a:srgbClr val="403C34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9245" cy="97675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823970" y="614680"/>
            <a:ext cx="5403215" cy="1089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ctr">
              <a:lnSpc>
                <a:spcPts val="8400"/>
              </a:lnSpc>
              <a:spcAft>
                <a:spcPts val="135"/>
              </a:spcAft>
            </a:pPr>
            <a:r>
              <a:rPr lang="en-US" sz="7100" spc="-105">
                <a:solidFill>
                  <a:srgbClr val="EDEAE1"/>
                </a:solidFill>
                <a:latin typeface="Tahoma" panose="02020603050405020304" pitchFamily="2"/>
              </a:rPr>
              <a:t>User testing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0800" y="1422400"/>
            <a:ext cx="10287000" cy="812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20800" y="0"/>
            <a:ext cx="10287000" cy="142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10900"/>
              </a:lnSpc>
              <a:spcAft>
                <a:spcPts val="180"/>
              </a:spcAft>
            </a:pPr>
            <a:r>
              <a:rPr lang="en-US" sz="9100" spc="110">
                <a:solidFill>
                  <a:srgbClr val="5A7052"/>
                </a:solidFill>
                <a:latin typeface="Tahoma" panose="02020603050405020304" pitchFamily="2"/>
              </a:rPr>
              <a:t>Get out more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1412875"/>
            <a:ext cx="6497955" cy="82435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200400" y="203200"/>
            <a:ext cx="6502400" cy="1209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8500"/>
              </a:lnSpc>
              <a:spcAft>
                <a:spcPts val="775"/>
              </a:spcAft>
            </a:pPr>
            <a:r>
              <a:rPr lang="en-US" sz="7150" spc="-10">
                <a:solidFill>
                  <a:srgbClr val="5A7052"/>
                </a:solidFill>
                <a:latin typeface="Tahoma" panose="02020603050405020304" pitchFamily="2"/>
              </a:rPr>
              <a:t>Curation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76525" y="1772920"/>
            <a:ext cx="7036435" cy="79844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676525" y="139700"/>
            <a:ext cx="7086600" cy="1633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ctr">
              <a:lnSpc>
                <a:spcPts val="10400"/>
              </a:lnSpc>
              <a:spcAft>
                <a:spcPts val="2305"/>
              </a:spcAft>
            </a:pPr>
            <a:r>
              <a:rPr lang="en-US" sz="8900" spc="-80">
                <a:solidFill>
                  <a:srgbClr val="095836"/>
                </a:solidFill>
                <a:latin typeface="Tahoma" panose="02020603050405020304" pitchFamily="2"/>
              </a:rPr>
              <a:t>Impact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12115" y="1880870"/>
            <a:ext cx="9234170" cy="9615170"/>
          </a:xfrm>
          <a:prstGeom prst="rect">
            <a:avLst/>
          </a:prstGeom>
          <a:solidFill>
            <a:srgbClr val="EEE9D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2115" y="1880870"/>
            <a:ext cx="9234170" cy="961517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6585" y="4098925"/>
            <a:ext cx="519430" cy="599440"/>
          </a:xfrm>
          <a:prstGeom prst="rect">
            <a:avLst/>
          </a:prstGeom>
          <a:solidFill>
            <a:srgbClr val="EEE9D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700"/>
              </a:lnSpc>
              <a:spcAft>
                <a:spcPts val="0"/>
              </a:spcAft>
            </a:pPr>
            <a:r>
              <a:rPr lang="en-US" sz="3750" b="1" spc="-240">
                <a:solidFill>
                  <a:srgbClr val="5A7052"/>
                </a:solidFill>
                <a:latin typeface="Arial Narrow" panose="02020603050405020304" pitchFamily="2"/>
              </a:rPr>
              <a:t>tri.)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410460" y="2679700"/>
            <a:ext cx="8219440" cy="3213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>
            <a:normAutofit fontScale="95000"/>
          </a:bodyPr>
          <a:lstStyle/>
          <a:p>
            <a:pPr marL="2971800" marR="0" indent="0" algn="l">
              <a:lnSpc>
                <a:spcPts val="6400"/>
              </a:lnSpc>
              <a:spcAft>
                <a:spcPts val="0"/>
              </a:spcAft>
            </a:pPr>
            <a:r>
              <a:rPr lang="en-US" sz="5400" b="1" spc="160">
                <a:solidFill>
                  <a:srgbClr val="352D2B"/>
                </a:solidFill>
                <a:latin typeface="Bookman Old Style" panose="02020603050405020304" pitchFamily="1"/>
              </a:rPr>
              <a:t>Stop) </a:t>
            </a:r>
          </a:p>
          <a:p>
            <a:pPr marL="0" marR="0" indent="0" algn="ctr">
              <a:lnSpc>
                <a:spcPts val="6400"/>
              </a:lnSpc>
              <a:spcBef>
                <a:spcPts val="6280"/>
              </a:spcBef>
              <a:spcAft>
                <a:spcPts val="0"/>
              </a:spcAft>
            </a:pPr>
            <a:r>
              <a:rPr lang="en-US" sz="5400" b="1" spc="265">
                <a:solidFill>
                  <a:srgbClr val="352D2B"/>
                </a:solidFill>
                <a:latin typeface="Bookman Old Style" panose="02020603050405020304" pitchFamily="1"/>
              </a:rPr>
              <a:t>Donut switch on your </a:t>
            </a:r>
          </a:p>
          <a:p>
            <a:pPr marL="1325880" marR="0" indent="0" algn="l">
              <a:lnSpc>
                <a:spcPts val="6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spc="50">
                <a:solidFill>
                  <a:srgbClr val="352D2B"/>
                </a:solidFill>
                <a:latin typeface="Bookman Old Style" panose="02020603050405020304" pitchFamily="1"/>
              </a:rPr>
              <a:t>computer.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1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552825" y="965200"/>
            <a:ext cx="7442200" cy="7429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>
            <a:normAutofit fontScale="9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650" b="1" spc="85">
                <a:solidFill>
                  <a:srgbClr val="392E2D"/>
                </a:solidFill>
                <a:latin typeface="Bookman Old Style" panose="02020603050405020304" pitchFamily="1"/>
              </a:rPr>
              <a:t>You need aa clearly defined </a:t>
            </a:r>
          </a:p>
          <a:p>
            <a:pPr marL="0" marR="0" indent="0" algn="l">
              <a:lnSpc>
                <a:spcPts val="29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2650" b="1" spc="95">
                <a:solidFill>
                  <a:srgbClr val="392E2D"/>
                </a:solidFill>
                <a:latin typeface="Bookman Old Style" panose="02020603050405020304" pitchFamily="1"/>
              </a:rPr>
              <a:t>question or goal. </a:t>
            </a:r>
          </a:p>
          <a:p>
            <a:pPr marL="0" marR="0" indent="0" algn="l">
              <a:lnSpc>
                <a:spcPts val="2900"/>
              </a:lnSpc>
              <a:spcBef>
                <a:spcPts val="3135"/>
              </a:spcBef>
              <a:spcAft>
                <a:spcPts val="0"/>
              </a:spcAft>
            </a:pPr>
            <a:r>
              <a:rPr lang="en-US" sz="2650" b="1" spc="-20">
                <a:solidFill>
                  <a:srgbClr val="392E2D"/>
                </a:solidFill>
                <a:latin typeface="Bookman Old Style" panose="02020603050405020304" pitchFamily="1"/>
              </a:rPr>
              <a:t>You need to understanu </a:t>
            </a:r>
          </a:p>
          <a:p>
            <a:pPr marL="137160" marR="0" indent="0" algn="l">
              <a:lnSpc>
                <a:spcPts val="29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2650" b="1" spc="0">
                <a:solidFill>
                  <a:srgbClr val="392E2D"/>
                </a:solidFill>
                <a:latin typeface="Bookman Old Style" panose="02020603050405020304" pitchFamily="1"/>
              </a:rPr>
              <a:t>the data's provenance </a:t>
            </a:r>
          </a:p>
          <a:p>
            <a:pPr marL="2148840" marR="0" indent="0" algn="l">
              <a:lnSpc>
                <a:spcPts val="32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800" b="1" spc="-170">
                <a:solidFill>
                  <a:srgbClr val="392E2D"/>
                </a:solidFill>
                <a:latin typeface="Courier New" panose="02020603050405020304" pitchFamily="3"/>
              </a:rPr>
              <a:t>and weaknesses. </a:t>
            </a:r>
          </a:p>
          <a:p>
            <a:pPr marL="0" marR="0" indent="0" algn="ctr">
              <a:lnSpc>
                <a:spcPts val="3000"/>
              </a:lnSpc>
              <a:spcBef>
                <a:spcPts val="2620"/>
              </a:spcBef>
              <a:spcAft>
                <a:spcPts val="0"/>
              </a:spcAft>
            </a:pPr>
            <a:r>
              <a:rPr lang="en-US" sz="2800" b="1" spc="-140">
                <a:solidFill>
                  <a:srgbClr val="392E2D"/>
                </a:solidFill>
                <a:latin typeface="Courier New" panose="02020603050405020304" pitchFamily="3"/>
              </a:rPr>
              <a:t>You need theory, prior eviuence </a:t>
            </a:r>
          </a:p>
          <a:p>
            <a:pPr marL="13716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45">
                <a:solidFill>
                  <a:srgbClr val="392E2D"/>
                </a:solidFill>
                <a:latin typeface="Courier New" panose="02020603050405020304" pitchFamily="3"/>
              </a:rPr>
              <a:t>and expert opinion </a:t>
            </a:r>
          </a:p>
          <a:p>
            <a:pPr marL="137160" marR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05">
                <a:solidFill>
                  <a:srgbClr val="392E2D"/>
                </a:solidFill>
                <a:latin typeface="Courier New" panose="02020603050405020304" pitchFamily="3"/>
              </a:rPr>
              <a:t>to underpin your </a:t>
            </a:r>
            <a:r>
              <a:rPr lang="en-US" sz="2650" b="1" spc="-105">
                <a:solidFill>
                  <a:srgbClr val="392E2D"/>
                </a:solidFill>
                <a:latin typeface="Bookman Old Style" panose="02020603050405020304" pitchFamily="1"/>
              </a:rPr>
              <a:t>analyses. </a:t>
            </a:r>
          </a:p>
          <a:p>
            <a:pPr marL="137160" marR="0" indent="0" algn="l">
              <a:lnSpc>
                <a:spcPts val="3300"/>
              </a:lnSpc>
              <a:spcBef>
                <a:spcPts val="2380"/>
              </a:spcBef>
              <a:spcAft>
                <a:spcPts val="0"/>
              </a:spcAft>
            </a:pPr>
            <a:r>
              <a:rPr lang="en-US" sz="2650" b="1" spc="-135">
                <a:solidFill>
                  <a:srgbClr val="392E2D"/>
                </a:solidFill>
                <a:latin typeface="Bookman Old Style" panose="02020603050405020304" pitchFamily="1"/>
              </a:rPr>
              <a:t>Serendipitous </a:t>
            </a:r>
            <a:r>
              <a:rPr lang="en-US" sz="2800" b="1" spc="-135">
                <a:solidFill>
                  <a:srgbClr val="392E2D"/>
                </a:solidFill>
                <a:latin typeface="Courier New" panose="02020603050405020304" pitchFamily="3"/>
              </a:rPr>
              <a:t>uListakes help too. </a:t>
            </a:r>
          </a:p>
          <a:p>
            <a:pPr marL="137160" marR="0" indent="0" algn="l">
              <a:lnSpc>
                <a:spcPts val="3000"/>
              </a:lnSpc>
              <a:spcBef>
                <a:spcPts val="5245"/>
              </a:spcBef>
              <a:spcAft>
                <a:spcPts val="0"/>
              </a:spcAft>
            </a:pPr>
            <a:r>
              <a:rPr lang="en-US" sz="2800" b="1" spc="-165">
                <a:solidFill>
                  <a:srgbClr val="392E2D"/>
                </a:solidFill>
                <a:latin typeface="Courier New" panose="02020603050405020304" pitchFamily="3"/>
              </a:rPr>
              <a:t>You need to talk to people for this. </a:t>
            </a:r>
          </a:p>
          <a:p>
            <a:pPr marL="13716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200">
                <a:solidFill>
                  <a:srgbClr val="392E2D"/>
                </a:solidFill>
                <a:latin typeface="Courier New" panose="02020603050405020304" pitchFamily="3"/>
              </a:rPr>
              <a:t>Arid to use analogue tools (sometimes) </a:t>
            </a:r>
          </a:p>
          <a:p>
            <a:pPr marL="13716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210">
                <a:solidFill>
                  <a:srgbClr val="392E2D"/>
                </a:solidFill>
                <a:latin typeface="Courier New" panose="02020603050405020304" pitchFamily="3"/>
              </a:rPr>
              <a:t>You need to visit the source of thy: data </a:t>
            </a:r>
          </a:p>
          <a:p>
            <a:pPr marL="18288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65">
                <a:solidFill>
                  <a:srgbClr val="392E2D"/>
                </a:solidFill>
                <a:latin typeface="Courier New" panose="02020603050405020304" pitchFamily="3"/>
              </a:rPr>
              <a:t>and the setting where your </a:t>
            </a:r>
          </a:p>
          <a:p>
            <a:pPr marL="18288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204">
                <a:solidFill>
                  <a:srgbClr val="392E2D"/>
                </a:solidFill>
                <a:latin typeface="Courier New" panose="02020603050405020304" pitchFamily="3"/>
              </a:rPr>
              <a:t>work will be acted on, </a:t>
            </a:r>
          </a:p>
          <a:p>
            <a:pPr marL="0" marR="0" indent="0" algn="ctr">
              <a:lnSpc>
                <a:spcPts val="3000"/>
              </a:lnSpc>
              <a:spcBef>
                <a:spcPts val="0"/>
              </a:spcBef>
              <a:spcAft>
                <a:spcPts val="60"/>
              </a:spcAft>
            </a:pPr>
            <a:r>
              <a:rPr lang="en-US" sz="2800" b="1" spc="-200">
                <a:solidFill>
                  <a:srgbClr val="392E2D"/>
                </a:solidFill>
                <a:latin typeface="Courier New" panose="02020603050405020304" pitchFamily="3"/>
              </a:rPr>
              <a:t>(or ignorud)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3008610" cy="9753600"/>
          </a:xfrm>
          <a:prstGeom prst="rect">
            <a:avLst/>
          </a:prstGeom>
          <a:solidFill>
            <a:srgbClr val="0E1729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8610" cy="97536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478395" y="332105"/>
            <a:ext cx="5083810" cy="3890645"/>
          </a:xfrm>
          <a:prstGeom prst="rect">
            <a:avLst/>
          </a:prstGeom>
          <a:solidFill>
            <a:srgbClr val="0E1729"/>
          </a:solidFill>
          <a:ln w="0" cmpd="sng">
            <a:noFill/>
            <a:prstDash val="solid"/>
          </a:ln>
        </p:spPr>
        <p:txBody>
          <a:bodyPr vert="horz" lIns="0" tIns="656590" rIns="0" bIns="0" anchor="t">
            <a:normAutofit fontScale="90000"/>
          </a:bodyPr>
          <a:lstStyle/>
          <a:p>
            <a:pPr marL="0" marR="0" indent="0" algn="l">
              <a:lnSpc>
                <a:spcPts val="19900"/>
              </a:lnSpc>
              <a:spcAft>
                <a:spcPts val="5505"/>
              </a:spcAft>
            </a:pPr>
            <a:r>
              <a:rPr lang="en-US" sz="7800" b="1" spc="880">
                <a:solidFill>
                  <a:srgbClr val="BEA82A"/>
                </a:solidFill>
                <a:latin typeface="Times New Roman" panose="02020603050405020304" pitchFamily="2"/>
              </a:rPr>
              <a:t>,</a:t>
            </a:r>
            <a:r>
              <a:rPr lang="en-US" sz="7800" b="1" spc="880" baseline="-25000">
                <a:solidFill>
                  <a:srgbClr val="BEA82A"/>
                </a:solidFill>
                <a:latin typeface="Arial Narrow" panose="02020603050405020304" pitchFamily="2"/>
              </a:rPr>
              <a:t>ftw</a:t>
            </a:r>
            <a:r>
              <a:rPr lang="en-US" sz="7800" b="1" spc="880">
                <a:solidFill>
                  <a:srgbClr val="BEA82A"/>
                </a:solidFill>
                <a:latin typeface="Times New Roman" panose="02020603050405020304" pitchFamily="2"/>
              </a:rPr>
              <a:t>i</a:t>
            </a:r>
            <a:r>
              <a:rPr lang="en-US" sz="7800" b="1" spc="880" baseline="-25000">
                <a:solidFill>
                  <a:srgbClr val="BEA82A"/>
                </a:solidFill>
                <a:latin typeface="Arial Narrow" panose="02020603050405020304" pitchFamily="2"/>
              </a:rPr>
              <a:t>t</a:t>
            </a:r>
            <a:r>
              <a:rPr lang="en-US" sz="7800" b="1" spc="880">
                <a:solidFill>
                  <a:srgbClr val="BEA82A"/>
                </a:solidFill>
                <a:latin typeface="Times New Roman" panose="02020603050405020304" pitchFamily="2"/>
              </a:rPr>
              <a:t>ow •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12190" y="622300"/>
            <a:ext cx="9144000" cy="134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8000"/>
              </a:lnSpc>
              <a:spcAft>
                <a:spcPts val="2545"/>
              </a:spcAft>
            </a:pPr>
            <a:r>
              <a:rPr lang="en-US" sz="6850" b="1" spc="265">
                <a:solidFill>
                  <a:srgbClr val="5A7052"/>
                </a:solidFill>
                <a:latin typeface="Tahoma" panose="02020603050405020304" pitchFamily="2"/>
              </a:rPr>
              <a:t>Six questions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12190" y="1966595"/>
            <a:ext cx="9144000" cy="6750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7515" rIns="0" bIns="0" anchor="t"/>
          <a:lstStyle/>
          <a:p>
            <a:pPr marL="0" marR="0" indent="0" algn="just">
              <a:lnSpc>
                <a:spcPts val="4900"/>
              </a:lnSpc>
              <a:spcAft>
                <a:spcPts val="0"/>
              </a:spcAft>
            </a:pPr>
            <a:r>
              <a:rPr lang="en-US" sz="3500" spc="90">
                <a:solidFill>
                  <a:srgbClr val="20291D"/>
                </a:solidFill>
                <a:latin typeface="Tahoma" panose="02020603050405020304" pitchFamily="2"/>
              </a:rPr>
              <a:t>1.Data provenance; audience &amp; goals </a:t>
            </a:r>
          </a:p>
          <a:p>
            <a:pPr marL="0" marR="0" indent="0" algn="just">
              <a:lnSpc>
                <a:spcPts val="4400"/>
              </a:lnSpc>
              <a:spcBef>
                <a:spcPts val="3445"/>
              </a:spcBef>
              <a:spcAft>
                <a:spcPts val="0"/>
              </a:spcAft>
            </a:pPr>
            <a:r>
              <a:rPr lang="en-US" sz="3500" spc="45">
                <a:solidFill>
                  <a:srgbClr val="20291D"/>
                </a:solidFill>
                <a:latin typeface="Tahoma" panose="02020603050405020304" pitchFamily="2"/>
              </a:rPr>
              <a:t>2.Data or stats? </a:t>
            </a:r>
          </a:p>
          <a:p>
            <a:pPr marL="0" marR="0" indent="0" algn="just">
              <a:lnSpc>
                <a:spcPts val="4700"/>
              </a:lnSpc>
              <a:spcBef>
                <a:spcPts val="3875"/>
              </a:spcBef>
              <a:spcAft>
                <a:spcPts val="0"/>
              </a:spcAft>
            </a:pPr>
            <a:r>
              <a:rPr lang="en-US" sz="3500" spc="60">
                <a:solidFill>
                  <a:srgbClr val="20291D"/>
                </a:solidFill>
                <a:latin typeface="Tahoma" panose="02020603050405020304" pitchFamily="2"/>
              </a:rPr>
              <a:t>3.Encoding variables / stats as an image </a:t>
            </a:r>
          </a:p>
          <a:p>
            <a:pPr marL="0" marR="0" indent="0" algn="just">
              <a:lnSpc>
                <a:spcPts val="4900"/>
              </a:lnSpc>
              <a:spcBef>
                <a:spcPts val="3735"/>
              </a:spcBef>
              <a:spcAft>
                <a:spcPts val="0"/>
              </a:spcAft>
            </a:pPr>
            <a:r>
              <a:rPr lang="en-US" sz="3500" spc="110">
                <a:solidFill>
                  <a:srgbClr val="20291D"/>
                </a:solidFill>
                <a:latin typeface="Tahoma" panose="02020603050405020304" pitchFamily="2"/>
              </a:rPr>
              <a:t>4.Design, perception </a:t>
            </a:r>
          </a:p>
          <a:p>
            <a:pPr marL="0" marR="0" indent="0" algn="just">
              <a:lnSpc>
                <a:spcPts val="4900"/>
              </a:lnSpc>
              <a:spcBef>
                <a:spcPts val="3445"/>
              </a:spcBef>
              <a:spcAft>
                <a:spcPts val="0"/>
              </a:spcAft>
            </a:pPr>
            <a:r>
              <a:rPr lang="en-US" sz="3500" spc="95">
                <a:solidFill>
                  <a:srgbClr val="20291D"/>
                </a:solidFill>
                <a:latin typeface="Tahoma" panose="02020603050405020304" pitchFamily="2"/>
              </a:rPr>
              <a:t>5.Annotation, prolegomena, storytelling </a:t>
            </a:r>
          </a:p>
          <a:p>
            <a:pPr marL="0" marR="0" indent="0" algn="just">
              <a:lnSpc>
                <a:spcPts val="4700"/>
              </a:lnSpc>
              <a:spcBef>
                <a:spcPts val="3450"/>
              </a:spcBef>
              <a:spcAft>
                <a:spcPts val="3430"/>
              </a:spcAft>
            </a:pPr>
            <a:r>
              <a:rPr lang="en-US" sz="3500" spc="75">
                <a:solidFill>
                  <a:srgbClr val="20291D"/>
                </a:solidFill>
                <a:latin typeface="Tahoma" panose="02020603050405020304" pitchFamily="2"/>
              </a:rPr>
              <a:t>6.How can you do user-testing?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12190" y="8717280"/>
            <a:ext cx="9144000" cy="38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200" u="sng" spc="75">
                <a:solidFill>
                  <a:srgbClr val="0000FF"/>
                </a:solidFill>
                <a:latin typeface="Tahoma" panose="02020603050405020304" pitchFamily="2"/>
              </a:rPr>
              <a:t>stat.columbia.edu/~gelman/research/published/vis14.pdf</a:t>
            </a:r>
            <a:r>
              <a:rPr lang="en-US" sz="100" spc="75">
                <a:solidFill>
                  <a:srgbClr val="20291D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10590" y="393700"/>
            <a:ext cx="11252200" cy="144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3515" rIns="0" bIns="0" anchor="t">
            <a:normAutofit fontScale="95000"/>
          </a:bodyPr>
          <a:lstStyle/>
          <a:p>
            <a:pPr marL="0" marR="0" indent="0" algn="l">
              <a:lnSpc>
                <a:spcPts val="6300"/>
              </a:lnSpc>
              <a:spcAft>
                <a:spcPts val="3585"/>
              </a:spcAft>
            </a:pPr>
            <a:r>
              <a:rPr lang="en-US" sz="6550" b="1" spc="170">
                <a:solidFill>
                  <a:srgbClr val="000000"/>
                </a:solidFill>
                <a:latin typeface="Tahoma" panose="02020603050405020304" pitchFamily="2"/>
              </a:rPr>
              <a:t>Data quality &amp; provenance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3590" y="1843405"/>
          <a:ext cx="9347200" cy="7821295"/>
        </p:xfrm>
        <a:graphic>
          <a:graphicData uri="http://schemas.openxmlformats.org/drawingml/2006/table">
            <a:tbl>
              <a:tblPr/>
              <a:tblGrid>
                <a:gridCol w="859790"/>
                <a:gridCol w="208280"/>
                <a:gridCol w="208280"/>
                <a:gridCol w="1117600"/>
                <a:gridCol w="239395"/>
                <a:gridCol w="208280"/>
                <a:gridCol w="208280"/>
                <a:gridCol w="337185"/>
                <a:gridCol w="208280"/>
                <a:gridCol w="25781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318770"/>
                <a:gridCol w="208280"/>
                <a:gridCol w="217805"/>
                <a:gridCol w="208280"/>
                <a:gridCol w="208280"/>
                <a:gridCol w="208280"/>
                <a:gridCol w="282575"/>
                <a:gridCol w="276225"/>
                <a:gridCol w="208280"/>
                <a:gridCol w="340995"/>
                <a:gridCol w="544195"/>
                <a:gridCol w="537210"/>
                <a:gridCol w="544195"/>
                <a:gridCol w="566420"/>
              </a:tblGrid>
              <a:tr h="500380">
                <a:tc gridSpan="4">
                  <a:txBody>
                    <a:bodyPr/>
                    <a:lstStyle/>
                    <a:p>
                      <a:pPr marL="0" marR="28575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TORONTO TRANSIT COMMISSION </a:t>
                      </a:r>
                    </a:p>
                    <a:p>
                      <a:pPr marL="182880" marR="0" indent="0" algn="l">
                        <a:lnSpc>
                          <a:spcPts val="1200"/>
                        </a:lnSpc>
                        <a:spcBef>
                          <a:spcPts val="225"/>
                        </a:spcBef>
                        <a:spcAft>
                          <a:spcPts val="34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ANALYSIS </a:t>
                      </a: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OF 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RIDERSHIP 1615 TO 2017 ACTtau_S1050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3)1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605"/>
                        </a:spcAft>
                      </a:pPr>
                      <a:r>
                        <a:rPr lang="en-US" sz="3050" b="1" spc="-894">
                          <a:solidFill>
                            <a:srgbClr val="D9271F"/>
                          </a:solidFill>
                          <a:latin typeface="Tahoma" panose="02020603050405020304" pitchFamily="2"/>
                        </a:rPr>
                        <a:t>preamble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97790">
                <a:tc gridSpan="39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56210">
                <a:tc>
                  <a:txBody>
                    <a:bodyPr/>
                    <a:lstStyle/>
                    <a:p>
                      <a:pPr marL="0" marR="457200" indent="0" algn="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</a:pPr>
                      <a:r>
                        <a:rPr lang="en-US" sz="750" b="1" spc="0">
                          <a:solidFill>
                            <a:srgbClr val="A52F2F"/>
                          </a:solidFill>
                          <a:latin typeface="Tahoma" panose="02020603050405020304" pitchFamily="2"/>
                        </a:rPr>
                        <a:t>limo.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195"/>
                        </a:spcBef>
                        <a:spcAft>
                          <a:spcPts val="25"/>
                        </a:spcAft>
                        <a:tabLst>
                          <a:tab pos="502920" algn="l"/>
                          <a:tab pos="1737360" algn="l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 FARE UEDA -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121285" indent="0" algn="r">
                        <a:lnSpc>
                          <a:spcPts val="9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114300" indent="0" algn="r">
                        <a:lnSpc>
                          <a:spcPts val="1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2016 •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121285" indent="0" algn="r">
                        <a:lnSpc>
                          <a:spcPts val="1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114300" indent="0" algn="r">
                        <a:lnSpc>
                          <a:spcPts val="9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4300" indent="0" algn="r">
                        <a:lnSpc>
                          <a:spcPts val="9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2009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2X4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BCBC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20.77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71450" indent="0" algn="r">
                        <a:lnSpc>
                          <a:spcPts val="1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</a:t>
                      </a:r>
                      <a:r>
                        <a:rPr lang="en-US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005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 marL="0" marR="22860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46610:3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7150" marR="0" indent="0"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ADULT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roxEms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TICKETS </a:t>
                      </a:r>
                      <a:r>
                        <a:t/>
                      </a:r>
                      <a:br/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TriO-FARE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., Ice </a:t>
                      </a:r>
                    </a:p>
                    <a:p>
                      <a:pPr marL="365760" marR="0" indent="0" algn="l">
                        <a:lnSpc>
                          <a:spcPts val="9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MA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102 071 </a:t>
                      </a:r>
                    </a:p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WA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1.0145 </a:t>
                      </a:r>
                    </a:p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WA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III 157 </a:t>
                      </a:r>
                    </a:p>
                    <a:p>
                      <a:pPr marL="365760" marR="0" indent="0" algn="l">
                        <a:lnSpc>
                          <a:spcPts val="9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112,980 </a:t>
                      </a:r>
                    </a:p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117 982 </a:t>
                      </a:r>
                    </a:p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MA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121,748 </a:t>
                      </a:r>
                    </a:p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NM MA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120,218 </a:t>
                      </a:r>
                    </a:p>
                    <a:p>
                      <a:pPr marL="274320" marR="0" indent="0" algn="r">
                        <a:lnSpc>
                          <a:spcPts val="9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1298 WA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114888 </a:t>
                      </a:r>
                    </a:p>
                    <a:p>
                      <a:pPr marL="274320" marR="0" indent="0" algn="r">
                        <a:lnSpc>
                          <a:spcPts val="9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9.807 WA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04,210 </a:t>
                      </a:r>
                    </a:p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34.445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88 794 </a:t>
                      </a:r>
                    </a:p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16.398 </a:t>
                      </a:r>
                    </a:p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75,340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10.648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0795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PRESTO - SINGLE RIDE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-" ""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tabLst>
                          <a:tab pos="54864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'''''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720" marR="0" indent="0" algn="r">
                        <a:lnSpc>
                          <a:spcPts val="8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  <a:tabLst>
                          <a:tab pos="54864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""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" "'2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8.191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4.399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1.139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0795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PRESTO SR'/M TOKEN R CE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"</a:t>
                      </a:r>
                      <a:r>
                        <a:rPr lang="en-US" sz="750" b="1" spc="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Who</a:t>
                      </a:r>
                      <a:r>
                        <a:rPr lang="en-US" sz="750" b="1" spc="0" baseline="3000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"</a:t>
                      </a:r>
                      <a:r>
                        <a:rPr lang="en-US" sz="100" b="1" spc="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-565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and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-17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"hole </a:t>
                      </a:r>
                    </a:p>
                    <a:p>
                      <a:pPr marL="0" marR="6985" indent="0" algn="r">
                        <a:lnSpc>
                          <a:spcPts val="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 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NVA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3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PRLS T Q - Z;14V1.4 CAt4-410+11); PRESTO - MCHTHLY PASS Rf al,i </a:t>
                      </a:r>
                      <a:r>
                        <a:rPr lang="en-US" sz="750" b="1" i="1" spc="-3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AR </a:t>
                      </a:r>
                      <a:r>
                        <a:rPr lang="en-US" sz="750" b="1" spc="-3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640N110 Y PAS!; POST-SECONDARY PASS TY6N.130 PASS </a:t>
                      </a:r>
                    </a:p>
                    <a:p>
                      <a:pPr marL="45720" marR="0" indent="0" algn="l">
                        <a:lnSpc>
                          <a:spcPts val="8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YeEEK-Y PASS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289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.,.......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13.853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ts val="21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-14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same </a:t>
                      </a:r>
                    </a:p>
                    <a:p>
                      <a:pPr marL="0" marR="1778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....,...... </a:t>
                      </a:r>
                    </a:p>
                    <a:p>
                      <a:pPr marL="0" marR="17780" indent="0" algn="r">
                        <a:lnSpc>
                          <a:spcPts val="1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N'A </a:t>
                      </a:r>
                    </a:p>
                    <a:p>
                      <a:pPr marL="0" marR="1778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7.517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220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-765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column </a:t>
                      </a:r>
                    </a:p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2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-......... </a:t>
                      </a:r>
                    </a:p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09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7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9.813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00"/>
                        </a:lnSpc>
                        <a:spcBef>
                          <a:spcPts val="4005"/>
                        </a:spcBef>
                        <a:spcAft>
                          <a:spcPts val="79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05740" marR="0" indent="0" algn="r">
                        <a:lnSpc>
                          <a:spcPts val="1000"/>
                        </a:lnSpc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4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 2 -........5 NA 9,981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114300" indent="0" algn="r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q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 </a:t>
                      </a:r>
                    </a:p>
                    <a:p>
                      <a:pPr marL="0" marR="0" indent="0" algn="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P. A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  <a:tab pos="502920" algn="r"/>
                        </a:tabLst>
                      </a:pPr>
                      <a:r>
                        <a:rPr lang="en-US" sz="750" b="1" spc="-5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:1 • 'I', .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-, 4 ..: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I..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,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 </a:t>
                      </a:r>
                    </a:p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0.557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6002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**A MA ;(K 011f; 35010 NAA 10,185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_ NVP1 </a:t>
                      </a:r>
                    </a:p>
                    <a:p>
                      <a:pPr marL="18288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6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1114 420 32091 NM 0.893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716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_</a:t>
                      </a:r>
                      <a:r>
                        <a:rPr lang="en-US" sz="750" spc="0" baseline="-25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.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N'A WA 203,101 9.200 14% 9237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N'A </a:t>
                      </a:r>
                    </a:p>
                    <a:p>
                      <a:pPr marL="18288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2011.172 WA NA 8.731t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 marR="0" indent="0" algn="r">
                        <a:lnSpc>
                          <a:spcPts val="9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9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ttlk_ NIA </a:t>
                      </a:r>
                    </a:p>
                    <a:p>
                      <a:pPr marL="18288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212k313 NA NA 7.517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I'6A </a:t>
                      </a:r>
                    </a:p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MIA </a:t>
                      </a:r>
                    </a:p>
                    <a:p>
                      <a:pPr marL="18288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196.001 NtA NIA 7./243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141111 </a:t>
                      </a:r>
                    </a:p>
                    <a:p>
                      <a:pPr marL="18288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2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rsvA 171,314 na* res• </a:t>
                      </a:r>
                    </a:p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5.113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0795" marR="0" indent="0" algn="l">
                        <a:lnSpc>
                          <a:spcPts val="7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CASH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36.045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41.536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46.873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49.120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16.623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46.467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43.796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43.140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41.145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39.406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36.317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38.684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4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85725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9U-TOTAL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417.6011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426.973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434.9111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137.287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411,142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410,118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401.684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306.341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341.1411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370,803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tabLst>
                          <a:tab pos="54864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- 372,676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366,287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" marR="857250" indent="0" algn="r">
                        <a:lnSpc>
                          <a:spcPts val="8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50" b="1" spc="-335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three reports </a:t>
                      </a:r>
                    </a:p>
                    <a:p>
                      <a:pPr marL="182880" marR="0" indent="0"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MANDOUSTUOCNT </a:t>
                      </a:r>
                      <a:r>
                        <a:t/>
                      </a:r>
                      <a:br/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lar,)10.4.y PASS </a:t>
                      </a:r>
                    </a:p>
                    <a:p>
                      <a:pPr marL="45720" marR="5715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b="1" spc="0">
                          <a:solidFill>
                            <a:srgbClr val="DA5C5C"/>
                          </a:solidFill>
                          <a:latin typeface="Tahoma" panose="02020603050405020304" pitchFamily="2"/>
                        </a:rPr>
                        <a:t>in one!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109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2/.324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1011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31,196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107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2/.57' </a:t>
                      </a:r>
                    </a:p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950 </a:t>
                      </a:r>
                    </a:p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32.997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25 092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672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32 515</a:t>
                      </a:r>
                      <a:r>
                        <a:rPr lang="en-US" sz="75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.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23.064 </a:t>
                      </a:r>
                    </a:p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515 </a:t>
                      </a:r>
                    </a:p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33.108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20.50%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54: </a:t>
                      </a:r>
                    </a:p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35.472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19.769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824 </a:t>
                      </a:r>
                    </a:p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97.039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18.540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702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96.299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7.160 </a:t>
                      </a:r>
                    </a:p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814 </a:t>
                      </a:r>
                    </a:p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34.474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15.33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871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38.815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11,1164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7117 </a:t>
                      </a:r>
                    </a:p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39.007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14,006 </a:t>
                      </a:r>
                    </a:p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808 </a:t>
                      </a:r>
                    </a:p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40.•01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r">
                        <a:lnSpc>
                          <a:spcPts val="1000"/>
                        </a:lnSpc>
                        <a:spcBef>
                          <a:spcPts val="86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12.221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372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10,808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971550" indent="0" algn="r">
                        <a:lnSpc>
                          <a:spcPts val="300"/>
                        </a:lnSpc>
                        <a:spcBef>
                          <a:spcPts val="102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 .-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750" b="1" spc="0">
                          <a:solidFill>
                            <a:srgbClr val="A52F2F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PRESTO T :SINGLE RIDE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5„703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1.4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11*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N'A </a:t>
                      </a:r>
                    </a:p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25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.1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indent="0" algn="l">
                        <a:lnSpc>
                          <a:spcPts val="800"/>
                        </a:lnSpc>
                        <a:spcBef>
                          <a:spcPts val="205"/>
                        </a:spcBef>
                        <a:spcAft>
                          <a:spcPts val="7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KA N.0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indent="0" algn="l">
                        <a:lnSpc>
                          <a:spcPts val="800"/>
                        </a:lnSpc>
                        <a:spcBef>
                          <a:spcPts val="235"/>
                        </a:spcBef>
                        <a:spcAft>
                          <a:spcPts val="70"/>
                        </a:spcAft>
                      </a:pPr>
                      <a:r>
                        <a:rPr lang="en-US" sz="750" b="1" spc="-9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Nist4 MA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rsm </a:t>
                      </a: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N'A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N'A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NIA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resi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PRESTO SRVM CASH R1DE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263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NM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8288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P14ES TO - MONTHLY PASS CASH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as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 S22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960"/>
                        </a:spcBef>
                        <a:spcAft>
                          <a:spcPts val="7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10 1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555"/>
                        </a:spcAft>
                      </a:pPr>
                      <a:r>
                        <a:rPr lang="en-US" sz="1850" b="1" spc="-585">
                          <a:solidFill>
                            <a:srgbClr val="D83B3C"/>
                          </a:solidFill>
                          <a:latin typeface="Tahoma" panose="02020603050405020304" pitchFamily="2"/>
                        </a:rPr>
                        <a:t>40tals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232410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95"/>
                        </a:spcAft>
                      </a:pPr>
                      <a:r>
                        <a:rPr lang="en-US" sz="1850" b="1" spc="-405">
                          <a:solidFill>
                            <a:srgbClr val="D9271F"/>
                          </a:solidFill>
                          <a:latin typeface="Tahoma" panose="02020603050405020304" pitchFamily="2"/>
                        </a:rPr>
                        <a:t>within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-140">
                          <a:solidFill>
                            <a:srgbClr val="D83B3C"/>
                          </a:solidFill>
                          <a:latin typeface="Tahoma" panose="02020603050405020304" pitchFamily="2"/>
                        </a:rPr>
                        <a:t>data</a:t>
                      </a:r>
                      <a:r>
                        <a:rPr lang="en-US" sz="1850" b="1" spc="-140" baseline="30000">
                          <a:solidFill>
                            <a:srgbClr val="D83B3C"/>
                          </a:solidFill>
                          <a:latin typeface="Tahoma" panose="02020603050405020304" pitchFamily="2"/>
                        </a:rPr>
                        <a:t>,</a:t>
                      </a:r>
                      <a:r>
                        <a:rPr lang="en-US" sz="100" b="1" spc="-140">
                          <a:solidFill>
                            <a:srgbClr val="D83B3C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  <a:p>
                      <a:pPr marL="0" marR="0" indent="0" algn="r">
                        <a:lnSpc>
                          <a:spcPts val="4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800 </a:t>
                      </a:r>
                    </a:p>
                    <a:p>
                      <a:pPr marL="0" marR="0" indent="0" algn="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0" baseline="30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8</a:t>
                      </a:r>
                      <a:r>
                        <a:rPr lang="en-US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1(</a:t>
                      </a:r>
                      <a:r>
                        <a:rPr lang="en-US" sz="14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oft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  <a:p>
                      <a:pPr marL="0" marR="13970" indent="0" algn="r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 8 </a:t>
                      </a:r>
                    </a:p>
                    <a:p>
                      <a:pPr marL="0" marR="71120" indent="0" algn="r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167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N'A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5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5 528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 </a:t>
                      </a:r>
                      <a:r>
                        <a:rPr lang="en-US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253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1211 </a:t>
                      </a:r>
                    </a:p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Si</a:t>
                      </a:r>
                      <a:r>
                        <a:rPr lang="en-US" sz="75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n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85725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7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51.11/PTIITTAL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17145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71Ia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72.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17145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717.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1212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4'1 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ad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10,543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50745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a,</a:t>
                      </a:r>
                      <a:r>
                        <a:rPr lang="en-US" sz="75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z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10,114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C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C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C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7C5C3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FREE ROES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24.856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21.875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72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0.030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NIA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NIA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2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TICIKETS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1.066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.097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7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7.563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LIM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5.3.04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9.287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8.562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6.732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4.951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PRESTO - FREE CHILD RIDE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163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P1A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PeA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EA 9-1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526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3.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'05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5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2.71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2.689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2 133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2.5.30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2.110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2.253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1.933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2168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85725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SUS-TOTAL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33.019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71 911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12.441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10,882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</a:t>
                      </a:r>
                      <a:r>
                        <a:rPr lang="en-US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,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271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10,218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10,737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MAIM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10,072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11,036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111,8113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11,60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8288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DANA( STAMMER </a:t>
                      </a:r>
                      <a:r>
                        <a:t/>
                      </a:r>
                      <a:br/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EILIND/AAR AMPS </a:t>
                      </a:r>
                      <a:r>
                        <a:t/>
                      </a:r>
                      <a:br/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PREMIUM EXPRESS </a:t>
                      </a:r>
                    </a:p>
                    <a:p>
                      <a:pPr marL="182880" marR="0" indent="0" algn="l">
                        <a:lnSpc>
                          <a:spcPts val="30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POSTAL CARR rERS </a:t>
                      </a:r>
                      <a:r>
                        <a:t/>
                      </a:r>
                      <a:br/>
                      <a:r>
                        <a:rPr lang="en-US" sz="60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P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P </a:t>
                      </a:r>
                    </a:p>
                    <a:p>
                      <a:pPr marL="0" marR="857250" indent="0" algn="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F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-'';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2004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1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mu 1 MS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146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 A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</a:t>
                      </a:r>
                      <a:r>
                        <a:rPr lang="en-US" sz="75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.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214,1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7432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6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9 130 i 0101 </a:t>
                      </a:r>
                    </a:p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174 </a:t>
                      </a:r>
                    </a:p>
                    <a:p>
                      <a:pPr marL="274320" marR="0" indent="0" algn="l">
                        <a:lnSpc>
                          <a:spcPts val="9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0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N'A .1 WZ</a:t>
                      </a:r>
                      <a:r>
                        <a:rPr lang="en-US" sz="750" b="1" spc="-105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4</a:t>
                      </a:r>
                      <a:r>
                        <a:rPr lang="en-US" sz="100" b="1" spc="-10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72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8 560 </a:t>
                      </a:r>
                    </a:p>
                    <a:p>
                      <a:pPr marL="4572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1088 </a:t>
                      </a:r>
                    </a:p>
                    <a:p>
                      <a:pPr marL="45720" marR="0" indent="0" algn="r">
                        <a:lnSpc>
                          <a:spcPts val="1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490 </a:t>
                      </a:r>
                    </a:p>
                    <a:p>
                      <a:pPr marL="45720" marR="0" indent="0" algn="r">
                        <a:lnSpc>
                          <a:spcPts val="1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</a:t>
                      </a:r>
                    </a:p>
                    <a:p>
                      <a:pPr marL="4572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", 4"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2860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4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10.033 1 119 *51 NA </a:t>
                      </a:r>
                    </a:p>
                    <a:p>
                      <a:pPr marL="0" marR="6985" indent="0" algn="r">
                        <a:lnSpc>
                          <a:spcPts val="6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C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K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L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11.4123 1 tO... 431 N .).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2860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5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 92D 1006 372 ty A </a:t>
                      </a:r>
                    </a:p>
                    <a:p>
                      <a:pPr marL="0" marR="0" indent="9144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  <a:tabLst>
                          <a:tab pos="50292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144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10 642 1 0430 341 MA </a:t>
                      </a:r>
                    </a:p>
                    <a:p>
                      <a:pPr marL="0" marR="0" indent="0" algn="r">
                        <a:lnSpc>
                          <a:spcPts val="6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.5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)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7432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  <a:tabLst>
                          <a:tab pos="502920" algn="r"/>
                        </a:tabLst>
                      </a:pPr>
                      <a:r>
                        <a:rPr lang="en-US" sz="750" b="1" spc="-6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3,605 </a:t>
                      </a:r>
                      <a:r>
                        <a:t/>
                      </a:r>
                      <a:br/>
                      <a:r>
                        <a:rPr lang="en-US" sz="750" b="1" spc="-6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1 079 </a:t>
                      </a:r>
                    </a:p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322 </a:t>
                      </a:r>
                    </a:p>
                    <a:p>
                      <a:pPr marL="274320" marR="0" indent="0" algn="l">
                        <a:lnSpc>
                          <a:spcPts val="9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2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 ,.. </a:t>
                      </a:r>
                      <a:r>
                        <a:rPr lang="en-US" sz="750" b="1" i="1" spc="-2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tgl</a:t>
                      </a:r>
                      <a:r>
                        <a:rPr lang="en-US" sz="750" b="1" i="1" spc="-25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</a:t>
                      </a:r>
                      <a:r>
                        <a:rPr lang="en-US" sz="100" b="1" i="1" spc="-2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3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10 080 I , 071 913 WA </a:t>
                      </a:r>
                    </a:p>
                    <a:p>
                      <a:pPr marL="0" marR="17145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.",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114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9,061 1, 022 310 NA fi 415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8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9 816 1 041 295 ILA </a:t>
                      </a:r>
                    </a:p>
                    <a:p>
                      <a:pPr marL="4572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750" b="1" i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-,_2412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9,191 1025 259 5B</a:t>
                      </a:r>
                      <a:r>
                        <a:rPr lang="en-US" sz="7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</a:t>
                      </a:r>
                    </a:p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 172</a:t>
                      </a:r>
                      <a:r>
                        <a:rPr lang="en-US" sz="950" b="1" spc="0" baseline="-25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17145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0160" algn="l"/>
                        </a:tabLst>
                      </a:pPr>
                      <a:r>
                        <a:rPr lang="en-US" sz="950" b="1" spc="-5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tAltstartalrote ; • • •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.513.1114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MOO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WAS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:$14,141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$06.104.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</a:pPr>
                      <a:r>
                        <a:rPr lang="en-US" sz="750" b="1" spc="-6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 . $1.407.::,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$00410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  <a:buFont typeface="Symbol"/>
                        <a:buChar char="·"/>
                        <a:tabLst>
                          <a:tab pos="50292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41'/41/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444.303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2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400,104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542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IS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</a:pPr>
                      <a:r>
                        <a:rPr lang="en-US" sz="750" b="1" spc="-5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 .. 444:444: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715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955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sus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7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7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4.061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7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234.3112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121;60,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7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2' 0 655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16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2111.515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1195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.115 4'.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700"/>
                        </a:lnSpc>
                        <a:spcBef>
                          <a:spcPts val="119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214 341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7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206 426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85725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9UII.TOTAL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FFFFFF"/>
                          </a:solidFill>
                          <a:latin typeface="Tahoma" panose="02020603050405020304" pitchFamily="2"/>
                        </a:rPr>
                        <a:t>setts s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F6F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FFFFFF"/>
                          </a:solidFill>
                          <a:latin typeface="Tahoma" panose="02020603050405020304" pitchFamily="2"/>
                        </a:rPr>
                        <a:t>25.2.190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F6F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FFFFFF"/>
                          </a:solidFill>
                          <a:latin typeface="Tahoma" panose="02020603050405020304" pitchFamily="2"/>
                        </a:rPr>
                        <a:t>238,943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6F6F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245.262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251,083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224.522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221.209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216,890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216.591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115.617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216.241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204.628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715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RAIL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 U 9WAY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213.012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221.622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229.129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219.849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211.210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216.101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213.290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199.131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199.321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116.001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titian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101.775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1450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014 1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3.177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2,011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3 342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4.204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4.001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7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4.14?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4.714_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4232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4400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4.62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</a:t>
                      </a: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4.700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4.100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8288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2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TROLLEY COACH STREETCAR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SS 911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80 107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83.581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65,120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13.31S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51.857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580e.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54,110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49,067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50.060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1397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47 390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52.118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85725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9UII-TOTAL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272.143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286110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295.082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6985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2211.925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224.220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212.425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276940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MAU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222,818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250.113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7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342.428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name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715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'TilirstlaTO/Pr.:::::_:::i.:;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'ill: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211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indent="0" algn="l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-7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 </a:t>
                      </a:r>
                      <a:r>
                        <a:rPr lang="en-US" sz="950" b="1" spc="-7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;10$101tVASIuturriStAittliigt:1114.stri; </a:t>
                      </a:r>
                    </a:p>
                    <a:p>
                      <a:pPr marL="0" marR="6985" indent="0" algn="r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z Omar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3970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-12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.:••!Artlist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'.'..9citta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spc="-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i':.;',01.716</a:t>
                      </a:r>
                      <a:r>
                        <a:rPr lang="en-US" sz="950" b="1" spc="-100" baseline="300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</a:t>
                      </a:r>
                      <a:r>
                        <a:rPr lang="en-US" sz="950" b="1" spc="-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• ::•;41021ditaimistt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60985">
                <a:tc>
                  <a:txBody>
                    <a:bodyPr/>
                    <a:lstStyle/>
                    <a:p>
                      <a:pPr marL="0" marR="22860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WHEN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WEEKDAY </a:t>
                      </a:r>
                    </a:p>
                    <a:p>
                      <a:pPr marL="45720" marR="0" indent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WI 1 KI 10:1140koDAY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288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55"/>
                        </a:spcAft>
                      </a:pPr>
                      <a:r>
                        <a:rPr lang="en-US" sz="750" b="1" i="1" spc="-45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424 </a:t>
                      </a:r>
                      <a:r>
                        <a:rPr lang="en-US" sz="750" b="1" spc="-4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 '-.- 100W.</a:t>
                      </a:r>
                      <a:r>
                        <a:rPr lang="en-US" sz="750" b="1" spc="-45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-</a:t>
                      </a:r>
                      <a:r>
                        <a:rPr lang="en-US" sz="750" spc="-4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9728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414-117 123.1104 </a:t>
                      </a:r>
                    </a:p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tabLst>
                          <a:tab pos="109728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113,502 11011)7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6985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1234440" algn="l"/>
                          <a:tab pos="1783080" algn="l"/>
                          <a:tab pos="269748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123.240 116297 406.913 396.579 379.610 </a:t>
                      </a:r>
                    </a:p>
                    <a:p>
                      <a:pPr marL="0" marR="6985" indent="0" algn="r">
                        <a:lnSpc>
                          <a:spcPts val="9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1234440" algn="l"/>
                          <a:tab pos="1783080" algn="l"/>
                          <a:tab pos="269748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111648 1421,801 107_04a 1046 il ay . 54 T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1051560" algn="r"/>
                          <a:tab pos="1600200" algn="r"/>
                          <a:tab pos="1965960" algn="dec"/>
                        </a:tabLst>
                      </a:pP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371.908 371.765 366.917 367.814 </a:t>
                      </a:r>
                    </a:p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tabLst>
                          <a:tab pos="320040" algn="dec"/>
                          <a:tab pos="1051560" algn="r"/>
                          <a:tab pos="1600200" algn="r"/>
                          <a:tab pos="1965960" algn="dec"/>
                        </a:tabLst>
                      </a:pPr>
                      <a:r>
                        <a:rPr lang="en-US" sz="1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96,325 *1 036 101152 68.730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97790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u="sng" spc="0" baseline="-25000">
                          <a:solidFill>
                            <a:srgbClr val="A52F2F"/>
                          </a:solidFill>
                          <a:latin typeface="Times New Roman" panose="02020603050405020304" pitchFamily="1"/>
                        </a:rPr>
                        <a:t>S</a:t>
                      </a:r>
                      <a:r>
                        <a:rPr lang="en-US" sz="1100" u="sng" spc="0">
                          <a:solidFill>
                            <a:srgbClr val="A52F2F"/>
                          </a:solidFill>
                          <a:latin typeface="Bookman Old Style" panose="02020603050405020304" pitchFamily="1"/>
                        </a:rPr>
                        <a:t>.</a:t>
                      </a:r>
                      <a:r>
                        <a:rPr lang="en-US" sz="1100" spc="0">
                          <a:solidFill>
                            <a:srgbClr val="000000"/>
                          </a:solidFill>
                          <a:latin typeface="Bookman Old Style" panose="02020603050405020304" pitchFamily="1"/>
                        </a:rPr>
                        <a:t> 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45720" marR="0" indent="0" algn="l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  <a:tabLst>
                          <a:tab pos="2103120" algn="r"/>
                        </a:tabLs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51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,4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Starteliikt. :7:7. : 7: :. : 7:glif. k la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6985" indent="0" algn="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.... kl Irbifinnigiiit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6985" indent="0" algn="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' :Isi,e14-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7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.':liCililk7:01,4)Ne:. •: iha</a:t>
                      </a:r>
                      <a:r>
                        <a:rPr lang="en-US" sz="75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y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tai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:7</a:t>
                      </a:r>
                      <a:r>
                        <a:rPr lang="en-US" sz="750" b="1" spc="0" baseline="-250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: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4V1;$/f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::Intidr.y.7440.6.:'::as6W::*:saktrai </a:t>
                      </a:r>
                    </a:p>
                  </a:txBody>
                  <a:tcPr marL="0" marR="0" marT="0" marB="0" anchor="ctr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F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624205"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spcBef>
                          <a:spcPts val="3110"/>
                        </a:spcBef>
                        <a:spcAft>
                          <a:spcPts val="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:.41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,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01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1-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4: 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1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+1 </a:t>
                      </a:r>
                    </a:p>
                    <a:p>
                      <a:pPr marL="0" marR="457200" indent="0" algn="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-8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I.:WW1*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1131570" indent="0" algn="r">
                        <a:lnSpc>
                          <a:spcPts val="1000"/>
                        </a:lnSpc>
                        <a:spcBef>
                          <a:spcPts val="3160"/>
                        </a:spcBef>
                        <a:spcAft>
                          <a:spcPts val="740"/>
                        </a:spcAft>
                      </a:pP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a WV C41 OECT</a:t>
                      </a:r>
                      <a:r>
                        <a:rPr lang="en-US" sz="750" b="1" spc="0" baseline="300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4</a:t>
                      </a:r>
                      <a:r>
                        <a:rPr lang="en-US" sz="7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Yi </a:t>
                      </a:r>
                    </a:p>
                  </a:txBody>
                  <a:tcPr marL="0" marR="0" marT="0" marB="0" anchor="b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2560320" algn="ctr">
                        <a:lnSpc>
                          <a:spcPts val="3500"/>
                        </a:lnSpc>
                        <a:spcBef>
                          <a:spcPts val="580"/>
                        </a:spcBef>
                        <a:spcAft>
                          <a:spcPts val="785"/>
                        </a:spcAft>
                        <a:buFont typeface="Symbol"/>
                        <a:buChar char="·"/>
                        <a:tabLst>
                          <a:tab pos="4526280" algn="r"/>
                        </a:tabLst>
                      </a:pPr>
                      <a:r>
                        <a:rPr lang="en-US" sz="750" b="1" spc="-2205">
                          <a:solidFill>
                            <a:srgbClr val="D9271F"/>
                          </a:solidFill>
                          <a:latin typeface="Tahoma" panose="02020603050405020304" pitchFamily="2"/>
                        </a:rPr>
                        <a:t>)</a:t>
                      </a:r>
                      <a:r>
                        <a:rPr lang="en-US" sz="750" b="1" spc="-2205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..AkKE _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500"/>
                        </a:lnSpc>
                        <a:spcBef>
                          <a:spcPts val="590"/>
                        </a:spcBef>
                        <a:spcAft>
                          <a:spcPts val="780"/>
                        </a:spcAft>
                      </a:pPr>
                      <a:r>
                        <a:rPr lang="en-US" sz="750" b="1" spc="0">
                          <a:solidFill>
                            <a:srgbClr val="D83B3C"/>
                          </a:solidFill>
                          <a:latin typeface="Tahoma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18415" cmpd="sng">
                      <a:solidFill>
                        <a:srgbClr val="000000"/>
                      </a:solidFill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841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86610" y="1988185"/>
            <a:ext cx="2105025" cy="0"/>
          </a:xfrm>
          <a:prstGeom prst="line">
            <a:avLst/>
          </a:prstGeom>
          <a:ln w="14605" cmpd="sng">
            <a:solidFill>
              <a:srgbClr val="F12D2D"/>
            </a:solidFill>
          </a:ln>
        </p:spPr>
      </p:cxnSp>
      <p:cxnSp>
        <p:nvCxnSpPr>
          <p:cNvPr id="6" name="Straight Connector 5"/>
          <p:cNvCxnSpPr/>
          <p:nvPr/>
        </p:nvCxnSpPr>
        <p:spPr>
          <a:xfrm>
            <a:off x="10537190" y="1985010"/>
            <a:ext cx="443230" cy="0"/>
          </a:xfrm>
          <a:prstGeom prst="line">
            <a:avLst/>
          </a:prstGeom>
          <a:ln w="3810" cmpd="sng">
            <a:solidFill>
              <a:srgbClr val="CECECE"/>
            </a:solidFill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13009245" cy="65811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647700"/>
            <a:ext cx="13009245" cy="1790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7800"/>
              </a:lnSpc>
              <a:spcAft>
                <a:spcPts val="6170"/>
              </a:spcAft>
            </a:pPr>
            <a:r>
              <a:rPr lang="en-US" sz="6600" spc="-5">
                <a:solidFill>
                  <a:srgbClr val="5A7052"/>
                </a:solidFill>
                <a:latin typeface="Tahoma" panose="02020603050405020304" pitchFamily="2"/>
              </a:rPr>
              <a:t>Data quality &amp; provenance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3683</Words>
  <Application>Microsoft Office PowerPoint</Application>
  <PresentationFormat>Custom</PresentationFormat>
  <Paragraphs>1395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Arial Narrow</vt:lpstr>
      <vt:lpstr>Bookman Old Style</vt:lpstr>
      <vt:lpstr>Calibri</vt:lpstr>
      <vt:lpstr>Courier New</vt:lpstr>
      <vt:lpstr>Garamond</vt:lpstr>
      <vt:lpstr>Lucida Console</vt:lpstr>
      <vt:lpstr>Symbol</vt:lpstr>
      <vt:lpstr>Tahoma</vt:lpstr>
      <vt:lpstr>Times New Roman</vt:lpstr>
      <vt:lpstr>Verdana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Linsell</dc:creator>
  <cp:lastModifiedBy>Louise Linsell</cp:lastModifiedBy>
  <cp:revision>1</cp:revision>
  <dcterms:modified xsi:type="dcterms:W3CDTF">2020-01-27T17:36:55Z</dcterms:modified>
</cp:coreProperties>
</file>