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0"/>
  </p:notesMasterIdLst>
  <p:sldIdLst>
    <p:sldId id="256" r:id="rId2"/>
    <p:sldId id="273" r:id="rId3"/>
    <p:sldId id="264" r:id="rId4"/>
    <p:sldId id="257" r:id="rId5"/>
    <p:sldId id="270" r:id="rId6"/>
    <p:sldId id="282" r:id="rId7"/>
    <p:sldId id="281" r:id="rId8"/>
    <p:sldId id="268" r:id="rId9"/>
    <p:sldId id="274" r:id="rId10"/>
    <p:sldId id="269" r:id="rId11"/>
    <p:sldId id="278" r:id="rId12"/>
    <p:sldId id="276" r:id="rId13"/>
    <p:sldId id="280" r:id="rId14"/>
    <p:sldId id="272" r:id="rId15"/>
    <p:sldId id="283" r:id="rId16"/>
    <p:sldId id="284" r:id="rId17"/>
    <p:sldId id="285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630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D7C0F-AC06-4E2A-A6D6-6E28D6BA6E09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13839-864C-458B-80B9-62ECF9D75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69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13839-864C-458B-80B9-62ECF9D7577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402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13839-864C-458B-80B9-62ECF9D7577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992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13839-864C-458B-80B9-62ECF9D7577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125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13839-864C-458B-80B9-62ECF9D7577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125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13839-864C-458B-80B9-62ECF9D7577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125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13839-864C-458B-80B9-62ECF9D7577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20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13839-864C-458B-80B9-62ECF9D7577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645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13839-864C-458B-80B9-62ECF9D7577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80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11F7-3605-4D9C-88B4-C028ECC5674E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7AB-A537-403C-96FE-8F2EFA4FCD1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11F7-3605-4D9C-88B4-C028ECC5674E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7AB-A537-403C-96FE-8F2EFA4FCD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11F7-3605-4D9C-88B4-C028ECC5674E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7AB-A537-403C-96FE-8F2EFA4FCD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11F7-3605-4D9C-88B4-C028ECC5674E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7AB-A537-403C-96FE-8F2EFA4FCD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11F7-3605-4D9C-88B4-C028ECC5674E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402E7AB-A537-403C-96FE-8F2EFA4FCD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11F7-3605-4D9C-88B4-C028ECC5674E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7AB-A537-403C-96FE-8F2EFA4FCD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11F7-3605-4D9C-88B4-C028ECC5674E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7AB-A537-403C-96FE-8F2EFA4FCD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11F7-3605-4D9C-88B4-C028ECC5674E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7AB-A537-403C-96FE-8F2EFA4FCD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11F7-3605-4D9C-88B4-C028ECC5674E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7AB-A537-403C-96FE-8F2EFA4FCD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11F7-3605-4D9C-88B4-C028ECC5674E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7AB-A537-403C-96FE-8F2EFA4FCD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11F7-3605-4D9C-88B4-C028ECC5674E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7AB-A537-403C-96FE-8F2EFA4FCD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4111F7-3605-4D9C-88B4-C028ECC5674E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402E7AB-A537-403C-96FE-8F2EFA4FCD11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3.jpeg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923" y="980728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GB" sz="5400" dirty="0" smtClean="0">
                <a:solidFill>
                  <a:srgbClr val="FF0000"/>
                </a:solidFill>
              </a:rPr>
              <a:t/>
            </a:r>
            <a:br>
              <a:rPr lang="en-GB" sz="5400" dirty="0" smtClean="0">
                <a:solidFill>
                  <a:srgbClr val="FF0000"/>
                </a:solidFill>
              </a:rPr>
            </a:br>
            <a:r>
              <a:rPr lang="en-GB" sz="3600" dirty="0" smtClean="0">
                <a:solidFill>
                  <a:srgbClr val="FFC000"/>
                </a:solidFill>
                <a:latin typeface="+mn-lt"/>
              </a:rPr>
              <a:t>Building a RESEARCH CAREER</a:t>
            </a:r>
            <a:br>
              <a:rPr lang="en-GB" sz="3600" dirty="0" smtClean="0">
                <a:solidFill>
                  <a:srgbClr val="FFC000"/>
                </a:solidFill>
                <a:latin typeface="+mn-lt"/>
              </a:rPr>
            </a:br>
            <a:r>
              <a:rPr lang="en-GB" sz="3600" dirty="0" smtClean="0">
                <a:solidFill>
                  <a:srgbClr val="FFC000"/>
                </a:solidFill>
                <a:latin typeface="+mn-lt"/>
              </a:rPr>
              <a:t> </a:t>
            </a:r>
            <a:br>
              <a:rPr lang="en-GB" sz="3600" dirty="0" smtClean="0">
                <a:solidFill>
                  <a:srgbClr val="FFC000"/>
                </a:solidFill>
                <a:latin typeface="+mn-lt"/>
              </a:rPr>
            </a:br>
            <a:r>
              <a:rPr lang="en-GB" sz="3600" dirty="0" smtClean="0">
                <a:solidFill>
                  <a:srgbClr val="FFC000"/>
                </a:solidFill>
                <a:latin typeface="+mn-lt"/>
              </a:rPr>
              <a:t>A PERSONAL Experience</a:t>
            </a:r>
            <a:endParaRPr lang="en-GB" sz="36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8712" cy="685800"/>
          </a:xfrm>
        </p:spPr>
        <p:txBody>
          <a:bodyPr>
            <a:normAutofit fontScale="25000" lnSpcReduction="20000"/>
          </a:bodyPr>
          <a:lstStyle/>
          <a:p>
            <a:endParaRPr lang="en-GB" sz="6400" dirty="0" smtClean="0"/>
          </a:p>
          <a:p>
            <a:r>
              <a:rPr lang="en-GB" sz="8000" dirty="0" smtClean="0"/>
              <a:t>Jemma C Hopewell, PhD FESC</a:t>
            </a:r>
          </a:p>
          <a:p>
            <a:r>
              <a:rPr lang="en-GB" sz="6400" dirty="0" smtClean="0"/>
              <a:t>Associate Professor of Genetic Epidemiology &amp; Clinical Trials</a:t>
            </a:r>
          </a:p>
          <a:p>
            <a:r>
              <a:rPr lang="en-GB" sz="6400" dirty="0" smtClean="0"/>
              <a:t>British Heart Foundation Basic Science Research Fellow</a:t>
            </a:r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886803"/>
            <a:ext cx="681287" cy="88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1" y="5661031"/>
            <a:ext cx="11620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7" descr="Image result for nuffield department of population health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9" descr="Image result for nuffield department of population health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886803"/>
            <a:ext cx="3528392" cy="81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Oxford Universit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884368" y="5694674"/>
            <a:ext cx="1152128" cy="111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18821" y="5240472"/>
            <a:ext cx="70255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/>
              <a:t>OXSTAT/ECRN Meeting - July 2018</a:t>
            </a:r>
            <a:endParaRPr lang="en-GB" sz="16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848545"/>
            <a:ext cx="681287" cy="88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59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Representing collaborative efforts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68112"/>
            <a:ext cx="8352928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GB" sz="2200" dirty="0" smtClean="0"/>
              <a:t>The best science involves collaboration - this can mean large-scale high impact efforts that take many years but for which first/senior authorship is not possible. </a:t>
            </a:r>
          </a:p>
          <a:p>
            <a:pPr marL="137160" indent="0">
              <a:buNone/>
            </a:pPr>
            <a:endParaRPr lang="en-GB" sz="2200" dirty="0"/>
          </a:p>
          <a:p>
            <a:pPr marL="137160" indent="0">
              <a:buNone/>
            </a:pPr>
            <a:r>
              <a:rPr lang="en-GB" sz="2200" dirty="0" smtClean="0"/>
              <a:t>However, simultaneously, you’re trying to illustrate your leadership and development as an independent researcher – it can be hard to strike a balance.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11560" y="4232435"/>
            <a:ext cx="2491466" cy="2399169"/>
            <a:chOff x="1018496" y="3011800"/>
            <a:chExt cx="2880000" cy="2880320"/>
          </a:xfrm>
        </p:grpSpPr>
        <p:sp>
          <p:nvSpPr>
            <p:cNvPr id="4" name="Oval 3"/>
            <p:cNvSpPr/>
            <p:nvPr/>
          </p:nvSpPr>
          <p:spPr>
            <a:xfrm>
              <a:off x="1018496" y="3011800"/>
              <a:ext cx="2880000" cy="28803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1810424" y="3803888"/>
              <a:ext cx="1296144" cy="129614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78476" y="4221088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/>
                <a:t>I</a:t>
              </a:r>
              <a:endParaRPr lang="en-GB" sz="2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16378" y="3262119"/>
              <a:ext cx="783270" cy="554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>
                  <a:solidFill>
                    <a:srgbClr val="FF0000"/>
                  </a:solidFill>
                </a:rPr>
                <a:t>We</a:t>
              </a:r>
              <a:endParaRPr lang="en-GB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81200" y="4285542"/>
            <a:ext cx="2491200" cy="2397600"/>
            <a:chOff x="4932040" y="2924944"/>
            <a:chExt cx="3113654" cy="2863829"/>
          </a:xfrm>
        </p:grpSpPr>
        <p:sp>
          <p:nvSpPr>
            <p:cNvPr id="7" name="Oval 6"/>
            <p:cNvSpPr/>
            <p:nvPr/>
          </p:nvSpPr>
          <p:spPr>
            <a:xfrm>
              <a:off x="4932040" y="2924944"/>
              <a:ext cx="3113654" cy="286382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5778196" y="3723785"/>
              <a:ext cx="1403844" cy="129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93807" y="4140951"/>
              <a:ext cx="990119" cy="551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>
                  <a:solidFill>
                    <a:srgbClr val="FF0000"/>
                  </a:solidFill>
                </a:rPr>
                <a:t>We</a:t>
              </a:r>
              <a:endParaRPr lang="en-GB" sz="2400" b="1" dirty="0">
                <a:solidFill>
                  <a:srgbClr val="FF0000"/>
                </a:solidFill>
              </a:endParaRPr>
            </a:p>
          </p:txBody>
        </p:sp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040" y="3070750"/>
              <a:ext cx="487363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3275856" y="3862789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Balance </a:t>
            </a:r>
          </a:p>
          <a:p>
            <a:pPr algn="ctr"/>
            <a:r>
              <a:rPr lang="en-GB" dirty="0" smtClean="0"/>
              <a:t>“I” and “We”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131840" y="4710043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Make sure the collaborative science is adequately recognised 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Clearly describe contributions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42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Publish or perish – is that true?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7313" lvl="1" indent="0">
              <a:buNone/>
            </a:pPr>
            <a:r>
              <a:rPr lang="en-GB" dirty="0" smtClean="0"/>
              <a:t>Publish high quality, robust research – this can take some time but is a good career investment.</a:t>
            </a:r>
          </a:p>
          <a:p>
            <a:pPr marL="87313" lvl="1" indent="0">
              <a:buNone/>
            </a:pPr>
            <a:endParaRPr lang="en-GB" dirty="0"/>
          </a:p>
          <a:p>
            <a:pPr marL="87313" lvl="1" indent="0">
              <a:buNone/>
            </a:pPr>
            <a:r>
              <a:rPr lang="en-GB" dirty="0" smtClean="0"/>
              <a:t>Focus on relevant questions – just because you can do something doesn’t mean you should. </a:t>
            </a:r>
          </a:p>
          <a:p>
            <a:pPr marL="87313" lvl="1" indent="0">
              <a:buNone/>
            </a:pPr>
            <a:endParaRPr lang="en-GB" dirty="0"/>
          </a:p>
          <a:p>
            <a:pPr marL="87313" lvl="1" indent="0">
              <a:buNone/>
            </a:pPr>
            <a:r>
              <a:rPr lang="en-GB" dirty="0" smtClean="0"/>
              <a:t>Know your topic and the literature. However, </a:t>
            </a:r>
            <a:r>
              <a:rPr lang="en-GB" dirty="0"/>
              <a:t>d</a:t>
            </a:r>
            <a:r>
              <a:rPr lang="en-GB" dirty="0" smtClean="0"/>
              <a:t>on’t try and mimic others without appropriate rationale (albeit that doesn’t mean don’t learn from others!).</a:t>
            </a:r>
          </a:p>
          <a:p>
            <a:pPr marL="87313" lvl="1" indent="0">
              <a:buNone/>
            </a:pPr>
            <a:endParaRPr lang="en-GB" dirty="0"/>
          </a:p>
          <a:p>
            <a:pPr marL="87313" lvl="1" indent="0">
              <a:buNone/>
            </a:pPr>
            <a:r>
              <a:rPr lang="en-GB" dirty="0" smtClean="0"/>
              <a:t>Be willing to give your opinion and have the insights to back-up your perspective.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11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Moving forward research plans:</a:t>
            </a:r>
            <a:br>
              <a:rPr lang="en-GB" sz="3200" dirty="0" smtClean="0"/>
            </a:br>
            <a:r>
              <a:rPr lang="en-GB" sz="3200" dirty="0" smtClean="0"/>
              <a:t>Building a team</a:t>
            </a:r>
            <a:endParaRPr lang="en-GB" sz="3200" dirty="0"/>
          </a:p>
        </p:txBody>
      </p:sp>
      <p:sp>
        <p:nvSpPr>
          <p:cNvPr id="6" name="AutoShape 5" descr="Image result for christian cam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7" descr="Image result for christian cam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9" descr="Image result for christian cam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1" descr="Image result for christian cam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1475656" y="1477305"/>
            <a:ext cx="1224135" cy="1807678"/>
            <a:chOff x="323528" y="1476144"/>
            <a:chExt cx="1224135" cy="1807678"/>
          </a:xfrm>
        </p:grpSpPr>
        <p:pic>
          <p:nvPicPr>
            <p:cNvPr id="20" name="Picture 19"/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33" t="20709" r="31181" b="61099"/>
            <a:stretch/>
          </p:blipFill>
          <p:spPr>
            <a:xfrm>
              <a:off x="431595" y="1476144"/>
              <a:ext cx="1008000" cy="13680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23528" y="2852935"/>
              <a:ext cx="12241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 smtClean="0"/>
                <a:t>Elsa </a:t>
              </a:r>
            </a:p>
            <a:p>
              <a:pPr algn="ctr"/>
              <a:r>
                <a:rPr lang="en-GB" sz="1100" dirty="0" smtClean="0"/>
                <a:t>Valdes-Marquez</a:t>
              </a:r>
              <a:endParaRPr lang="en-GB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87334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Building a </a:t>
            </a:r>
            <a:r>
              <a:rPr lang="en-GB" sz="3200" i="1" dirty="0" smtClean="0"/>
              <a:t>multidisciplinary</a:t>
            </a:r>
            <a:r>
              <a:rPr lang="en-GB" sz="3200" dirty="0" smtClean="0"/>
              <a:t> team</a:t>
            </a:r>
            <a:endParaRPr lang="en-GB" sz="3200" dirty="0"/>
          </a:p>
        </p:txBody>
      </p:sp>
      <p:sp>
        <p:nvSpPr>
          <p:cNvPr id="6" name="AutoShape 5" descr="Image result for christian cam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7" descr="Image result for christian cam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9" descr="Image result for christian cam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1" descr="Image result for christian cam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7" name="Picture 19" descr="Image result for hanning zhu oxfor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9" r="12232" b="25867"/>
          <a:stretch/>
        </p:blipFill>
        <p:spPr bwMode="auto">
          <a:xfrm>
            <a:off x="7164288" y="5591970"/>
            <a:ext cx="815445" cy="100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Image result for kingwai lau bioinformatic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8975" b="10455"/>
          <a:stretch/>
        </p:blipFill>
        <p:spPr bwMode="auto">
          <a:xfrm>
            <a:off x="8054227" y="5586803"/>
            <a:ext cx="837326" cy="100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066207" y="5254090"/>
            <a:ext cx="205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Past team members</a:t>
            </a:r>
            <a:endParaRPr lang="en-GB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12741" y="6607489"/>
            <a:ext cx="1070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Hanning Zhu</a:t>
            </a:r>
            <a:endParaRPr lang="en-GB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7989184" y="6605210"/>
            <a:ext cx="1070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KingWai Lau</a:t>
            </a:r>
            <a:endParaRPr lang="en-GB" sz="11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1475656" y="1477305"/>
            <a:ext cx="3443927" cy="1807679"/>
            <a:chOff x="323528" y="1476144"/>
            <a:chExt cx="3443927" cy="180767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80" t="15595" r="69793" b="66212"/>
            <a:stretch/>
          </p:blipFill>
          <p:spPr>
            <a:xfrm>
              <a:off x="1580924" y="1484711"/>
              <a:ext cx="1008112" cy="136822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82" t="21875" r="14497" b="62516"/>
            <a:stretch/>
          </p:blipFill>
          <p:spPr>
            <a:xfrm>
              <a:off x="2759455" y="1484711"/>
              <a:ext cx="1008000" cy="136822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33" t="20709" r="31181" b="61099"/>
            <a:stretch/>
          </p:blipFill>
          <p:spPr>
            <a:xfrm>
              <a:off x="431595" y="1476144"/>
              <a:ext cx="1008000" cy="13680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23528" y="2852935"/>
              <a:ext cx="12241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 smtClean="0"/>
                <a:t>Elsa </a:t>
              </a:r>
            </a:p>
            <a:p>
              <a:pPr algn="ctr"/>
              <a:r>
                <a:rPr lang="en-GB" sz="1100" dirty="0" smtClean="0"/>
                <a:t>Valdes-Marquez</a:t>
              </a:r>
              <a:endParaRPr lang="en-GB" sz="11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19673" y="2844385"/>
              <a:ext cx="10081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 smtClean="0"/>
                <a:t>Alex </a:t>
              </a:r>
            </a:p>
            <a:p>
              <a:pPr algn="ctr"/>
              <a:r>
                <a:rPr lang="en-GB" sz="1100" dirty="0" smtClean="0"/>
                <a:t>Stiby</a:t>
              </a:r>
              <a:endParaRPr lang="en-GB" sz="11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59455" y="2852936"/>
              <a:ext cx="1008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 smtClean="0"/>
                <a:t>Adam </a:t>
              </a:r>
            </a:p>
            <a:p>
              <a:pPr algn="ctr"/>
              <a:r>
                <a:rPr lang="en-GB" sz="1100" dirty="0" smtClean="0"/>
                <a:t>Von Ende</a:t>
              </a:r>
              <a:endParaRPr lang="en-GB" sz="11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32040" y="1489861"/>
            <a:ext cx="2466854" cy="1795123"/>
            <a:chOff x="460403" y="3861691"/>
            <a:chExt cx="2466854" cy="1795123"/>
          </a:xfrm>
        </p:grpSpPr>
        <p:pic>
          <p:nvPicPr>
            <p:cNvPr id="2062" name="Picture 1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9" r="18530" b="7550"/>
            <a:stretch/>
          </p:blipFill>
          <p:spPr bwMode="auto">
            <a:xfrm>
              <a:off x="1767598" y="3861691"/>
              <a:ext cx="1008112" cy="1368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460403" y="5225927"/>
              <a:ext cx="13128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 smtClean="0"/>
                <a:t>Maysson </a:t>
              </a:r>
            </a:p>
            <a:p>
              <a:pPr algn="ctr"/>
              <a:r>
                <a:rPr lang="en-GB" sz="1100" dirty="0" smtClean="0"/>
                <a:t>Ibrahim</a:t>
              </a:r>
              <a:endParaRPr lang="en-GB" sz="11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14402" y="5217135"/>
              <a:ext cx="13128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 smtClean="0"/>
                <a:t>Federico </a:t>
              </a:r>
            </a:p>
            <a:p>
              <a:pPr algn="ctr"/>
              <a:r>
                <a:rPr lang="en-GB" sz="1100" dirty="0" smtClean="0"/>
                <a:t>Murgia</a:t>
              </a:r>
              <a:endParaRPr lang="en-GB" sz="11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76056" y="3561661"/>
            <a:ext cx="2296177" cy="1811555"/>
            <a:chOff x="5699908" y="3740859"/>
            <a:chExt cx="2296177" cy="1811555"/>
          </a:xfrm>
        </p:grpSpPr>
        <p:pic>
          <p:nvPicPr>
            <p:cNvPr id="19" name="Picture 18"/>
            <p:cNvPicPr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95" t="46158" r="20133" b="37751"/>
            <a:stretch/>
          </p:blipFill>
          <p:spPr>
            <a:xfrm>
              <a:off x="6899721" y="3740859"/>
              <a:ext cx="1008000" cy="136800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5699908" y="5121527"/>
              <a:ext cx="11140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 smtClean="0"/>
                <a:t>Lerato </a:t>
              </a:r>
            </a:p>
            <a:p>
              <a:pPr algn="ctr"/>
              <a:r>
                <a:rPr lang="en-GB" sz="1100" dirty="0" smtClean="0"/>
                <a:t>Magosi</a:t>
              </a:r>
              <a:endParaRPr lang="en-GB" sz="11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882009" y="5117105"/>
              <a:ext cx="11140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 smtClean="0"/>
                <a:t>Katerina </a:t>
              </a:r>
            </a:p>
            <a:p>
              <a:pPr algn="ctr"/>
              <a:r>
                <a:rPr lang="en-GB" sz="1100" dirty="0" smtClean="0"/>
                <a:t>Lind</a:t>
              </a:r>
              <a:endParaRPr lang="en-GB" sz="11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20948" y="3565778"/>
            <a:ext cx="3546235" cy="1807438"/>
            <a:chOff x="5016329" y="1476385"/>
            <a:chExt cx="3546235" cy="1807438"/>
          </a:xfrm>
        </p:grpSpPr>
        <p:pic>
          <p:nvPicPr>
            <p:cNvPr id="2051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26" t="24027" r="36462" b="45453"/>
            <a:stretch/>
          </p:blipFill>
          <p:spPr bwMode="auto">
            <a:xfrm>
              <a:off x="5072406" y="1484936"/>
              <a:ext cx="1008000" cy="13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2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433" y="1476385"/>
              <a:ext cx="1008000" cy="13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17" descr="https://www.rdm.ox.ac.uk/people/parag-gajendragadkar-1/@@haiku.profiles.portrait/5378cfee8cdc49d7b28b7af819cdbedb/@@images/image/w1140?52457036-0af6-46d3-974c-cf84d3e70f09"/>
            <p:cNvPicPr>
              <a:picLocks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96" t="3653" r="12235" b="22313"/>
            <a:stretch/>
          </p:blipFill>
          <p:spPr bwMode="auto">
            <a:xfrm>
              <a:off x="7408052" y="1476385"/>
              <a:ext cx="1008000" cy="13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5016329" y="2852936"/>
              <a:ext cx="11140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 smtClean="0"/>
                <a:t>Evangelos</a:t>
              </a:r>
            </a:p>
            <a:p>
              <a:pPr algn="ctr"/>
              <a:r>
                <a:rPr lang="en-GB" sz="1100" dirty="0" smtClean="0"/>
                <a:t>Oikonomou</a:t>
              </a:r>
              <a:endParaRPr lang="en-GB" sz="11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323530" y="2852936"/>
              <a:ext cx="12390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 smtClean="0"/>
                <a:t>Parag</a:t>
              </a:r>
            </a:p>
            <a:p>
              <a:pPr algn="ctr"/>
              <a:r>
                <a:rPr lang="en-GB" sz="1100" dirty="0" smtClean="0"/>
                <a:t>Gajendragadkar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75395" y="2852936"/>
              <a:ext cx="11140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 smtClean="0"/>
                <a:t>Fielder</a:t>
              </a:r>
            </a:p>
            <a:p>
              <a:pPr algn="ctr"/>
              <a:r>
                <a:rPr lang="en-GB" sz="1100" dirty="0" smtClean="0"/>
                <a:t>Camm</a:t>
              </a:r>
              <a:endParaRPr lang="en-GB" sz="11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733052" y="5877272"/>
            <a:ext cx="3511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+++ statistical training fellows, interns and MSc students</a:t>
            </a:r>
            <a:endParaRPr lang="en-GB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714" y="3582507"/>
            <a:ext cx="1008000" cy="136800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r="13631"/>
          <a:stretch/>
        </p:blipFill>
        <p:spPr>
          <a:xfrm>
            <a:off x="5067183" y="1486097"/>
            <a:ext cx="100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2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Achieving balance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709160"/>
          </a:xfrm>
        </p:spPr>
        <p:txBody>
          <a:bodyPr>
            <a:noAutofit/>
          </a:bodyPr>
          <a:lstStyle/>
          <a:p>
            <a:pPr marL="137160" indent="0">
              <a:spcBef>
                <a:spcPts val="0"/>
              </a:spcBef>
              <a:buNone/>
            </a:pPr>
            <a:r>
              <a:rPr lang="en-GB" sz="2200" dirty="0" smtClean="0"/>
              <a:t>All careers involve a level of compromise – you need to decide for yourself what balance is appropriate for you.</a:t>
            </a:r>
          </a:p>
          <a:p>
            <a:pPr marL="137160" indent="0">
              <a:spcBef>
                <a:spcPts val="0"/>
              </a:spcBef>
              <a:buNone/>
            </a:pPr>
            <a:endParaRPr lang="en-GB" sz="2200" dirty="0"/>
          </a:p>
          <a:p>
            <a:pPr marL="137160" indent="0">
              <a:spcBef>
                <a:spcPts val="0"/>
              </a:spcBef>
              <a:buNone/>
            </a:pP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204558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Achieving balance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709160"/>
          </a:xfrm>
        </p:spPr>
        <p:txBody>
          <a:bodyPr>
            <a:noAutofit/>
          </a:bodyPr>
          <a:lstStyle/>
          <a:p>
            <a:pPr marL="137160" indent="0">
              <a:spcBef>
                <a:spcPts val="0"/>
              </a:spcBef>
              <a:buNone/>
            </a:pPr>
            <a:r>
              <a:rPr lang="en-GB" sz="2200" dirty="0" smtClean="0">
                <a:solidFill>
                  <a:schemeClr val="tx1">
                    <a:alpha val="30000"/>
                  </a:schemeClr>
                </a:solidFill>
              </a:rPr>
              <a:t>All careers involve a level of compromise – you need to decide for yourself what balance is appropriate for you.</a:t>
            </a:r>
          </a:p>
          <a:p>
            <a:pPr marL="137160" indent="0">
              <a:spcBef>
                <a:spcPts val="0"/>
              </a:spcBef>
              <a:buNone/>
            </a:pPr>
            <a:endParaRPr lang="en-GB" sz="2200" dirty="0"/>
          </a:p>
          <a:p>
            <a:pPr marL="137160" indent="0">
              <a:spcBef>
                <a:spcPts val="0"/>
              </a:spcBef>
              <a:buNone/>
            </a:pPr>
            <a:r>
              <a:rPr lang="en-GB" sz="2200" dirty="0" smtClean="0"/>
              <a:t>Take opportunities that arise – but you don’t need to say ‘yes’ to absolutely everything. Make informed choices.</a:t>
            </a:r>
          </a:p>
          <a:p>
            <a:pPr marL="137160" indent="0">
              <a:spcBef>
                <a:spcPts val="0"/>
              </a:spcBef>
              <a:buNone/>
            </a:pPr>
            <a:endParaRPr lang="en-GB" sz="2200" dirty="0"/>
          </a:p>
          <a:p>
            <a:pPr marL="137160" indent="0">
              <a:spcBef>
                <a:spcPts val="0"/>
              </a:spcBef>
              <a:buNone/>
            </a:pPr>
            <a:r>
              <a:rPr lang="en-GB" sz="2200" dirty="0" smtClean="0"/>
              <a:t>Don’t expect to be ‘given’ authorship/roles/promotion/staff – take pride in earning your role, and in representing yourself well, whilst also acknowledging others appropriately.</a:t>
            </a:r>
            <a:endParaRPr lang="en-GB" sz="2200" dirty="0"/>
          </a:p>
          <a:p>
            <a:pPr marL="137160" indent="0">
              <a:spcBef>
                <a:spcPts val="0"/>
              </a:spcBef>
              <a:buNone/>
            </a:pPr>
            <a:endParaRPr lang="en-GB" sz="2200" dirty="0" smtClean="0"/>
          </a:p>
          <a:p>
            <a:pPr marL="137160" indent="0">
              <a:spcBef>
                <a:spcPts val="0"/>
              </a:spcBef>
              <a:buNone/>
            </a:pP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20915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Achieving balance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709160"/>
          </a:xfrm>
        </p:spPr>
        <p:txBody>
          <a:bodyPr>
            <a:noAutofit/>
          </a:bodyPr>
          <a:lstStyle/>
          <a:p>
            <a:pPr marL="137160" indent="0">
              <a:spcBef>
                <a:spcPts val="0"/>
              </a:spcBef>
              <a:buNone/>
            </a:pPr>
            <a:r>
              <a:rPr lang="en-GB" sz="2200" dirty="0" smtClean="0">
                <a:solidFill>
                  <a:schemeClr val="tx1">
                    <a:alpha val="30000"/>
                  </a:schemeClr>
                </a:solidFill>
              </a:rPr>
              <a:t>All careers involve a level of compromise – you need to decide for yourself what balance is appropriate for you.</a:t>
            </a:r>
          </a:p>
          <a:p>
            <a:pPr marL="137160" indent="0">
              <a:spcBef>
                <a:spcPts val="0"/>
              </a:spcBef>
              <a:buNone/>
            </a:pPr>
            <a:endParaRPr lang="en-GB" sz="2200" dirty="0">
              <a:solidFill>
                <a:schemeClr val="tx1">
                  <a:alpha val="30000"/>
                </a:schemeClr>
              </a:solidFill>
            </a:endParaRPr>
          </a:p>
          <a:p>
            <a:pPr marL="137160" indent="0">
              <a:spcBef>
                <a:spcPts val="0"/>
              </a:spcBef>
              <a:buNone/>
            </a:pPr>
            <a:r>
              <a:rPr lang="en-GB" sz="2200" dirty="0" smtClean="0">
                <a:solidFill>
                  <a:schemeClr val="tx1">
                    <a:alpha val="30000"/>
                  </a:schemeClr>
                </a:solidFill>
              </a:rPr>
              <a:t>Take opportunities that arise – but you don’t need to say ‘yes’ to absolutely everything. Make informed choices.</a:t>
            </a:r>
          </a:p>
          <a:p>
            <a:pPr marL="137160" indent="0">
              <a:spcBef>
                <a:spcPts val="0"/>
              </a:spcBef>
              <a:buNone/>
            </a:pPr>
            <a:endParaRPr lang="en-GB" sz="2200" dirty="0">
              <a:solidFill>
                <a:schemeClr val="tx1">
                  <a:alpha val="30000"/>
                </a:schemeClr>
              </a:solidFill>
            </a:endParaRPr>
          </a:p>
          <a:p>
            <a:pPr marL="137160" indent="0">
              <a:spcBef>
                <a:spcPts val="0"/>
              </a:spcBef>
              <a:buNone/>
            </a:pPr>
            <a:r>
              <a:rPr lang="en-GB" sz="2200" dirty="0" smtClean="0">
                <a:solidFill>
                  <a:schemeClr val="tx1">
                    <a:alpha val="30000"/>
                  </a:schemeClr>
                </a:solidFill>
              </a:rPr>
              <a:t>Don’t expect to be ‘given’ authorship/roles/promotion/a team – take pride in earning progression, and in representing yourself well, whilst also acknowledging others appropriately.</a:t>
            </a:r>
            <a:endParaRPr lang="en-GB" sz="2200" dirty="0">
              <a:solidFill>
                <a:schemeClr val="tx1">
                  <a:alpha val="30000"/>
                </a:schemeClr>
              </a:solidFill>
            </a:endParaRPr>
          </a:p>
          <a:p>
            <a:pPr marL="137160" indent="0">
              <a:spcBef>
                <a:spcPts val="0"/>
              </a:spcBef>
              <a:buNone/>
            </a:pPr>
            <a:endParaRPr lang="en-GB" sz="2200" dirty="0" smtClean="0"/>
          </a:p>
          <a:p>
            <a:pPr marL="137160" indent="0">
              <a:spcBef>
                <a:spcPts val="0"/>
              </a:spcBef>
              <a:buNone/>
            </a:pPr>
            <a:r>
              <a:rPr lang="en-GB" sz="2200" dirty="0" smtClean="0"/>
              <a:t>There is no ideal career path – reflect on what you want to achieve, what you like and are good at, and how to make progress.</a:t>
            </a:r>
            <a:endParaRPr lang="en-GB" sz="2200" dirty="0"/>
          </a:p>
          <a:p>
            <a:pPr marL="137160" indent="0">
              <a:spcBef>
                <a:spcPts val="0"/>
              </a:spcBef>
              <a:buNone/>
            </a:pPr>
            <a:endParaRPr lang="en-GB" sz="2200" dirty="0" smtClean="0"/>
          </a:p>
          <a:p>
            <a:pPr marL="137160" indent="0">
              <a:spcBef>
                <a:spcPts val="0"/>
              </a:spcBef>
              <a:buNone/>
            </a:pPr>
            <a:r>
              <a:rPr lang="en-GB" sz="2200" dirty="0"/>
              <a:t>If at first you don’t succeed, </a:t>
            </a:r>
            <a:r>
              <a:rPr lang="en-GB" sz="2200" dirty="0" smtClean="0"/>
              <a:t>get feedback and improve </a:t>
            </a:r>
            <a:r>
              <a:rPr lang="en-GB" sz="2200" dirty="0"/>
              <a:t>your chances next time around</a:t>
            </a:r>
            <a:r>
              <a:rPr lang="en-GB" sz="2200" dirty="0" smtClean="0"/>
              <a:t>. Persistence often pays off!</a:t>
            </a:r>
            <a:endParaRPr lang="en-GB" sz="2200" dirty="0"/>
          </a:p>
          <a:p>
            <a:pPr marL="137160" indent="0">
              <a:spcBef>
                <a:spcPts val="0"/>
              </a:spcBef>
              <a:buNone/>
            </a:pP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249284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Tips on progressing </a:t>
            </a:r>
            <a:br>
              <a:rPr lang="en-GB" sz="3200" dirty="0" smtClean="0"/>
            </a:br>
            <a:r>
              <a:rPr lang="en-GB" sz="3200" dirty="0" smtClean="0"/>
              <a:t>as a statistical scientist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052936"/>
          </a:xfrm>
        </p:spPr>
        <p:txBody>
          <a:bodyPr>
            <a:normAutofit lnSpcReduction="10000"/>
          </a:bodyPr>
          <a:lstStyle/>
          <a:p>
            <a:pPr marL="137160" indent="0" algn="ctr">
              <a:buNone/>
            </a:pPr>
            <a:r>
              <a:rPr lang="en-GB" sz="2400" dirty="0" smtClean="0"/>
              <a:t>Create your own path</a:t>
            </a:r>
          </a:p>
          <a:p>
            <a:pPr marL="137160" indent="0">
              <a:buNone/>
            </a:pPr>
            <a:endParaRPr lang="en-GB" sz="2400" dirty="0" smtClean="0"/>
          </a:p>
          <a:p>
            <a:pPr marL="137160" indent="0" algn="ctr">
              <a:buNone/>
            </a:pPr>
            <a:r>
              <a:rPr lang="en-GB" sz="2400" dirty="0"/>
              <a:t>Work with and learn from others </a:t>
            </a:r>
          </a:p>
          <a:p>
            <a:pPr marL="137160" indent="0" algn="ctr">
              <a:buNone/>
            </a:pPr>
            <a:endParaRPr lang="en-GB" sz="2400" dirty="0" smtClean="0"/>
          </a:p>
          <a:p>
            <a:pPr marL="137160" indent="0" algn="ctr">
              <a:buNone/>
            </a:pPr>
            <a:r>
              <a:rPr lang="en-GB" sz="2400" dirty="0" smtClean="0"/>
              <a:t>Talk to your supervisor/mentors/peers</a:t>
            </a:r>
            <a:endParaRPr lang="en-GB" sz="2400" dirty="0"/>
          </a:p>
          <a:p>
            <a:pPr marL="137160" indent="0">
              <a:buNone/>
            </a:pPr>
            <a:endParaRPr lang="en-GB" sz="2400" dirty="0" smtClean="0"/>
          </a:p>
          <a:p>
            <a:pPr marL="137160" indent="0" algn="ctr">
              <a:buNone/>
            </a:pPr>
            <a:r>
              <a:rPr lang="en-GB" sz="2400" dirty="0" smtClean="0"/>
              <a:t>Focus on what you want to achieve and go for it!</a:t>
            </a:r>
          </a:p>
          <a:p>
            <a:pPr marL="137160" indent="0" algn="ctr">
              <a:buNone/>
            </a:pPr>
            <a:endParaRPr lang="en-GB" sz="2400" dirty="0" smtClean="0"/>
          </a:p>
          <a:p>
            <a:pPr marL="137160" indent="0" algn="ctr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6857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Acknowledgements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en-GB" i="1" dirty="0" smtClean="0"/>
              <a:t>Fellowship mentors</a:t>
            </a:r>
            <a:endParaRPr lang="en-GB" i="1" dirty="0"/>
          </a:p>
          <a:p>
            <a:pPr marL="137160" indent="0">
              <a:buNone/>
            </a:pPr>
            <a:r>
              <a:rPr lang="en-GB" dirty="0" smtClean="0"/>
              <a:t>Professors Rory Collins &amp; Sarah Parish</a:t>
            </a:r>
          </a:p>
          <a:p>
            <a:endParaRPr lang="en-GB" dirty="0" smtClean="0"/>
          </a:p>
          <a:p>
            <a:pPr marL="137160" indent="0">
              <a:buNone/>
            </a:pPr>
            <a:r>
              <a:rPr lang="en-GB" i="1" dirty="0" smtClean="0"/>
              <a:t>Colleagues who offered key advice and supported my agenda</a:t>
            </a:r>
          </a:p>
          <a:p>
            <a:pPr marL="137160" indent="0">
              <a:buNone/>
            </a:pPr>
            <a:r>
              <a:rPr lang="en-GB" dirty="0" smtClean="0"/>
              <a:t>Professors Hugh </a:t>
            </a:r>
            <a:r>
              <a:rPr lang="en-GB" dirty="0"/>
              <a:t>Watkins, Barbara </a:t>
            </a:r>
            <a:r>
              <a:rPr lang="en-GB" dirty="0" smtClean="0"/>
              <a:t>Casadei, Keith Channon, &amp; Martin Farrall, </a:t>
            </a:r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Mark Lathrop, 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Nilesh </a:t>
            </a:r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Samani, &amp; Martin Dichgans +++</a:t>
            </a:r>
          </a:p>
          <a:p>
            <a:pPr marL="137160" indent="0">
              <a:buNone/>
            </a:pPr>
            <a:endParaRPr lang="en-GB" dirty="0" smtClean="0"/>
          </a:p>
          <a:p>
            <a:pPr marL="137160" indent="0">
              <a:buNone/>
            </a:pPr>
            <a:r>
              <a:rPr lang="en-GB" i="1" dirty="0" smtClean="0"/>
              <a:t>Key NDPH colleagues and collaborators</a:t>
            </a:r>
          </a:p>
          <a:p>
            <a:pPr marL="137160" indent="0">
              <a:buNone/>
            </a:pPr>
            <a:r>
              <a:rPr lang="en-GB" dirty="0" smtClean="0"/>
              <a:t>Professors Robert Clarke, Jane Armitage, Colin Baigent &amp; Martin Landray +++</a:t>
            </a:r>
          </a:p>
          <a:p>
            <a:pPr marL="137160" indent="0">
              <a:buNone/>
            </a:pPr>
            <a:endParaRPr lang="en-GB" i="1" dirty="0" smtClean="0"/>
          </a:p>
          <a:p>
            <a:pPr marL="137160" indent="0">
              <a:buNone/>
            </a:pPr>
            <a:r>
              <a:rPr lang="en-GB" i="1" dirty="0"/>
              <a:t>My team </a:t>
            </a:r>
          </a:p>
          <a:p>
            <a:pPr marL="137160" indent="0">
              <a:buNone/>
            </a:pPr>
            <a:endParaRPr lang="en-GB" dirty="0" smtClean="0"/>
          </a:p>
          <a:p>
            <a:pPr marL="137160" indent="0">
              <a:buNone/>
            </a:pPr>
            <a:r>
              <a:rPr lang="en-GB" i="1" dirty="0" smtClean="0"/>
              <a:t>The British Heart Foundation</a:t>
            </a:r>
          </a:p>
          <a:p>
            <a:pPr marL="137160" indent="0">
              <a:buNone/>
            </a:pPr>
            <a:endParaRPr lang="en-GB" dirty="0" smtClean="0"/>
          </a:p>
          <a:p>
            <a:endParaRPr lang="en-GB" dirty="0"/>
          </a:p>
          <a:p>
            <a:pPr marL="13716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10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Overview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35280" cy="4709160"/>
          </a:xfrm>
        </p:spPr>
        <p:txBody>
          <a:bodyPr>
            <a:normAutofit fontScale="92500"/>
          </a:bodyPr>
          <a:lstStyle/>
          <a:p>
            <a:r>
              <a:rPr lang="en-GB" sz="2400" dirty="0" smtClean="0"/>
              <a:t>Setting the scene: My personal career journey</a:t>
            </a:r>
          </a:p>
          <a:p>
            <a:pPr marL="137160" indent="0">
              <a:buNone/>
            </a:pPr>
            <a:endParaRPr lang="en-GB" sz="2400" dirty="0"/>
          </a:p>
          <a:p>
            <a:r>
              <a:rPr lang="en-GB" sz="2400" dirty="0" smtClean="0"/>
              <a:t>How did I get started? What were key steps along the way?</a:t>
            </a:r>
          </a:p>
          <a:p>
            <a:endParaRPr lang="en-GB" sz="2400" dirty="0"/>
          </a:p>
          <a:p>
            <a:r>
              <a:rPr lang="en-GB" sz="2400" dirty="0" smtClean="0"/>
              <a:t>The role of personal funding (grants, promotion, etc.)</a:t>
            </a:r>
          </a:p>
          <a:p>
            <a:endParaRPr lang="en-GB" sz="2400" dirty="0"/>
          </a:p>
          <a:p>
            <a:r>
              <a:rPr lang="en-GB" sz="2400" dirty="0" smtClean="0"/>
              <a:t>Developing independence (team building, publication, etc.)</a:t>
            </a:r>
          </a:p>
          <a:p>
            <a:endParaRPr lang="en-GB" sz="2400" dirty="0"/>
          </a:p>
          <a:p>
            <a:endParaRPr lang="en-GB" sz="2400" dirty="0" smtClean="0"/>
          </a:p>
          <a:p>
            <a:pPr marL="137160" indent="0">
              <a:buNone/>
            </a:pPr>
            <a:r>
              <a:rPr lang="en-GB" sz="2400" dirty="0" smtClean="0"/>
              <a:t>NOTE: The following reflects personal </a:t>
            </a:r>
            <a:r>
              <a:rPr lang="en-GB" sz="2400" dirty="0"/>
              <a:t>experience and </a:t>
            </a:r>
            <a:r>
              <a:rPr lang="en-GB" sz="2400" dirty="0" smtClean="0"/>
              <a:t>opinion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9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96228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PhD Biostatistics (Cardiovascular focus)</a:t>
            </a:r>
          </a:p>
          <a:p>
            <a:pPr algn="ctr"/>
            <a:r>
              <a:rPr lang="en-GB" b="1" dirty="0" smtClean="0"/>
              <a:t>University of Cambridge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54585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Medical Statistician</a:t>
            </a:r>
            <a:endParaRPr lang="en-GB" dirty="0"/>
          </a:p>
        </p:txBody>
      </p:sp>
      <p:sp>
        <p:nvSpPr>
          <p:cNvPr id="10" name="Down Arrow 9"/>
          <p:cNvSpPr/>
          <p:nvPr/>
        </p:nvSpPr>
        <p:spPr>
          <a:xfrm>
            <a:off x="4550400" y="2983781"/>
            <a:ext cx="45719" cy="228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0" y="3284984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Senior Medical Statistician</a:t>
            </a:r>
            <a:endParaRPr lang="en-GB" dirty="0"/>
          </a:p>
        </p:txBody>
      </p:sp>
      <p:sp>
        <p:nvSpPr>
          <p:cNvPr id="13" name="Down Arrow 12"/>
          <p:cNvSpPr/>
          <p:nvPr/>
        </p:nvSpPr>
        <p:spPr>
          <a:xfrm>
            <a:off x="4550400" y="3776428"/>
            <a:ext cx="45719" cy="228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0" y="400506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BHF Centre for Research Excellence </a:t>
            </a:r>
          </a:p>
          <a:p>
            <a:pPr algn="ctr"/>
            <a:r>
              <a:rPr lang="en-GB" b="1" dirty="0" smtClean="0"/>
              <a:t>Intermediate Fellowship (2 </a:t>
            </a:r>
            <a:r>
              <a:rPr lang="en-GB" b="1" dirty="0" err="1" smtClean="0"/>
              <a:t>yr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4077072"/>
            <a:ext cx="457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University Research Lecturer</a:t>
            </a:r>
            <a:endParaRPr lang="en-GB" dirty="0"/>
          </a:p>
        </p:txBody>
      </p:sp>
      <p:sp>
        <p:nvSpPr>
          <p:cNvPr id="17" name="Down Arrow 16"/>
          <p:cNvSpPr/>
          <p:nvPr/>
        </p:nvSpPr>
        <p:spPr>
          <a:xfrm>
            <a:off x="4550400" y="4574553"/>
            <a:ext cx="45719" cy="228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0" y="5595481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BHF Intermediate Basic Science </a:t>
            </a:r>
          </a:p>
          <a:p>
            <a:pPr algn="ctr"/>
            <a:r>
              <a:rPr lang="en-GB" b="1" dirty="0" smtClean="0"/>
              <a:t>Research Fellowship (4 </a:t>
            </a:r>
            <a:r>
              <a:rPr lang="en-GB" b="1" dirty="0" err="1" smtClean="0"/>
              <a:t>yr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78848" y="5655731"/>
            <a:ext cx="4565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Associate Professorship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500388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Senior Scientist in Genetic Epidemiology &amp; Clinical Trials</a:t>
            </a:r>
            <a:endParaRPr lang="en-GB" dirty="0"/>
          </a:p>
        </p:txBody>
      </p:sp>
      <p:sp>
        <p:nvSpPr>
          <p:cNvPr id="22" name="Down Arrow 21"/>
          <p:cNvSpPr/>
          <p:nvPr/>
        </p:nvSpPr>
        <p:spPr>
          <a:xfrm>
            <a:off x="4550400" y="5517232"/>
            <a:ext cx="45719" cy="228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Down Arrow 23"/>
          <p:cNvSpPr/>
          <p:nvPr/>
        </p:nvSpPr>
        <p:spPr>
          <a:xfrm>
            <a:off x="4550400" y="6127494"/>
            <a:ext cx="45719" cy="228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5" y="4072491"/>
            <a:ext cx="372225" cy="48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0" y="1771075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CTSU, NDPH, University of Oxford</a:t>
            </a:r>
            <a:endParaRPr lang="en-GB" b="1" dirty="0"/>
          </a:p>
        </p:txBody>
      </p:sp>
      <p:sp>
        <p:nvSpPr>
          <p:cNvPr id="33" name="Down Arrow 32"/>
          <p:cNvSpPr/>
          <p:nvPr/>
        </p:nvSpPr>
        <p:spPr>
          <a:xfrm>
            <a:off x="4549139" y="1542559"/>
            <a:ext cx="45719" cy="228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Left Brace 33"/>
          <p:cNvSpPr/>
          <p:nvPr/>
        </p:nvSpPr>
        <p:spPr>
          <a:xfrm rot="16200000">
            <a:off x="4330595" y="-290205"/>
            <a:ext cx="496504" cy="5357729"/>
          </a:xfrm>
          <a:prstGeom prst="leftBrace">
            <a:avLst/>
          </a:prstGeom>
          <a:ln w="25400"/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0" y="4046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Jemma C Hopewell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5" y="5674964"/>
            <a:ext cx="37147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Down Arrow 29"/>
          <p:cNvSpPr/>
          <p:nvPr/>
        </p:nvSpPr>
        <p:spPr>
          <a:xfrm>
            <a:off x="4555314" y="6440724"/>
            <a:ext cx="45719" cy="228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ight Brace 1"/>
          <p:cNvSpPr/>
          <p:nvPr/>
        </p:nvSpPr>
        <p:spPr>
          <a:xfrm>
            <a:off x="8085583" y="3111001"/>
            <a:ext cx="648072" cy="33843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8647564" y="3767724"/>
            <a:ext cx="461665" cy="225733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GB" dirty="0" smtClean="0"/>
              <a:t>Developing a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387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5" grpId="0"/>
      <p:bldP spid="16" grpId="0"/>
      <p:bldP spid="18" grpId="0" uiExpand="1" build="allAtOnce"/>
      <p:bldP spid="19" grpId="0"/>
      <p:bldP spid="21" grpId="0"/>
      <p:bldP spid="32" grpId="0"/>
      <p:bldP spid="34" grpId="0" animBg="1"/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6"/>
          <a:stretch/>
        </p:blipFill>
        <p:spPr bwMode="auto">
          <a:xfrm>
            <a:off x="6023922" y="940211"/>
            <a:ext cx="2652534" cy="299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28721"/>
            <a:ext cx="2826107" cy="299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2" y="940211"/>
            <a:ext cx="2652534" cy="299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43354" y="1340768"/>
            <a:ext cx="2826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What’s my role? What are my interests?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07503" y="4200769"/>
            <a:ext cx="2952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Where is my career going? Where do I want  it to go?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928245" y="2276872"/>
            <a:ext cx="317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What do I want? </a:t>
            </a:r>
          </a:p>
          <a:p>
            <a:pPr algn="ctr"/>
            <a:r>
              <a:rPr lang="en-GB" dirty="0" smtClean="0"/>
              <a:t>What are my life aims?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03154" y="4200769"/>
            <a:ext cx="26405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Do I want a fellowship? Why?</a:t>
            </a:r>
            <a:r>
              <a:rPr lang="en-GB" dirty="0"/>
              <a:t> </a:t>
            </a:r>
            <a:r>
              <a:rPr lang="en-GB" dirty="0" smtClean="0"/>
              <a:t>What focus?</a:t>
            </a:r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Do I want to develop a team? Why? 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23704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Where did I start? With a little soul searching…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5373216"/>
            <a:ext cx="3120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Where do I want to be? </a:t>
            </a:r>
          </a:p>
          <a:p>
            <a:pPr algn="ctr"/>
            <a:r>
              <a:rPr lang="en-GB" dirty="0" smtClean="0"/>
              <a:t>Why? What are the hurdles?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31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What am I? What’s my role? </a:t>
            </a:r>
            <a:endParaRPr lang="en-GB" sz="3200" dirty="0"/>
          </a:p>
        </p:txBody>
      </p:sp>
      <p:sp>
        <p:nvSpPr>
          <p:cNvPr id="4" name="Oval 3"/>
          <p:cNvSpPr/>
          <p:nvPr/>
        </p:nvSpPr>
        <p:spPr>
          <a:xfrm>
            <a:off x="2555776" y="2708920"/>
            <a:ext cx="3816424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55776" y="364502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Cardiovascular Scientist</a:t>
            </a:r>
            <a:endParaRPr lang="en-GB" sz="24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79512" y="2139938"/>
            <a:ext cx="2448272" cy="1368152"/>
            <a:chOff x="6300192" y="1628800"/>
            <a:chExt cx="2448272" cy="1368152"/>
          </a:xfrm>
        </p:grpSpPr>
        <p:sp>
          <p:nvSpPr>
            <p:cNvPr id="6" name="Oval 5"/>
            <p:cNvSpPr/>
            <p:nvPr/>
          </p:nvSpPr>
          <p:spPr>
            <a:xfrm>
              <a:off x="6300192" y="1628800"/>
              <a:ext cx="2448272" cy="1368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44208" y="1988840"/>
              <a:ext cx="216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2"/>
                  </a:solidFill>
                </a:rPr>
                <a:t>Population Health Scientist</a:t>
              </a:r>
              <a:endParaRPr lang="en-GB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70661" y="4153365"/>
            <a:ext cx="2448272" cy="1368152"/>
            <a:chOff x="6433161" y="3516867"/>
            <a:chExt cx="2448272" cy="1368152"/>
          </a:xfrm>
        </p:grpSpPr>
        <p:sp>
          <p:nvSpPr>
            <p:cNvPr id="8" name="Oval 7"/>
            <p:cNvSpPr/>
            <p:nvPr/>
          </p:nvSpPr>
          <p:spPr>
            <a:xfrm>
              <a:off x="6433161" y="3516867"/>
              <a:ext cx="2448272" cy="1368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88224" y="3877777"/>
              <a:ext cx="216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2"/>
                  </a:solidFill>
                </a:rPr>
                <a:t>‘Big Data’</a:t>
              </a:r>
            </a:p>
            <a:p>
              <a:pPr algn="ctr"/>
              <a:r>
                <a:rPr lang="en-GB" dirty="0" smtClean="0">
                  <a:solidFill>
                    <a:schemeClr val="bg2"/>
                  </a:solidFill>
                </a:rPr>
                <a:t>Scientist</a:t>
              </a:r>
              <a:endParaRPr lang="en-GB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03848" y="1131825"/>
            <a:ext cx="2448272" cy="1368152"/>
            <a:chOff x="3167844" y="5157192"/>
            <a:chExt cx="2448272" cy="1368152"/>
          </a:xfrm>
        </p:grpSpPr>
        <p:sp>
          <p:nvSpPr>
            <p:cNvPr id="10" name="Oval 9"/>
            <p:cNvSpPr/>
            <p:nvPr/>
          </p:nvSpPr>
          <p:spPr>
            <a:xfrm>
              <a:off x="3167844" y="5157192"/>
              <a:ext cx="2448272" cy="1368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11860" y="5518102"/>
              <a:ext cx="216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2"/>
                  </a:solidFill>
                </a:rPr>
                <a:t>Genetic Epidemiologist</a:t>
              </a:r>
            </a:p>
          </p:txBody>
        </p:sp>
      </p:grpSp>
      <p:sp>
        <p:nvSpPr>
          <p:cNvPr id="12" name="Oval 11"/>
          <p:cNvSpPr/>
          <p:nvPr/>
        </p:nvSpPr>
        <p:spPr>
          <a:xfrm>
            <a:off x="184508" y="4250705"/>
            <a:ext cx="2448272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28524" y="4582869"/>
            <a:ext cx="2155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/>
                </a:solidFill>
              </a:rPr>
              <a:t>Collaborative</a:t>
            </a:r>
          </a:p>
          <a:p>
            <a:pPr algn="ctr"/>
            <a:r>
              <a:rPr lang="en-GB" dirty="0" smtClean="0">
                <a:solidFill>
                  <a:schemeClr val="bg2"/>
                </a:solidFill>
              </a:rPr>
              <a:t>Scientist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246583" y="2060848"/>
            <a:ext cx="2448272" cy="1368152"/>
            <a:chOff x="3167844" y="5157192"/>
            <a:chExt cx="2448272" cy="1368152"/>
          </a:xfrm>
        </p:grpSpPr>
        <p:sp>
          <p:nvSpPr>
            <p:cNvPr id="18" name="Oval 17"/>
            <p:cNvSpPr/>
            <p:nvPr/>
          </p:nvSpPr>
          <p:spPr>
            <a:xfrm>
              <a:off x="3167844" y="5157192"/>
              <a:ext cx="2448272" cy="1368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11860" y="5518102"/>
              <a:ext cx="216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2"/>
                  </a:solidFill>
                </a:rPr>
                <a:t>Clinical Trials</a:t>
              </a:r>
            </a:p>
            <a:p>
              <a:pPr algn="ctr"/>
              <a:r>
                <a:rPr lang="en-GB" dirty="0" smtClean="0">
                  <a:solidFill>
                    <a:schemeClr val="bg2"/>
                  </a:solidFill>
                </a:rPr>
                <a:t>Statistician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67844" y="5349556"/>
            <a:ext cx="2448272" cy="1368152"/>
            <a:chOff x="6433161" y="3516867"/>
            <a:chExt cx="2448272" cy="1368152"/>
          </a:xfrm>
        </p:grpSpPr>
        <p:sp>
          <p:nvSpPr>
            <p:cNvPr id="21" name="Oval 20"/>
            <p:cNvSpPr/>
            <p:nvPr/>
          </p:nvSpPr>
          <p:spPr>
            <a:xfrm>
              <a:off x="6433161" y="3516867"/>
              <a:ext cx="2448272" cy="1368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88224" y="4044583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dirty="0">
                <a:solidFill>
                  <a:schemeClr val="bg2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322907" y="571046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/>
                </a:solidFill>
              </a:rPr>
              <a:t>Statistical </a:t>
            </a:r>
          </a:p>
          <a:p>
            <a:pPr algn="ctr"/>
            <a:r>
              <a:rPr lang="en-GB" dirty="0" smtClean="0">
                <a:solidFill>
                  <a:schemeClr val="bg2"/>
                </a:solidFill>
              </a:rPr>
              <a:t>Scientist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55776" y="364502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Cardiovascular Scientist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&amp; PI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8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What am I? What’s my role? </a:t>
            </a:r>
            <a:endParaRPr lang="en-GB" sz="3200" dirty="0"/>
          </a:p>
        </p:txBody>
      </p:sp>
      <p:sp>
        <p:nvSpPr>
          <p:cNvPr id="4" name="Oval 3"/>
          <p:cNvSpPr/>
          <p:nvPr/>
        </p:nvSpPr>
        <p:spPr>
          <a:xfrm>
            <a:off x="2555776" y="2708920"/>
            <a:ext cx="3816424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55776" y="364502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Cardiovascular Scientist</a:t>
            </a:r>
            <a:endParaRPr lang="en-GB" sz="24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79512" y="2139938"/>
            <a:ext cx="2448272" cy="1368152"/>
            <a:chOff x="6300192" y="1628800"/>
            <a:chExt cx="2448272" cy="1368152"/>
          </a:xfrm>
        </p:grpSpPr>
        <p:sp>
          <p:nvSpPr>
            <p:cNvPr id="6" name="Oval 5"/>
            <p:cNvSpPr/>
            <p:nvPr/>
          </p:nvSpPr>
          <p:spPr>
            <a:xfrm>
              <a:off x="6300192" y="1628800"/>
              <a:ext cx="2448272" cy="1368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44208" y="1988840"/>
              <a:ext cx="216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2"/>
                  </a:solidFill>
                </a:rPr>
                <a:t>Population Health Scientist</a:t>
              </a:r>
              <a:endParaRPr lang="en-GB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70661" y="4153365"/>
            <a:ext cx="2448272" cy="1368152"/>
            <a:chOff x="6433161" y="3516867"/>
            <a:chExt cx="2448272" cy="1368152"/>
          </a:xfrm>
        </p:grpSpPr>
        <p:sp>
          <p:nvSpPr>
            <p:cNvPr id="8" name="Oval 7"/>
            <p:cNvSpPr/>
            <p:nvPr/>
          </p:nvSpPr>
          <p:spPr>
            <a:xfrm>
              <a:off x="6433161" y="3516867"/>
              <a:ext cx="2448272" cy="1368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88224" y="3877777"/>
              <a:ext cx="216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2"/>
                  </a:solidFill>
                </a:rPr>
                <a:t>‘Big Data’</a:t>
              </a:r>
            </a:p>
            <a:p>
              <a:pPr algn="ctr"/>
              <a:r>
                <a:rPr lang="en-GB" dirty="0" smtClean="0">
                  <a:solidFill>
                    <a:schemeClr val="bg2"/>
                  </a:solidFill>
                </a:rPr>
                <a:t>Scientist</a:t>
              </a:r>
              <a:endParaRPr lang="en-GB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03848" y="1131825"/>
            <a:ext cx="2448272" cy="1368152"/>
            <a:chOff x="3167844" y="5157192"/>
            <a:chExt cx="2448272" cy="1368152"/>
          </a:xfrm>
        </p:grpSpPr>
        <p:sp>
          <p:nvSpPr>
            <p:cNvPr id="10" name="Oval 9"/>
            <p:cNvSpPr/>
            <p:nvPr/>
          </p:nvSpPr>
          <p:spPr>
            <a:xfrm>
              <a:off x="3167844" y="5157192"/>
              <a:ext cx="2448272" cy="1368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11860" y="5518102"/>
              <a:ext cx="216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2"/>
                  </a:solidFill>
                </a:rPr>
                <a:t>Genetic Epidemiologist</a:t>
              </a:r>
            </a:p>
          </p:txBody>
        </p:sp>
      </p:grpSp>
      <p:sp>
        <p:nvSpPr>
          <p:cNvPr id="12" name="Oval 11"/>
          <p:cNvSpPr/>
          <p:nvPr/>
        </p:nvSpPr>
        <p:spPr>
          <a:xfrm>
            <a:off x="184508" y="4250705"/>
            <a:ext cx="2448272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28524" y="4582869"/>
            <a:ext cx="2155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/>
                </a:solidFill>
              </a:rPr>
              <a:t>Collaborative</a:t>
            </a:r>
          </a:p>
          <a:p>
            <a:pPr algn="ctr"/>
            <a:r>
              <a:rPr lang="en-GB" dirty="0" smtClean="0">
                <a:solidFill>
                  <a:schemeClr val="bg2"/>
                </a:solidFill>
              </a:rPr>
              <a:t>Scientist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246583" y="2060848"/>
            <a:ext cx="2448272" cy="1368152"/>
            <a:chOff x="3167844" y="5157192"/>
            <a:chExt cx="2448272" cy="1368152"/>
          </a:xfrm>
        </p:grpSpPr>
        <p:sp>
          <p:nvSpPr>
            <p:cNvPr id="18" name="Oval 17"/>
            <p:cNvSpPr/>
            <p:nvPr/>
          </p:nvSpPr>
          <p:spPr>
            <a:xfrm>
              <a:off x="3167844" y="5157192"/>
              <a:ext cx="2448272" cy="1368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11860" y="5518102"/>
              <a:ext cx="216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2"/>
                  </a:solidFill>
                </a:rPr>
                <a:t>Clinical Trials</a:t>
              </a:r>
            </a:p>
            <a:p>
              <a:pPr algn="ctr"/>
              <a:r>
                <a:rPr lang="en-GB" dirty="0" smtClean="0">
                  <a:solidFill>
                    <a:schemeClr val="bg2"/>
                  </a:solidFill>
                </a:rPr>
                <a:t>Statistician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67844" y="5349556"/>
            <a:ext cx="2448272" cy="1368152"/>
            <a:chOff x="6433161" y="3516867"/>
            <a:chExt cx="2448272" cy="1368152"/>
          </a:xfrm>
        </p:grpSpPr>
        <p:sp>
          <p:nvSpPr>
            <p:cNvPr id="21" name="Oval 20"/>
            <p:cNvSpPr/>
            <p:nvPr/>
          </p:nvSpPr>
          <p:spPr>
            <a:xfrm>
              <a:off x="6433161" y="3516867"/>
              <a:ext cx="2448272" cy="1368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88224" y="4044583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dirty="0">
                <a:solidFill>
                  <a:schemeClr val="bg2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322907" y="571046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/>
                </a:solidFill>
              </a:rPr>
              <a:t>Statistical </a:t>
            </a:r>
          </a:p>
          <a:p>
            <a:pPr algn="ctr"/>
            <a:r>
              <a:rPr lang="en-GB" dirty="0" smtClean="0">
                <a:solidFill>
                  <a:schemeClr val="bg2"/>
                </a:solidFill>
              </a:rPr>
              <a:t>Scientist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55776" y="364502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Cardiovascular Scientist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&amp; PI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9512" y="1013235"/>
            <a:ext cx="2155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Developing international collaborations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3528" y="5808645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Contributing to SABs &amp; Scientific Steering Committees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17000" y="357966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Leading a team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01099" y="5627421"/>
            <a:ext cx="2464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Representing national and international bodies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00192" y="103107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Developing research proposals, generating funding and impact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0959" y="364172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Teaching, citizenship</a:t>
            </a:r>
          </a:p>
        </p:txBody>
      </p:sp>
    </p:spTree>
    <p:extLst>
      <p:ext uri="{BB962C8B-B14F-4D97-AF65-F5344CB8AC3E}">
        <p14:creationId xmlns:p14="http://schemas.microsoft.com/office/powerpoint/2010/main" val="238964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What am I? What’s my role? </a:t>
            </a:r>
            <a:endParaRPr lang="en-GB" sz="3200" dirty="0"/>
          </a:p>
        </p:txBody>
      </p:sp>
      <p:sp>
        <p:nvSpPr>
          <p:cNvPr id="4" name="Oval 3"/>
          <p:cNvSpPr/>
          <p:nvPr/>
        </p:nvSpPr>
        <p:spPr>
          <a:xfrm>
            <a:off x="2555776" y="2708920"/>
            <a:ext cx="3816424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55776" y="364502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Cardiovascular Scientist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&amp; PI</a:t>
            </a:r>
            <a:endParaRPr lang="en-GB" sz="24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79512" y="2139938"/>
            <a:ext cx="2448272" cy="1368152"/>
            <a:chOff x="6300192" y="1628800"/>
            <a:chExt cx="2448272" cy="1368152"/>
          </a:xfrm>
        </p:grpSpPr>
        <p:sp>
          <p:nvSpPr>
            <p:cNvPr id="6" name="Oval 5"/>
            <p:cNvSpPr/>
            <p:nvPr/>
          </p:nvSpPr>
          <p:spPr>
            <a:xfrm>
              <a:off x="6300192" y="1628800"/>
              <a:ext cx="2448272" cy="1368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44208" y="1988840"/>
              <a:ext cx="216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2"/>
                  </a:solidFill>
                </a:rPr>
                <a:t>Population Health Scientist</a:t>
              </a:r>
              <a:endParaRPr lang="en-GB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83247" y="4153365"/>
            <a:ext cx="2448272" cy="1368152"/>
            <a:chOff x="6433161" y="3516867"/>
            <a:chExt cx="2448272" cy="1368152"/>
          </a:xfrm>
        </p:grpSpPr>
        <p:sp>
          <p:nvSpPr>
            <p:cNvPr id="8" name="Oval 7"/>
            <p:cNvSpPr/>
            <p:nvPr/>
          </p:nvSpPr>
          <p:spPr>
            <a:xfrm>
              <a:off x="6433161" y="3516867"/>
              <a:ext cx="2448272" cy="1368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88224" y="3877777"/>
              <a:ext cx="216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2"/>
                  </a:solidFill>
                </a:rPr>
                <a:t>‘Big Data’</a:t>
              </a:r>
            </a:p>
            <a:p>
              <a:pPr algn="ctr"/>
              <a:r>
                <a:rPr lang="en-GB" dirty="0" smtClean="0">
                  <a:solidFill>
                    <a:schemeClr val="bg2"/>
                  </a:solidFill>
                </a:rPr>
                <a:t>Scientist</a:t>
              </a:r>
              <a:endParaRPr lang="en-GB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03848" y="1131825"/>
            <a:ext cx="2448272" cy="1368152"/>
            <a:chOff x="3167844" y="5157192"/>
            <a:chExt cx="2448272" cy="1368152"/>
          </a:xfrm>
        </p:grpSpPr>
        <p:sp>
          <p:nvSpPr>
            <p:cNvPr id="10" name="Oval 9"/>
            <p:cNvSpPr/>
            <p:nvPr/>
          </p:nvSpPr>
          <p:spPr>
            <a:xfrm>
              <a:off x="3167844" y="5157192"/>
              <a:ext cx="2448272" cy="1368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11860" y="5518102"/>
              <a:ext cx="216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2"/>
                  </a:solidFill>
                </a:rPr>
                <a:t>Genetic Epidemiologist</a:t>
              </a:r>
            </a:p>
          </p:txBody>
        </p:sp>
      </p:grpSp>
      <p:sp>
        <p:nvSpPr>
          <p:cNvPr id="12" name="Oval 11"/>
          <p:cNvSpPr/>
          <p:nvPr/>
        </p:nvSpPr>
        <p:spPr>
          <a:xfrm>
            <a:off x="184508" y="4250705"/>
            <a:ext cx="2448272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28524" y="4582869"/>
            <a:ext cx="2155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/>
                </a:solidFill>
              </a:rPr>
              <a:t>Collaborative</a:t>
            </a:r>
          </a:p>
          <a:p>
            <a:pPr algn="ctr"/>
            <a:r>
              <a:rPr lang="en-GB" dirty="0" smtClean="0">
                <a:solidFill>
                  <a:schemeClr val="bg2"/>
                </a:solidFill>
              </a:rPr>
              <a:t>Scientist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246583" y="2060848"/>
            <a:ext cx="2448272" cy="1368152"/>
            <a:chOff x="3167844" y="5157192"/>
            <a:chExt cx="2448272" cy="1368152"/>
          </a:xfrm>
        </p:grpSpPr>
        <p:sp>
          <p:nvSpPr>
            <p:cNvPr id="18" name="Oval 17"/>
            <p:cNvSpPr/>
            <p:nvPr/>
          </p:nvSpPr>
          <p:spPr>
            <a:xfrm>
              <a:off x="3167844" y="5157192"/>
              <a:ext cx="2448272" cy="1368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11860" y="5518102"/>
              <a:ext cx="216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2"/>
                  </a:solidFill>
                </a:rPr>
                <a:t>Clinical Trials</a:t>
              </a:r>
            </a:p>
            <a:p>
              <a:pPr algn="ctr"/>
              <a:r>
                <a:rPr lang="en-GB" dirty="0" smtClean="0">
                  <a:solidFill>
                    <a:schemeClr val="bg2"/>
                  </a:solidFill>
                </a:rPr>
                <a:t>Statistician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67844" y="5349556"/>
            <a:ext cx="2448272" cy="1368152"/>
            <a:chOff x="6433161" y="3516867"/>
            <a:chExt cx="2448272" cy="1368152"/>
          </a:xfrm>
        </p:grpSpPr>
        <p:sp>
          <p:nvSpPr>
            <p:cNvPr id="21" name="Oval 20"/>
            <p:cNvSpPr/>
            <p:nvPr/>
          </p:nvSpPr>
          <p:spPr>
            <a:xfrm>
              <a:off x="6433161" y="3516867"/>
              <a:ext cx="2448272" cy="1368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88224" y="4044583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dirty="0">
                <a:solidFill>
                  <a:schemeClr val="bg2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322907" y="571046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/>
                </a:solidFill>
              </a:rPr>
              <a:t>Statistical </a:t>
            </a:r>
          </a:p>
          <a:p>
            <a:pPr algn="ctr"/>
            <a:r>
              <a:rPr lang="en-GB" dirty="0" smtClean="0">
                <a:solidFill>
                  <a:schemeClr val="bg2"/>
                </a:solidFill>
              </a:rPr>
              <a:t>Scientist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273387" y="5229200"/>
            <a:ext cx="314837" cy="1599709"/>
          </a:xfrm>
          <a:prstGeom prst="downArrow">
            <a:avLst/>
          </a:prstGeom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Down Arrow 24"/>
          <p:cNvSpPr/>
          <p:nvPr/>
        </p:nvSpPr>
        <p:spPr>
          <a:xfrm>
            <a:off x="2411760" y="5100213"/>
            <a:ext cx="314837" cy="1599709"/>
          </a:xfrm>
          <a:prstGeom prst="downArrow">
            <a:avLst/>
          </a:prstGeom>
          <a:scene3d>
            <a:camera prst="orthographicFront">
              <a:rot lat="0" lon="0" rev="19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Down Arrow 26"/>
          <p:cNvSpPr/>
          <p:nvPr/>
        </p:nvSpPr>
        <p:spPr>
          <a:xfrm flipV="1">
            <a:off x="6129371" y="1016046"/>
            <a:ext cx="314837" cy="1599709"/>
          </a:xfrm>
          <a:prstGeom prst="downArrow">
            <a:avLst/>
          </a:prstGeom>
          <a:scene3d>
            <a:camera prst="orthographicFront">
              <a:rot lat="0" lon="0" rev="19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Down Arrow 27"/>
          <p:cNvSpPr/>
          <p:nvPr/>
        </p:nvSpPr>
        <p:spPr>
          <a:xfrm flipV="1">
            <a:off x="2339752" y="1016362"/>
            <a:ext cx="314837" cy="1599709"/>
          </a:xfrm>
          <a:prstGeom prst="downArrow">
            <a:avLst/>
          </a:prstGeom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4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Developing independence:</a:t>
            </a:r>
            <a:br>
              <a:rPr lang="en-GB" sz="3200" dirty="0" smtClean="0"/>
            </a:br>
            <a:r>
              <a:rPr lang="en-GB" sz="3200" dirty="0" smtClean="0"/>
              <a:t>Steps on </a:t>
            </a:r>
            <a:r>
              <a:rPr lang="en-GB" sz="3200" u="sng" dirty="0" smtClean="0">
                <a:solidFill>
                  <a:srgbClr val="FF0000"/>
                </a:solidFill>
              </a:rPr>
              <a:t>a</a:t>
            </a:r>
            <a:r>
              <a:rPr lang="en-GB" sz="3200" dirty="0" smtClean="0"/>
              <a:t> path to personal fellowships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960200"/>
            <a:ext cx="8784976" cy="4709160"/>
          </a:xfrm>
        </p:spPr>
        <p:txBody>
          <a:bodyPr>
            <a:normAutofit fontScale="70000" lnSpcReduction="2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pPr marL="137160" indent="0">
              <a:buNone/>
            </a:pPr>
            <a:r>
              <a:rPr lang="en-GB" dirty="0" smtClean="0"/>
              <a:t>My focus when forming a fellowship </a:t>
            </a:r>
            <a:r>
              <a:rPr lang="en-GB" dirty="0" smtClean="0"/>
              <a:t>proposal </a:t>
            </a:r>
            <a:r>
              <a:rPr lang="en-GB" dirty="0" smtClean="0"/>
              <a:t>was on:</a:t>
            </a:r>
          </a:p>
          <a:p>
            <a:pPr marL="137160" indent="0">
              <a:buNone/>
            </a:pPr>
            <a:endParaRPr lang="en-GB" dirty="0" smtClean="0"/>
          </a:p>
          <a:p>
            <a:pPr marL="137160" indent="0">
              <a:buNone/>
            </a:pPr>
            <a:r>
              <a:rPr lang="en-GB" dirty="0" smtClean="0"/>
              <a:t>Developing a </a:t>
            </a:r>
            <a:r>
              <a:rPr lang="en-GB" u="sng" dirty="0" smtClean="0"/>
              <a:t>personal</a:t>
            </a:r>
            <a:r>
              <a:rPr lang="en-GB" dirty="0" smtClean="0"/>
              <a:t> path that would lead to growing independence and expertise, whilst benefitting from support </a:t>
            </a:r>
            <a:r>
              <a:rPr lang="en-GB" dirty="0"/>
              <a:t>and advice from </a:t>
            </a:r>
            <a:r>
              <a:rPr lang="en-GB" dirty="0" smtClean="0"/>
              <a:t>others (and not just from those directly around you).</a:t>
            </a:r>
          </a:p>
          <a:p>
            <a:pPr marL="137160" indent="0">
              <a:buNone/>
            </a:pPr>
            <a:endParaRPr lang="en-GB" dirty="0" smtClean="0"/>
          </a:p>
          <a:p>
            <a:pPr marL="137160" indent="0">
              <a:buNone/>
            </a:pPr>
            <a:r>
              <a:rPr lang="en-GB" dirty="0" smtClean="0"/>
              <a:t>Identifying a research area with objectives that built on my existing skill set and experience, with an </a:t>
            </a:r>
            <a:r>
              <a:rPr lang="en-GB" u="sng" dirty="0" smtClean="0"/>
              <a:t>impact on and relevance to </a:t>
            </a:r>
            <a:r>
              <a:rPr lang="en-GB" dirty="0" smtClean="0"/>
              <a:t>patient care. </a:t>
            </a:r>
          </a:p>
          <a:p>
            <a:pPr marL="137160" indent="0">
              <a:buNone/>
            </a:pPr>
            <a:endParaRPr lang="en-GB" dirty="0" smtClean="0"/>
          </a:p>
          <a:p>
            <a:pPr marL="137160" indent="0">
              <a:buNone/>
            </a:pPr>
            <a:r>
              <a:rPr lang="en-GB" dirty="0" smtClean="0"/>
              <a:t>Rationalising the choice of institution – the science needed to come first. Why Oxford?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29" y="1217471"/>
            <a:ext cx="2460035" cy="163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792" y="1217471"/>
            <a:ext cx="1652337" cy="163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64" y="1217471"/>
            <a:ext cx="1637042" cy="163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44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Representing my personal profile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489658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GB" sz="2200" dirty="0" smtClean="0"/>
              <a:t>Some of my key considerations in making funding applications: </a:t>
            </a:r>
          </a:p>
          <a:p>
            <a:pPr marL="137160" indent="0">
              <a:buNone/>
            </a:pPr>
            <a:endParaRPr lang="en-GB" sz="2200" dirty="0" smtClean="0"/>
          </a:p>
          <a:p>
            <a:pPr marL="137160" indent="0">
              <a:buNone/>
            </a:pPr>
            <a:r>
              <a:rPr lang="en-GB" sz="2200" dirty="0" smtClean="0"/>
              <a:t>I’m </a:t>
            </a:r>
            <a:r>
              <a:rPr lang="en-GB" sz="2200" dirty="0"/>
              <a:t>not a clinician </a:t>
            </a:r>
            <a:r>
              <a:rPr lang="en-GB" sz="2200" dirty="0" smtClean="0"/>
              <a:t>or laboratory </a:t>
            </a:r>
            <a:r>
              <a:rPr lang="en-GB" sz="2200" dirty="0"/>
              <a:t>scientist, so </a:t>
            </a:r>
            <a:r>
              <a:rPr lang="en-GB" sz="2200" dirty="0" smtClean="0"/>
              <a:t>where do </a:t>
            </a:r>
            <a:r>
              <a:rPr lang="en-GB" sz="2200" dirty="0"/>
              <a:t>I fit </a:t>
            </a:r>
            <a:r>
              <a:rPr lang="en-GB" sz="2200" dirty="0" smtClean="0"/>
              <a:t>in? Some elements </a:t>
            </a:r>
            <a:r>
              <a:rPr lang="en-GB" sz="2200" dirty="0"/>
              <a:t>of </a:t>
            </a:r>
            <a:r>
              <a:rPr lang="en-GB" sz="2200" dirty="0" smtClean="0"/>
              <a:t>my profile and science were likely to be less </a:t>
            </a:r>
            <a:r>
              <a:rPr lang="en-GB" sz="2200" dirty="0"/>
              <a:t>familiar to </a:t>
            </a:r>
            <a:r>
              <a:rPr lang="en-GB" sz="2200" dirty="0" smtClean="0"/>
              <a:t>funders, so ensuring clear explanations was important.</a:t>
            </a:r>
          </a:p>
          <a:p>
            <a:pPr marL="137160" indent="0">
              <a:buNone/>
            </a:pPr>
            <a:endParaRPr lang="en-GB" sz="2200" dirty="0"/>
          </a:p>
          <a:p>
            <a:pPr marL="137160" indent="0">
              <a:buNone/>
            </a:pPr>
            <a:r>
              <a:rPr lang="en-GB" sz="2200" dirty="0" smtClean="0"/>
              <a:t>A clearly laid out CV and the confidence and ability to represent my unique skill set, research achievements , as well as my past, present and future research ideas.</a:t>
            </a:r>
          </a:p>
          <a:p>
            <a:pPr marL="137160" indent="0">
              <a:buNone/>
            </a:pPr>
            <a:endParaRPr lang="en-GB" sz="2200" dirty="0" smtClean="0"/>
          </a:p>
          <a:p>
            <a:pPr marL="137160" indent="0">
              <a:buNone/>
            </a:pPr>
            <a:r>
              <a:rPr lang="en-GB" sz="2200" dirty="0"/>
              <a:t>How best to represent high impact international collaborative reports that include hundreds of authors.</a:t>
            </a:r>
          </a:p>
          <a:p>
            <a:pPr marL="137160" indent="0">
              <a:buNone/>
            </a:pPr>
            <a:endParaRPr lang="en-GB" sz="2200" dirty="0"/>
          </a:p>
          <a:p>
            <a:pPr marL="13716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184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2">
      <a:dk1>
        <a:srgbClr val="FFC000"/>
      </a:dk1>
      <a:lt1>
        <a:srgbClr val="FFC000"/>
      </a:lt1>
      <a:dk2>
        <a:srgbClr val="00349E"/>
      </a:dk2>
      <a:lt2>
        <a:srgbClr val="00349E"/>
      </a:lt2>
      <a:accent1>
        <a:srgbClr val="FFC000"/>
      </a:accent1>
      <a:accent2>
        <a:srgbClr val="FFC000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3446</TotalTime>
  <Words>1059</Words>
  <Application>Microsoft Office PowerPoint</Application>
  <PresentationFormat>On-screen Show (4:3)</PresentationFormat>
  <Paragraphs>206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 Building a RESEARCH CAREER   A PERSONAL Experience</vt:lpstr>
      <vt:lpstr>Overview</vt:lpstr>
      <vt:lpstr>PowerPoint Presentation</vt:lpstr>
      <vt:lpstr>PowerPoint Presentation</vt:lpstr>
      <vt:lpstr>What am I? What’s my role? </vt:lpstr>
      <vt:lpstr>What am I? What’s my role? </vt:lpstr>
      <vt:lpstr>What am I? What’s my role? </vt:lpstr>
      <vt:lpstr>Developing independence: Steps on a path to personal fellowships</vt:lpstr>
      <vt:lpstr>Representing my personal profile</vt:lpstr>
      <vt:lpstr>Representing collaborative efforts</vt:lpstr>
      <vt:lpstr>Publish or perish – is that true?</vt:lpstr>
      <vt:lpstr>Moving forward research plans: Building a team</vt:lpstr>
      <vt:lpstr>Building a multidisciplinary team</vt:lpstr>
      <vt:lpstr>Achieving balance</vt:lpstr>
      <vt:lpstr>Achieving balance</vt:lpstr>
      <vt:lpstr>Achieving balance</vt:lpstr>
      <vt:lpstr>Tips on progressing  as a statistical scientist</vt:lpstr>
      <vt:lpstr>Acknowledgements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jemmah</dc:creator>
  <cp:lastModifiedBy>jemmah</cp:lastModifiedBy>
  <cp:revision>124</cp:revision>
  <dcterms:created xsi:type="dcterms:W3CDTF">2018-04-23T20:16:11Z</dcterms:created>
  <dcterms:modified xsi:type="dcterms:W3CDTF">2018-07-04T09:45:42Z</dcterms:modified>
</cp:coreProperties>
</file>