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handoutMasterIdLst>
    <p:handoutMasterId r:id="rId23"/>
  </p:handoutMasterIdLst>
  <p:sldIdLst>
    <p:sldId id="256" r:id="rId2"/>
    <p:sldId id="294" r:id="rId3"/>
    <p:sldId id="292" r:id="rId4"/>
    <p:sldId id="273" r:id="rId5"/>
    <p:sldId id="271" r:id="rId6"/>
    <p:sldId id="257" r:id="rId7"/>
    <p:sldId id="266" r:id="rId8"/>
    <p:sldId id="269" r:id="rId9"/>
    <p:sldId id="289" r:id="rId10"/>
    <p:sldId id="295" r:id="rId11"/>
    <p:sldId id="281" r:id="rId12"/>
    <p:sldId id="291" r:id="rId13"/>
    <p:sldId id="290" r:id="rId14"/>
    <p:sldId id="282" r:id="rId15"/>
    <p:sldId id="283" r:id="rId16"/>
    <p:sldId id="284" r:id="rId17"/>
    <p:sldId id="286" r:id="rId18"/>
    <p:sldId id="287" r:id="rId19"/>
    <p:sldId id="285" r:id="rId20"/>
    <p:sldId id="293" r:id="rId21"/>
    <p:sldId id="288" r:id="rId22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>
      <p:cViewPr>
        <p:scale>
          <a:sx n="100" d="100"/>
          <a:sy n="100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FD636-8F8B-46EF-99F9-C10FE1B1919A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27BF4-EB68-4AFA-A271-16996744F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620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256D-B818-4B33-8704-D7C730F6643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50A-CB45-4F75-AFD5-48771EB4121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256D-B818-4B33-8704-D7C730F6643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50A-CB45-4F75-AFD5-48771EB412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256D-B818-4B33-8704-D7C730F6643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50A-CB45-4F75-AFD5-48771EB412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256D-B818-4B33-8704-D7C730F6643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50A-CB45-4F75-AFD5-48771EB4121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256D-B818-4B33-8704-D7C730F6643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50A-CB45-4F75-AFD5-48771EB412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256D-B818-4B33-8704-D7C730F6643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50A-CB45-4F75-AFD5-48771EB4121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256D-B818-4B33-8704-D7C730F6643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50A-CB45-4F75-AFD5-48771EB4121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256D-B818-4B33-8704-D7C730F6643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50A-CB45-4F75-AFD5-48771EB412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256D-B818-4B33-8704-D7C730F6643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50A-CB45-4F75-AFD5-48771EB412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256D-B818-4B33-8704-D7C730F6643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50A-CB45-4F75-AFD5-48771EB412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256D-B818-4B33-8704-D7C730F6643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50A-CB45-4F75-AFD5-48771EB4121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40256D-B818-4B33-8704-D7C730F6643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33450A-CB45-4F75-AFD5-48771EB4121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196752"/>
            <a:ext cx="62646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Implementing</a:t>
            </a:r>
          </a:p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central statistical monitoring</a:t>
            </a:r>
          </a:p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multi-centre trials: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example of a study within a trial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3717032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Elsa Valdés-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Márquez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CTSU, NDPH, University of Oxford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1860" y="479715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OXSTAT meeting 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r>
              <a:rPr lang="en-GB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July  2018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49" y="6200586"/>
            <a:ext cx="21145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949098"/>
            <a:ext cx="788670" cy="788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464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02" y="318931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CSM in cardiovascular mega-trials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9512" y="1124744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Large-scale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multicentre cardiovascular trials (e.g. THRIVE, REVEAL)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Large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sites across different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Systematic differences across countries (stratify analysis needed)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Typically 10-200 participants per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Long follo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w-up period 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case report forms (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eCRF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759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02" y="318931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Initial KRI approach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31540" y="1052736"/>
            <a:ext cx="846094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Select KRIs relevant to the trial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E.g. visit duration, serious adverse event (SAE) rates,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compliances, etc.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Sites assessment per KRI: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summary measure of interest</a:t>
            </a:r>
          </a:p>
          <a:p>
            <a:pPr lvl="2"/>
            <a:r>
              <a:rPr lang="en-GB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each site, calculate a summary measure such as mean, variance, proportion, rate. E.g. SAE rate.</a:t>
            </a:r>
          </a:p>
          <a:p>
            <a:pPr lvl="2"/>
            <a:endParaRPr lang="en-GB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extreme sites</a:t>
            </a:r>
          </a:p>
          <a:p>
            <a:pPr lvl="1" algn="just"/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a KRI specific critical threshold, giving sites passing this 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threshold a score of 1 (0 otherwise).  E.g.  give  sites  with  a  low  SAE</a:t>
            </a:r>
          </a:p>
          <a:p>
            <a:pPr lvl="1" algn="just"/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reporting rate relative to comparable sites a score of 1.</a:t>
            </a:r>
          </a:p>
          <a:p>
            <a:pPr lvl="1" algn="just"/>
            <a:endParaRPr lang="en-GB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Sites </a:t>
            </a:r>
            <a:r>
              <a:rPr lang="en-GB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lassification: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summary score for each site based on the sum of the individual KRI score (weighting each KRI as appropriate)</a:t>
            </a:r>
            <a:endParaRPr lang="en-GB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6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02" y="318931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Initial KRI approach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31540" y="1052736"/>
            <a:ext cx="82809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KRIs relevant to the trial</a:t>
            </a:r>
          </a:p>
          <a:p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visit duration, serious adverse event (SAE) rates, </a:t>
            </a:r>
          </a:p>
          <a:p>
            <a:r>
              <a:rPr lang="en-GB" sz="2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compliances, </a:t>
            </a:r>
            <a:r>
              <a:rPr lang="en-GB" sz="20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Sites assessment per KRI: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 summary measure of interest</a:t>
            </a:r>
          </a:p>
          <a:p>
            <a:pPr lvl="2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each site, calculate a summary measure such as mean, variance, proportion, rate. E.g. SAE rate.</a:t>
            </a:r>
          </a:p>
          <a:p>
            <a:pPr lvl="2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extreme sites</a:t>
            </a:r>
          </a:p>
          <a:p>
            <a:pPr lvl="1"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Define a KRI specific critical threshold, giving sites passing this 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threshold a score of 1 (0 otherwise).  E.g.  give  sites  with  a  low  SAE</a:t>
            </a:r>
          </a:p>
          <a:p>
            <a:pPr lvl="1"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reporting rate relative to comparable sites a score of 1.</a:t>
            </a:r>
          </a:p>
          <a:p>
            <a:pPr lvl="1" algn="just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Sites </a:t>
            </a:r>
            <a:r>
              <a:rPr lang="en-GB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lassification: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summary score for each site based on the sum of the individual KRI score (weighting each KRI as appropriate)</a:t>
            </a:r>
            <a:endParaRPr lang="en-GB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02" y="318931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Initial KRI approach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31540" y="1052736"/>
            <a:ext cx="82809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KRIs relevant to the trial</a:t>
            </a:r>
          </a:p>
          <a:p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visit duration, serious adverse event (SAE) rates, </a:t>
            </a:r>
          </a:p>
          <a:p>
            <a:r>
              <a:rPr lang="en-GB" sz="2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compliances, etc.</a:t>
            </a:r>
          </a:p>
          <a:p>
            <a:endParaRPr lang="en-GB" sz="2000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Sites assessment per KRI: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summary measure of interest</a:t>
            </a:r>
          </a:p>
          <a:p>
            <a:pPr lvl="2"/>
            <a:r>
              <a:rPr lang="en-GB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each site, calculate a summary measure such as mean, variance, proportion, rate. E.g. SAE rate.</a:t>
            </a:r>
          </a:p>
          <a:p>
            <a:pPr lvl="2"/>
            <a:endParaRPr lang="en-GB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extreme sites</a:t>
            </a:r>
          </a:p>
          <a:p>
            <a:pPr lvl="1" algn="just"/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a KRI specific critical threshold, giving sites passing this 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threshold a score of 1 (0 otherwise).  E.g.  give  sites  with  a  low  SAE</a:t>
            </a:r>
          </a:p>
          <a:p>
            <a:pPr lvl="1" algn="just"/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reporting rate relative to comparable sites a score of 1.</a:t>
            </a:r>
          </a:p>
          <a:p>
            <a:pPr lvl="1" algn="just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Sites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lassification: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summary score for each site based on the sum of the individual KRI score (weighting each KRI as appropriate)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29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03"/>
          <a:stretch/>
        </p:blipFill>
        <p:spPr>
          <a:xfrm>
            <a:off x="2555775" y="1916832"/>
            <a:ext cx="3515692" cy="323653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395536" y="5806494"/>
            <a:ext cx="8352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site deviates excessively from comparable sites if the SAE rate &lt; predefined threshold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10527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 of KRI: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Under-reporting SAEs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33265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in a multicentre trial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355976" y="2435002"/>
            <a:ext cx="2016224" cy="936104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364088" y="2507010"/>
            <a:ext cx="1008112" cy="864096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06455" y="304794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Thresholds depend on region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95936" y="4883274"/>
            <a:ext cx="936104" cy="1440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995936" y="4883274"/>
            <a:ext cx="93610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247964" y="4896485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Site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7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7473" y="10527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 of summary score: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33265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in a multicentre trial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70080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score based on the (weighted) sum of the individual KRI score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07473" y="5949280"/>
            <a:ext cx="8696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KRIs weights account for their relative importance to the CSM process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021658"/>
              </p:ext>
            </p:extLst>
          </p:nvPr>
        </p:nvGraphicFramePr>
        <p:xfrm>
          <a:off x="1790638" y="2420888"/>
          <a:ext cx="5346700" cy="2790825"/>
        </p:xfrm>
        <a:graphic>
          <a:graphicData uri="http://schemas.openxmlformats.org/drawingml/2006/table">
            <a:tbl>
              <a:tblPr/>
              <a:tblGrid>
                <a:gridCol w="536066"/>
                <a:gridCol w="725923"/>
                <a:gridCol w="859939"/>
                <a:gridCol w="854355"/>
                <a:gridCol w="792931"/>
                <a:gridCol w="795723"/>
                <a:gridCol w="781763"/>
              </a:tblGrid>
              <a:tr h="1905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Site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Scores for KRIs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Summary </a:t>
                      </a: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score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Visit Duration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Non-compliance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Muscle Symptom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B139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B163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B134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C206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3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512" y="33265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Advantages and limitations of KRI approach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446265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interpret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Tailored to each trial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weighting is flexible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Criteria/scoring subjective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of sites is not considered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2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002" y="318931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in KRI approach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589068" y="1556792"/>
            <a:ext cx="2448272" cy="6480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Select KRIs relevant to trial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98055" y="2780928"/>
            <a:ext cx="2448272" cy="6480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summary measure of interest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98055" y="4005064"/>
            <a:ext cx="2448272" cy="6480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extreme sites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98055" y="5229200"/>
            <a:ext cx="2448272" cy="6480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Sites classification</a:t>
            </a:r>
          </a:p>
        </p:txBody>
      </p:sp>
      <p:cxnSp>
        <p:nvCxnSpPr>
          <p:cNvPr id="13" name="Straight Arrow Connector 12"/>
          <p:cNvCxnSpPr>
            <a:endCxn id="7" idx="0"/>
          </p:cNvCxnSpPr>
          <p:nvPr/>
        </p:nvCxnSpPr>
        <p:spPr>
          <a:xfrm>
            <a:off x="2813204" y="2204864"/>
            <a:ext cx="8987" cy="576064"/>
          </a:xfrm>
          <a:prstGeom prst="straightConnector1">
            <a:avLst/>
          </a:prstGeom>
          <a:ln w="38100" cap="rnd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792160" y="3429000"/>
            <a:ext cx="8987" cy="576064"/>
          </a:xfrm>
          <a:prstGeom prst="straightConnector1">
            <a:avLst/>
          </a:prstGeom>
          <a:ln w="38100" cap="rnd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787666" y="4654091"/>
            <a:ext cx="8987" cy="576064"/>
          </a:xfrm>
          <a:prstGeom prst="straightConnector1">
            <a:avLst/>
          </a:prstGeom>
          <a:ln w="38100" cap="rnd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59632" y="2492896"/>
            <a:ext cx="3096344" cy="2449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1811" y="3105834"/>
            <a:ext cx="1197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</a:p>
          <a:p>
            <a:pPr algn="ctr"/>
            <a:r>
              <a:rPr lang="en-GB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assessment</a:t>
            </a:r>
          </a:p>
          <a:p>
            <a:pPr algn="ctr"/>
            <a:r>
              <a:rPr lang="en-GB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KRI</a:t>
            </a:r>
            <a:endParaRPr lang="en-GB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7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002" y="318931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in KRI approach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589068" y="1556792"/>
            <a:ext cx="2448272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Select KRIs relevant to trial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98055" y="2780928"/>
            <a:ext cx="2448272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summary measure of interest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98055" y="4005064"/>
            <a:ext cx="2448272" cy="6480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extreme sites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98055" y="5229200"/>
            <a:ext cx="2448272" cy="6480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Sites classification</a:t>
            </a:r>
          </a:p>
        </p:txBody>
      </p:sp>
      <p:cxnSp>
        <p:nvCxnSpPr>
          <p:cNvPr id="13" name="Straight Arrow Connector 12"/>
          <p:cNvCxnSpPr>
            <a:endCxn id="7" idx="0"/>
          </p:cNvCxnSpPr>
          <p:nvPr/>
        </p:nvCxnSpPr>
        <p:spPr>
          <a:xfrm>
            <a:off x="2813204" y="2204864"/>
            <a:ext cx="8987" cy="576064"/>
          </a:xfrm>
          <a:prstGeom prst="straightConnector1">
            <a:avLst/>
          </a:prstGeom>
          <a:ln w="38100" cap="rnd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792160" y="3429000"/>
            <a:ext cx="8987" cy="576064"/>
          </a:xfrm>
          <a:prstGeom prst="straightConnector1">
            <a:avLst/>
          </a:prstGeom>
          <a:ln w="38100" cap="rnd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787666" y="4654091"/>
            <a:ext cx="8987" cy="576064"/>
          </a:xfrm>
          <a:prstGeom prst="straightConnector1">
            <a:avLst/>
          </a:prstGeom>
          <a:ln w="38100" cap="rnd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59632" y="2492896"/>
            <a:ext cx="3096344" cy="244922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1811" y="3105834"/>
            <a:ext cx="1197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</a:p>
          <a:p>
            <a:pPr algn="ctr"/>
            <a:r>
              <a:rPr lang="en-GB" sz="1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assessment</a:t>
            </a:r>
          </a:p>
          <a:p>
            <a:pPr algn="ctr"/>
            <a:r>
              <a:rPr lang="en-GB" sz="1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KRI</a:t>
            </a:r>
            <a:endParaRPr lang="en-GB" sz="1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60032" y="4035780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 p-value to indicate how extreme a site is relative to comparable sites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6367" y="5302945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a combined p-value across KRIs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6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002" y="318931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in a multicentre trial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15616" y="5733256"/>
            <a:ext cx="7200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On-site visit priority: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High; Orange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Medium; and Yellow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756" y="1412776"/>
            <a:ext cx="4160520" cy="4137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39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02" y="318931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5576" y="1412776"/>
            <a:ext cx="78123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 and guidance for quality assurance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role of central statistical monitoring in multicentre clinical trials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 key risk indicator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Advanced key risk indicator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88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02" y="318931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11560" y="1340768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Centre statistical monitoring helps to prioritize on-site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visits; identify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areas, and ensure overall data quality in multicentre trials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 have developed a KRI approach for cardiovascular trials and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on-site visits provided empirical validation.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approach can  be extended to other large trials; plans to release a R-packages will facilitate this.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48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002" y="318931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064" y="5517232"/>
            <a:ext cx="914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4" descr="Image result for MRC"/>
          <p:cNvSpPr>
            <a:spLocks noChangeAspect="1" noChangeArrowheads="1"/>
          </p:cNvSpPr>
          <p:nvPr/>
        </p:nvSpPr>
        <p:spPr bwMode="auto">
          <a:xfrm>
            <a:off x="155575" y="-296863"/>
            <a:ext cx="1438275" cy="62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80" name="Picture 8" descr="https://www.ndph.ox.ac.uk/images/footer-logos/mrc-logo/@@images/image/w7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05264"/>
            <a:ext cx="1895475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88232" y="119675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Jemma C Hopewell, PI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9139" y="2132112"/>
            <a:ext cx="4889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On-site monitoring: Carol Knot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3140968"/>
            <a:ext cx="4392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CTSU trial teams: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Martin Landray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Louise Bowman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Jane  Armitage</a:t>
            </a:r>
          </a:p>
        </p:txBody>
      </p:sp>
    </p:spTree>
    <p:extLst>
      <p:ext uri="{BB962C8B-B14F-4D97-AF65-F5344CB8AC3E}">
        <p14:creationId xmlns:p14="http://schemas.microsoft.com/office/powerpoint/2010/main" val="1635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02" y="318931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Reliable evidence and monitoring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0143" y="112474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18528" y="1309410"/>
            <a:ext cx="76359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Essential for appropriate decision making concerning the benefits and risk associated with clinical interventions.</a:t>
            </a:r>
          </a:p>
          <a:p>
            <a:pPr algn="just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is used in trial to identify errors in trial conduct.</a:t>
            </a:r>
          </a:p>
          <a:p>
            <a:pPr algn="just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can take different forms. For example, on-site monitoring and/or central statistical monitoring. 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52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63397"/>
            <a:ext cx="6420803" cy="3693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002" y="318931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 of data issues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254010" y="5206491"/>
            <a:ext cx="3630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Buyse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M. Applied Clinical Trials, 2014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7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318931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On-site monitoring visits: Criticism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3568" y="1412388"/>
            <a:ext cx="784887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Largely retrospective: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Too late to address any issues</a:t>
            </a:r>
          </a:p>
          <a:p>
            <a:pPr lvl="1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Poorly focussed: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Emphasis on checking individual data points &amp; documents</a:t>
            </a:r>
          </a:p>
          <a:p>
            <a:pPr lvl="1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Unsustainable: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Inefficient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costly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4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898" y="318931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Risk-Based Monitoring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34" y="974685"/>
            <a:ext cx="4137854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6134" y="974685"/>
            <a:ext cx="4137854" cy="56658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701" y="1039599"/>
            <a:ext cx="3814763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4933700" y="1039598"/>
            <a:ext cx="3814763" cy="544353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97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898" y="318931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Central statistical monitoring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3528" y="1340768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Central statistical monitoring (CSM) can be used to detect data issues and unusual sites and thereby help to:</a:t>
            </a:r>
          </a:p>
          <a:p>
            <a:pPr algn="just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Prioritize sites visits (and additional training)</a:t>
            </a:r>
          </a:p>
          <a:p>
            <a:pPr lvl="2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Generate actionable objectives throughout the trial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overall data quality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8315" y="1844824"/>
            <a:ext cx="75963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Hypothesis-driven/supervised: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Small number of variables mostly likely to affect reliability/safety of the trial. Also, known as key risk indicators (KRIs).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Hypothesis-free/unsupervised: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Large number of tests of all available variables in the dataset.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002" y="318931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Approaches to central statistical monitorin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20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002" y="1697944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Hypothesis-driven/supervised: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Small number of variables mostly likely to affect reliability/safety of the trial. Also, known as key risk indicators (KRIs).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Hypothesis-free/unsupervised: 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number of tests of all available variables in the dataset.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002" y="318931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Approaches to central statistical monitorin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79512" y="842151"/>
            <a:ext cx="8568952" cy="0"/>
          </a:xfrm>
          <a:prstGeom prst="line">
            <a:avLst/>
          </a:prstGeom>
          <a:ln w="3175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48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2124</TotalTime>
  <Words>699</Words>
  <Application>Microsoft Office PowerPoint</Application>
  <PresentationFormat>On-screen Show (4:3)</PresentationFormat>
  <Paragraphs>255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elsam</dc:creator>
  <cp:lastModifiedBy>elsam</cp:lastModifiedBy>
  <cp:revision>108</cp:revision>
  <cp:lastPrinted>2018-07-03T14:44:27Z</cp:lastPrinted>
  <dcterms:created xsi:type="dcterms:W3CDTF">2018-06-25T07:43:06Z</dcterms:created>
  <dcterms:modified xsi:type="dcterms:W3CDTF">2018-07-04T08:26:24Z</dcterms:modified>
</cp:coreProperties>
</file>