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38"/>
  </p:notesMasterIdLst>
  <p:sldIdLst>
    <p:sldId id="287" r:id="rId3"/>
    <p:sldId id="288" r:id="rId4"/>
    <p:sldId id="300" r:id="rId5"/>
    <p:sldId id="301" r:id="rId6"/>
    <p:sldId id="299" r:id="rId7"/>
    <p:sldId id="330" r:id="rId8"/>
    <p:sldId id="289" r:id="rId9"/>
    <p:sldId id="291" r:id="rId10"/>
    <p:sldId id="292" r:id="rId11"/>
    <p:sldId id="294" r:id="rId12"/>
    <p:sldId id="303" r:id="rId13"/>
    <p:sldId id="304" r:id="rId14"/>
    <p:sldId id="308" r:id="rId15"/>
    <p:sldId id="309" r:id="rId16"/>
    <p:sldId id="310" r:id="rId17"/>
    <p:sldId id="312" r:id="rId18"/>
    <p:sldId id="318" r:id="rId19"/>
    <p:sldId id="322" r:id="rId20"/>
    <p:sldId id="321" r:id="rId21"/>
    <p:sldId id="320" r:id="rId22"/>
    <p:sldId id="319" r:id="rId23"/>
    <p:sldId id="324" r:id="rId24"/>
    <p:sldId id="325" r:id="rId25"/>
    <p:sldId id="326" r:id="rId26"/>
    <p:sldId id="328" r:id="rId27"/>
    <p:sldId id="329" r:id="rId28"/>
    <p:sldId id="332" r:id="rId29"/>
    <p:sldId id="333" r:id="rId30"/>
    <p:sldId id="334" r:id="rId31"/>
    <p:sldId id="335" r:id="rId32"/>
    <p:sldId id="293" r:id="rId33"/>
    <p:sldId id="337" r:id="rId34"/>
    <p:sldId id="295" r:id="rId35"/>
    <p:sldId id="296" r:id="rId36"/>
    <p:sldId id="338" r:id="rId37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95"/>
    <p:restoredTop sz="66283" autoAdjust="0"/>
  </p:normalViewPr>
  <p:slideViewPr>
    <p:cSldViewPr snapToGrid="0" snapToObjects="1">
      <p:cViewPr varScale="1">
        <p:scale>
          <a:sx n="77" d="100"/>
          <a:sy n="77" d="100"/>
        </p:scale>
        <p:origin x="21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RADIUS2\NPEUDATA\shared\DATA\Current%20trials\Poppi\Statistics\Safety%20analysis\Scenarios\Stopping%20boundaries%20scenarios%20-%20from%20session%2016_10_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RADIUS2\NPEUDATA\shared\DATA\Current%20trials\Poppi\Statistics\Safety%20analysis\Scenarios\Stopping%20boundaries%20scenarios%20-%20from%20session%2016_10_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Poppi trial</a:t>
            </a:r>
            <a:r>
              <a:rPr lang="en-GB" baseline="0"/>
              <a:t> s</a:t>
            </a:r>
            <a:r>
              <a:rPr lang="en-GB"/>
              <a:t>topping thresholds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3"/>
          <c:order val="3"/>
          <c:tx>
            <c:strRef>
              <c:f>Sheet1!$N$1</c:f>
              <c:strCache>
                <c:ptCount val="1"/>
                <c:pt idx="0">
                  <c:v>Placebo = 0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Sheet1!$N$3:$N$8</c:f>
              <c:numCache>
                <c:formatCode>General</c:formatCode>
                <c:ptCount val="6"/>
                <c:pt idx="0">
                  <c:v>25</c:v>
                </c:pt>
                <c:pt idx="1">
                  <c:v>50</c:v>
                </c:pt>
                <c:pt idx="2">
                  <c:v>75</c:v>
                </c:pt>
                <c:pt idx="3">
                  <c:v>100</c:v>
                </c:pt>
                <c:pt idx="4">
                  <c:v>125</c:v>
                </c:pt>
                <c:pt idx="5">
                  <c:v>156</c:v>
                </c:pt>
              </c:numCache>
            </c:numRef>
          </c:xVal>
          <c:yVal>
            <c:numRef>
              <c:f>Sheet1!$S$3:$S$8</c:f>
              <c:numCache>
                <c:formatCode>General</c:formatCode>
                <c:ptCount val="6"/>
                <c:pt idx="0" formatCode="0.00">
                  <c:v>0.30769230769230771</c:v>
                </c:pt>
                <c:pt idx="1">
                  <c:v>0.2</c:v>
                </c:pt>
                <c:pt idx="2" formatCode="0.00">
                  <c:v>0.13157894736842105</c:v>
                </c:pt>
                <c:pt idx="3" formatCode="0.00">
                  <c:v>0.12</c:v>
                </c:pt>
                <c:pt idx="4" formatCode="0.00">
                  <c:v>0.1111111111111111</c:v>
                </c:pt>
                <c:pt idx="5" formatCode="0.00">
                  <c:v>8.9743589743589744E-2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75EA-4313-AC5A-CE75F6F3F54D}"/>
            </c:ext>
          </c:extLst>
        </c:ser>
        <c:ser>
          <c:idx val="4"/>
          <c:order val="4"/>
          <c:tx>
            <c:strRef>
              <c:f>Sheet1!$N$10</c:f>
              <c:strCache>
                <c:ptCount val="1"/>
                <c:pt idx="0">
                  <c:v>Placebo = 1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Sheet1!$N$12:$N$17</c:f>
              <c:numCache>
                <c:formatCode>General</c:formatCode>
                <c:ptCount val="6"/>
                <c:pt idx="0">
                  <c:v>25</c:v>
                </c:pt>
                <c:pt idx="1">
                  <c:v>50</c:v>
                </c:pt>
                <c:pt idx="2">
                  <c:v>75</c:v>
                </c:pt>
                <c:pt idx="3">
                  <c:v>100</c:v>
                </c:pt>
                <c:pt idx="4">
                  <c:v>125</c:v>
                </c:pt>
                <c:pt idx="5">
                  <c:v>156</c:v>
                </c:pt>
              </c:numCache>
            </c:numRef>
          </c:xVal>
          <c:yVal>
            <c:numRef>
              <c:f>Sheet1!$S$12:$S$17</c:f>
              <c:numCache>
                <c:formatCode>General</c:formatCode>
                <c:ptCount val="6"/>
                <c:pt idx="0" formatCode="0.00">
                  <c:v>0.30128205128205132</c:v>
                </c:pt>
                <c:pt idx="1">
                  <c:v>0.19999999999999998</c:v>
                </c:pt>
                <c:pt idx="2" formatCode="0.00">
                  <c:v>0.13086770981507823</c:v>
                </c:pt>
                <c:pt idx="3" formatCode="0.00">
                  <c:v>9.9999999999999992E-2</c:v>
                </c:pt>
                <c:pt idx="4" formatCode="0.00">
                  <c:v>9.4982078853046589E-2</c:v>
                </c:pt>
                <c:pt idx="5">
                  <c:v>7.6923076923076927E-2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5EA-4313-AC5A-CE75F6F3F54D}"/>
            </c:ext>
          </c:extLst>
        </c:ser>
        <c:ser>
          <c:idx val="5"/>
          <c:order val="5"/>
          <c:tx>
            <c:strRef>
              <c:f>Sheet1!$N$19</c:f>
              <c:strCache>
                <c:ptCount val="1"/>
                <c:pt idx="0">
                  <c:v>Placebo = 2</c:v>
                </c:pt>
              </c:strCache>
            </c:strRef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xVal>
            <c:numRef>
              <c:f>Sheet1!$N$21:$N$26</c:f>
              <c:numCache>
                <c:formatCode>General</c:formatCode>
                <c:ptCount val="6"/>
                <c:pt idx="0">
                  <c:v>25</c:v>
                </c:pt>
                <c:pt idx="1">
                  <c:v>50</c:v>
                </c:pt>
                <c:pt idx="2">
                  <c:v>75</c:v>
                </c:pt>
                <c:pt idx="3">
                  <c:v>100</c:v>
                </c:pt>
                <c:pt idx="4">
                  <c:v>125</c:v>
                </c:pt>
                <c:pt idx="5">
                  <c:v>156</c:v>
                </c:pt>
              </c:numCache>
            </c:numRef>
          </c:xVal>
          <c:yVal>
            <c:numRef>
              <c:f>Sheet1!$S$21:$S$26</c:f>
              <c:numCache>
                <c:formatCode>General</c:formatCode>
                <c:ptCount val="6"/>
                <c:pt idx="0" formatCode="0.00">
                  <c:v>0.21794871794871798</c:v>
                </c:pt>
                <c:pt idx="1">
                  <c:v>0.15999999999999998</c:v>
                </c:pt>
                <c:pt idx="2" formatCode="0.00">
                  <c:v>0.1038406827880512</c:v>
                </c:pt>
                <c:pt idx="3" formatCode="0.00">
                  <c:v>0.1</c:v>
                </c:pt>
                <c:pt idx="4" formatCode="0.00">
                  <c:v>7.8853046594982074E-2</c:v>
                </c:pt>
                <c:pt idx="5">
                  <c:v>6.4102564102564097E-2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75EA-4313-AC5A-CE75F6F3F54D}"/>
            </c:ext>
          </c:extLst>
        </c:ser>
        <c:ser>
          <c:idx val="6"/>
          <c:order val="6"/>
          <c:tx>
            <c:strRef>
              <c:f>Sheet1!$N$28</c:f>
              <c:strCache>
                <c:ptCount val="1"/>
                <c:pt idx="0">
                  <c:v>Placebo = 3</c:v>
                </c:pt>
              </c:strCache>
            </c:strRef>
          </c:tx>
          <c:spPr>
            <a:ln w="190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xVal>
            <c:numRef>
              <c:f>Sheet1!$N$30:$N$35</c:f>
              <c:numCache>
                <c:formatCode>General</c:formatCode>
                <c:ptCount val="6"/>
                <c:pt idx="0">
                  <c:v>25</c:v>
                </c:pt>
                <c:pt idx="1">
                  <c:v>50</c:v>
                </c:pt>
                <c:pt idx="2">
                  <c:v>75</c:v>
                </c:pt>
                <c:pt idx="3">
                  <c:v>100</c:v>
                </c:pt>
                <c:pt idx="4">
                  <c:v>125</c:v>
                </c:pt>
                <c:pt idx="5">
                  <c:v>156</c:v>
                </c:pt>
              </c:numCache>
            </c:numRef>
          </c:xVal>
          <c:yVal>
            <c:numRef>
              <c:f>Sheet1!$S$30:$S$35</c:f>
              <c:numCache>
                <c:formatCode>General</c:formatCode>
                <c:ptCount val="6"/>
                <c:pt idx="0" formatCode="0.00">
                  <c:v>0.13461538461538464</c:v>
                </c:pt>
                <c:pt idx="1">
                  <c:v>0.12</c:v>
                </c:pt>
                <c:pt idx="2" formatCode="0.00">
                  <c:v>0.10312944523470838</c:v>
                </c:pt>
                <c:pt idx="3" formatCode="0.00">
                  <c:v>8.0000000000000016E-2</c:v>
                </c:pt>
                <c:pt idx="4" formatCode="0.00">
                  <c:v>6.2724014336917558E-2</c:v>
                </c:pt>
                <c:pt idx="5">
                  <c:v>5.128205128205128E-2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75EA-4313-AC5A-CE75F6F3F54D}"/>
            </c:ext>
          </c:extLst>
        </c:ser>
        <c:ser>
          <c:idx val="7"/>
          <c:order val="7"/>
          <c:tx>
            <c:strRef>
              <c:f>Sheet1!$N$37</c:f>
              <c:strCache>
                <c:ptCount val="1"/>
                <c:pt idx="0">
                  <c:v>Placebo = 4</c:v>
                </c:pt>
              </c:strCache>
            </c:strRef>
          </c:tx>
          <c:spPr>
            <a:ln w="19050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xVal>
            <c:numRef>
              <c:f>Sheet1!$N$39:$N$44</c:f>
              <c:numCache>
                <c:formatCode>General</c:formatCode>
                <c:ptCount val="6"/>
                <c:pt idx="0">
                  <c:v>25</c:v>
                </c:pt>
                <c:pt idx="1">
                  <c:v>50</c:v>
                </c:pt>
                <c:pt idx="2">
                  <c:v>75</c:v>
                </c:pt>
                <c:pt idx="3">
                  <c:v>100</c:v>
                </c:pt>
                <c:pt idx="4">
                  <c:v>125</c:v>
                </c:pt>
                <c:pt idx="5">
                  <c:v>156</c:v>
                </c:pt>
              </c:numCache>
            </c:numRef>
          </c:xVal>
          <c:yVal>
            <c:numRef>
              <c:f>Sheet1!$S$39:$S$44</c:f>
              <c:numCache>
                <c:formatCode>General</c:formatCode>
                <c:ptCount val="6"/>
                <c:pt idx="0" formatCode="0.00">
                  <c:v>0.20512820512820512</c:v>
                </c:pt>
                <c:pt idx="1">
                  <c:v>0.16</c:v>
                </c:pt>
                <c:pt idx="2" formatCode="0.00">
                  <c:v>0.10241820768136556</c:v>
                </c:pt>
                <c:pt idx="3" formatCode="0.00">
                  <c:v>0.08</c:v>
                </c:pt>
                <c:pt idx="4" formatCode="0.00">
                  <c:v>6.2467997951868914E-2</c:v>
                </c:pt>
                <c:pt idx="5">
                  <c:v>5.128205128205128E-2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75EA-4313-AC5A-CE75F6F3F54D}"/>
            </c:ext>
          </c:extLst>
        </c:ser>
        <c:ser>
          <c:idx val="8"/>
          <c:order val="8"/>
          <c:tx>
            <c:strRef>
              <c:f>Sheet1!$N$46</c:f>
              <c:strCache>
                <c:ptCount val="1"/>
                <c:pt idx="0">
                  <c:v>Placebo = 5</c:v>
                </c:pt>
              </c:strCache>
            </c:strRef>
          </c:tx>
          <c:spPr>
            <a:ln w="19050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xVal>
            <c:numRef>
              <c:f>Sheet1!$N$50:$N$53</c:f>
              <c:numCache>
                <c:formatCode>General</c:formatCode>
                <c:ptCount val="4"/>
                <c:pt idx="0">
                  <c:v>75</c:v>
                </c:pt>
                <c:pt idx="1">
                  <c:v>100</c:v>
                </c:pt>
                <c:pt idx="2">
                  <c:v>125</c:v>
                </c:pt>
                <c:pt idx="3">
                  <c:v>156</c:v>
                </c:pt>
              </c:numCache>
            </c:numRef>
          </c:xVal>
          <c:yVal>
            <c:numRef>
              <c:f>Sheet1!$S$50:$S$53</c:f>
              <c:numCache>
                <c:formatCode>0.00</c:formatCode>
                <c:ptCount val="4"/>
                <c:pt idx="0">
                  <c:v>0.12802275960170695</c:v>
                </c:pt>
                <c:pt idx="1">
                  <c:v>0.1</c:v>
                </c:pt>
                <c:pt idx="2">
                  <c:v>7.8084997439836143E-2</c:v>
                </c:pt>
                <c:pt idx="3" formatCode="General">
                  <c:v>6.4102564102564097E-2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75EA-4313-AC5A-CE75F6F3F54D}"/>
            </c:ext>
          </c:extLst>
        </c:ser>
        <c:ser>
          <c:idx val="9"/>
          <c:order val="9"/>
          <c:tx>
            <c:strRef>
              <c:f>Sheet1!$N$55</c:f>
              <c:strCache>
                <c:ptCount val="1"/>
                <c:pt idx="0">
                  <c:v>Placebo = 6</c:v>
                </c:pt>
              </c:strCache>
            </c:strRef>
          </c:tx>
          <c:spPr>
            <a:ln w="19050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xVal>
            <c:numRef>
              <c:f>Sheet1!$N$60:$N$62</c:f>
              <c:numCache>
                <c:formatCode>General</c:formatCode>
                <c:ptCount val="3"/>
                <c:pt idx="0">
                  <c:v>100</c:v>
                </c:pt>
                <c:pt idx="1">
                  <c:v>125</c:v>
                </c:pt>
                <c:pt idx="2">
                  <c:v>156</c:v>
                </c:pt>
              </c:numCache>
            </c:numRef>
          </c:xVal>
          <c:yVal>
            <c:numRef>
              <c:f>Sheet1!$S$60:$S$62</c:f>
              <c:numCache>
                <c:formatCode>0.00</c:formatCode>
                <c:ptCount val="3"/>
                <c:pt idx="0">
                  <c:v>8.0000000000000016E-2</c:v>
                </c:pt>
                <c:pt idx="1">
                  <c:v>6.1955965181771627E-2</c:v>
                </c:pt>
                <c:pt idx="2" formatCode="General">
                  <c:v>5.1282051282051266E-2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75EA-4313-AC5A-CE75F6F3F5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359576"/>
        <c:axId val="184359968"/>
        <c:extLst xmlns:c16r2="http://schemas.microsoft.com/office/drawing/2015/06/chart">
          <c:ext xmlns:c15="http://schemas.microsoft.com/office/drawing/2012/chart" uri="{02D57815-91ED-43cb-92C2-25804820EDAC}">
            <c15:filteredScatterSeries>
              <c15:ser>
                <c:idx val="0"/>
                <c:order val="0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Sheet1!$O$1:$O$2</c15:sqref>
                        </c15:formulaRef>
                      </c:ext>
                    </c:extLst>
                    <c:strCache>
                      <c:ptCount val="2"/>
                      <c:pt idx="0">
                        <c:v>Placebo = 0</c:v>
                      </c:pt>
                      <c:pt idx="1">
                        <c:v>M</c:v>
                      </c:pt>
                    </c:strCache>
                  </c:strRef>
                </c:tx>
                <c:spPr>
                  <a:ln w="19050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x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Sheet1!$N$3:$N$8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25</c:v>
                      </c:pt>
                      <c:pt idx="1">
                        <c:v>50</c:v>
                      </c:pt>
                      <c:pt idx="2">
                        <c:v>75</c:v>
                      </c:pt>
                      <c:pt idx="3">
                        <c:v>100</c:v>
                      </c:pt>
                      <c:pt idx="4">
                        <c:v>125</c:v>
                      </c:pt>
                      <c:pt idx="5">
                        <c:v>156</c:v>
                      </c:pt>
                    </c:numCache>
                  </c:numRef>
                </c:xVal>
                <c:y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Sheet1!$O$3:$O$8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4</c:v>
                      </c:pt>
                      <c:pt idx="1">
                        <c:v>5</c:v>
                      </c:pt>
                      <c:pt idx="2">
                        <c:v>5</c:v>
                      </c:pt>
                      <c:pt idx="3">
                        <c:v>6</c:v>
                      </c:pt>
                      <c:pt idx="4">
                        <c:v>7</c:v>
                      </c:pt>
                      <c:pt idx="5">
                        <c:v>7</c:v>
                      </c:pt>
                    </c:numCache>
                  </c:numRef>
                </c:yVal>
                <c:smooth val="0"/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7-75EA-4313-AC5A-CE75F6F3F54D}"/>
                  </c:ext>
                </c:extLst>
              </c15:ser>
            </c15:filteredScatterSeries>
            <c15:filteredScatterSeries>
              <c15:ser>
                <c:idx val="1"/>
                <c:order val="1"/>
                <c:tx>
                  <c:str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Sheet1!$Q$1:$Q$2</c15:sqref>
                        </c15:formulaRef>
                      </c:ext>
                    </c:extLst>
                    <c:strCache>
                      <c:ptCount val="2"/>
                      <c:pt idx="0">
                        <c:v>Placebo = 0</c:v>
                      </c:pt>
                      <c:pt idx="1">
                        <c:v>C</c:v>
                      </c:pt>
                    </c:strCache>
                  </c:strRef>
                </c:tx>
                <c:spPr>
                  <a:ln w="19050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Sheet1!$P$3:$P$8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 formatCode="0.00">
                        <c:v>0.30769230769230771</c:v>
                      </c:pt>
                      <c:pt idx="1">
                        <c:v>0.2</c:v>
                      </c:pt>
                      <c:pt idx="2" formatCode="0.00">
                        <c:v>0.13157894736842105</c:v>
                      </c:pt>
                      <c:pt idx="3" formatCode="0.00">
                        <c:v>0.12</c:v>
                      </c:pt>
                      <c:pt idx="4" formatCode="0.00">
                        <c:v>0.1111111111111111</c:v>
                      </c:pt>
                      <c:pt idx="5" formatCode="0.00">
                        <c:v>8.9743589743589744E-2</c:v>
                      </c:pt>
                    </c:numCache>
                  </c:numRef>
                </c:xVal>
                <c:yVal>
                  <c:num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Sheet1!$Q$3:$Q$8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</c:numCache>
                  </c:numRef>
                </c:yVal>
                <c:smooth val="0"/>
                <c:extLst xmlns:c15="http://schemas.microsoft.com/office/drawing/2012/chart" xmlns:c16r2="http://schemas.microsoft.com/office/drawing/2015/06/chart">
                  <c:ext xmlns:c16="http://schemas.microsoft.com/office/drawing/2014/chart" uri="{C3380CC4-5D6E-409C-BE32-E72D297353CC}">
                    <c16:uniqueId val="{00000008-75EA-4313-AC5A-CE75F6F3F54D}"/>
                  </c:ext>
                </c:extLst>
              </c15:ser>
            </c15:filteredScatterSeries>
            <c15:filteredScatterSeries>
              <c15:ser>
                <c:idx val="2"/>
                <c:order val="2"/>
                <c:tx>
                  <c:str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Sheet1!$S$1:$S$2</c15:sqref>
                        </c15:formulaRef>
                      </c:ext>
                    </c:extLst>
                    <c:strCache>
                      <c:ptCount val="2"/>
                      <c:pt idx="0">
                        <c:v>Placebo = 0</c:v>
                      </c:pt>
                      <c:pt idx="1">
                        <c:v>D</c:v>
                      </c:pt>
                    </c:strCache>
                  </c:strRef>
                </c:tx>
                <c:spPr>
                  <a:ln w="19050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/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Sheet1!$R$3:$R$8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 formatCode="0.0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</c:numCache>
                  </c:numRef>
                </c:xVal>
                <c:yVal>
                  <c:num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Sheet1!$S$3:$S$8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 formatCode="0.00">
                        <c:v>0.30769230769230771</c:v>
                      </c:pt>
                      <c:pt idx="1">
                        <c:v>0.2</c:v>
                      </c:pt>
                      <c:pt idx="2" formatCode="0.00">
                        <c:v>0.13157894736842105</c:v>
                      </c:pt>
                      <c:pt idx="3" formatCode="0.00">
                        <c:v>0.12</c:v>
                      </c:pt>
                      <c:pt idx="4" formatCode="0.00">
                        <c:v>0.1111111111111111</c:v>
                      </c:pt>
                      <c:pt idx="5" formatCode="0.00">
                        <c:v>8.9743589743589744E-2</c:v>
                      </c:pt>
                    </c:numCache>
                  </c:numRef>
                </c:yVal>
                <c:smooth val="0"/>
                <c:extLst xmlns:c15="http://schemas.microsoft.com/office/drawing/2012/chart" xmlns:c16r2="http://schemas.microsoft.com/office/drawing/2015/06/chart">
                  <c:ext xmlns:c16="http://schemas.microsoft.com/office/drawing/2014/chart" uri="{C3380CC4-5D6E-409C-BE32-E72D297353CC}">
                    <c16:uniqueId val="{00000009-75EA-4313-AC5A-CE75F6F3F54D}"/>
                  </c:ext>
                </c:extLst>
              </c15:ser>
            </c15:filteredScatterSeries>
          </c:ext>
        </c:extLst>
      </c:scatterChart>
      <c:valAx>
        <c:axId val="1843595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359968"/>
        <c:crosses val="autoZero"/>
        <c:crossBetween val="midCat"/>
        <c:majorUnit val="25"/>
      </c:valAx>
      <c:valAx>
        <c:axId val="184359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Delta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35957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Stopping</a:t>
            </a:r>
            <a:r>
              <a:rPr lang="en-GB" baseline="0"/>
              <a:t> boundary options on delta scale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499781277340332"/>
          <c:y val="0.17171296296296296"/>
          <c:w val="0.62866841644794402"/>
          <c:h val="0.66901246719160101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Sheet2!$A$1</c:f>
              <c:strCache>
                <c:ptCount val="1"/>
                <c:pt idx="0">
                  <c:v>Option 1</c:v>
                </c:pt>
              </c:strCache>
            </c:strRef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xVal>
            <c:numRef>
              <c:f>Sheet2!$A$3:$A$8</c:f>
              <c:numCache>
                <c:formatCode>General</c:formatCode>
                <c:ptCount val="6"/>
                <c:pt idx="0">
                  <c:v>25</c:v>
                </c:pt>
                <c:pt idx="1">
                  <c:v>50</c:v>
                </c:pt>
                <c:pt idx="2">
                  <c:v>75</c:v>
                </c:pt>
                <c:pt idx="3">
                  <c:v>100</c:v>
                </c:pt>
                <c:pt idx="4">
                  <c:v>125</c:v>
                </c:pt>
                <c:pt idx="5">
                  <c:v>156</c:v>
                </c:pt>
              </c:numCache>
            </c:numRef>
          </c:xVal>
          <c:yVal>
            <c:numRef>
              <c:f>Sheet2!$B$3:$B$8</c:f>
              <c:numCache>
                <c:formatCode>0.00%</c:formatCode>
                <c:ptCount val="6"/>
                <c:pt idx="0">
                  <c:v>0.10199999999999999</c:v>
                </c:pt>
                <c:pt idx="1">
                  <c:v>0.104</c:v>
                </c:pt>
                <c:pt idx="2">
                  <c:v>0.09</c:v>
                </c:pt>
                <c:pt idx="3">
                  <c:v>7.9000000000000001E-2</c:v>
                </c:pt>
                <c:pt idx="4">
                  <c:v>7.0999999999999994E-2</c:v>
                </c:pt>
                <c:pt idx="5">
                  <c:v>6.2E-2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BB0-4F13-88D6-23D3A94ECC0A}"/>
            </c:ext>
          </c:extLst>
        </c:ser>
        <c:ser>
          <c:idx val="1"/>
          <c:order val="1"/>
          <c:tx>
            <c:strRef>
              <c:f>Sheet2!$A$10</c:f>
              <c:strCache>
                <c:ptCount val="1"/>
                <c:pt idx="0">
                  <c:v>Option 2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Sheet2!$A$12:$A$17</c:f>
              <c:numCache>
                <c:formatCode>General</c:formatCode>
                <c:ptCount val="6"/>
                <c:pt idx="0">
                  <c:v>25</c:v>
                </c:pt>
                <c:pt idx="1">
                  <c:v>50</c:v>
                </c:pt>
                <c:pt idx="2">
                  <c:v>75</c:v>
                </c:pt>
                <c:pt idx="3">
                  <c:v>100</c:v>
                </c:pt>
                <c:pt idx="4">
                  <c:v>125</c:v>
                </c:pt>
                <c:pt idx="5">
                  <c:v>156</c:v>
                </c:pt>
              </c:numCache>
            </c:numRef>
          </c:xVal>
          <c:yVal>
            <c:numRef>
              <c:f>Sheet2!$B$12:$B$17</c:f>
              <c:numCache>
                <c:formatCode>0.00%</c:formatCode>
                <c:ptCount val="6"/>
                <c:pt idx="0">
                  <c:v>0.16700000000000001</c:v>
                </c:pt>
                <c:pt idx="1">
                  <c:v>0.121</c:v>
                </c:pt>
                <c:pt idx="2">
                  <c:v>0.107</c:v>
                </c:pt>
                <c:pt idx="3">
                  <c:v>0.10299999999999999</c:v>
                </c:pt>
                <c:pt idx="4">
                  <c:v>0.10199999999999999</c:v>
                </c:pt>
                <c:pt idx="5">
                  <c:v>0.10199999999999999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BB0-4F13-88D6-23D3A94ECC0A}"/>
            </c:ext>
          </c:extLst>
        </c:ser>
        <c:ser>
          <c:idx val="2"/>
          <c:order val="2"/>
          <c:tx>
            <c:strRef>
              <c:f>Sheet2!$A$19</c:f>
              <c:strCache>
                <c:ptCount val="1"/>
                <c:pt idx="0">
                  <c:v>Option 3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Sheet2!$A$21:$A$26</c:f>
              <c:numCache>
                <c:formatCode>General</c:formatCode>
                <c:ptCount val="6"/>
                <c:pt idx="0">
                  <c:v>25</c:v>
                </c:pt>
                <c:pt idx="1">
                  <c:v>50</c:v>
                </c:pt>
                <c:pt idx="2">
                  <c:v>75</c:v>
                </c:pt>
                <c:pt idx="3">
                  <c:v>100</c:v>
                </c:pt>
                <c:pt idx="4">
                  <c:v>125</c:v>
                </c:pt>
                <c:pt idx="5">
                  <c:v>156</c:v>
                </c:pt>
              </c:numCache>
            </c:numRef>
          </c:xVal>
          <c:yVal>
            <c:numRef>
              <c:f>Sheet2!$B$21:$B$26</c:f>
              <c:numCache>
                <c:formatCode>0.00%</c:formatCode>
                <c:ptCount val="6"/>
                <c:pt idx="0">
                  <c:v>0.26100000000000001</c:v>
                </c:pt>
                <c:pt idx="1">
                  <c:v>0.193</c:v>
                </c:pt>
                <c:pt idx="2">
                  <c:v>0.16600000000000001</c:v>
                </c:pt>
                <c:pt idx="3">
                  <c:v>0.152</c:v>
                </c:pt>
                <c:pt idx="4">
                  <c:v>0.14399999999999999</c:v>
                </c:pt>
                <c:pt idx="5">
                  <c:v>0.13700000000000001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2BB0-4F13-88D6-23D3A94ECC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360752"/>
        <c:axId val="184361144"/>
      </c:scatterChart>
      <c:valAx>
        <c:axId val="184360752"/>
        <c:scaling>
          <c:orientation val="minMax"/>
          <c:max val="16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361144"/>
        <c:crosses val="autoZero"/>
        <c:crossBetween val="midCat"/>
      </c:valAx>
      <c:valAx>
        <c:axId val="184361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Delta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36075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266622922134724"/>
          <c:y val="0.44320501603966173"/>
          <c:w val="0.16066710411198601"/>
          <c:h val="0.262154418197725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07386A-D535-164F-BB2A-1FB292C0F4F9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44A18-AAF9-0A43-BBDA-A46551E97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73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4361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How do </a:t>
            </a:r>
            <a:r>
              <a:rPr lang="en-GB" dirty="0"/>
              <a:t>we begin to specify this? There</a:t>
            </a:r>
            <a:r>
              <a:rPr lang="en-GB" baseline="0" dirty="0"/>
              <a:t> is no algorithm to tell us what the right decision is. </a:t>
            </a:r>
            <a:endParaRPr lang="en-GB" baseline="0" dirty="0" smtClean="0"/>
          </a:p>
          <a:p>
            <a:endParaRPr lang="en-GB" baseline="0" dirty="0" smtClean="0"/>
          </a:p>
          <a:p>
            <a:r>
              <a:rPr lang="en-GB" baseline="0" dirty="0" smtClean="0"/>
              <a:t>An important decision like this shouldn’t be guided by an arbitrary boundary – </a:t>
            </a:r>
          </a:p>
          <a:p>
            <a:r>
              <a:rPr lang="en-GB" baseline="0" dirty="0" smtClean="0"/>
              <a:t>The boundary should be guided by how the experts would make this decision.</a:t>
            </a:r>
            <a:endParaRPr lang="en-GB" baseline="0" dirty="0"/>
          </a:p>
          <a:p>
            <a:endParaRPr lang="en-GB" baseline="0" dirty="0"/>
          </a:p>
          <a:p>
            <a:r>
              <a:rPr lang="en-GB" baseline="0" dirty="0"/>
              <a:t>Had to elicit the information from the experts, and convert this into an algorithm.</a:t>
            </a:r>
            <a:endParaRPr lang="en-GB" dirty="0"/>
          </a:p>
          <a:p>
            <a:endParaRPr lang="en-GB" dirty="0"/>
          </a:p>
          <a:p>
            <a:r>
              <a:rPr lang="en-GB" dirty="0"/>
              <a:t>Selection:  Pragmatic process</a:t>
            </a:r>
          </a:p>
          <a:p>
            <a:pPr marL="228600" indent="-228600">
              <a:buAutoNum type="arabicPeriod"/>
            </a:pPr>
            <a:r>
              <a:rPr lang="en-GB" dirty="0"/>
              <a:t>To understand what tolerance for risk should</a:t>
            </a:r>
            <a:r>
              <a:rPr lang="en-GB" baseline="0" dirty="0"/>
              <a:t> be, to give us a starting point for discussions with DMC. Plotted their preferences and matched boundaries to them.</a:t>
            </a:r>
          </a:p>
          <a:p>
            <a:pPr marL="228600" indent="-228600">
              <a:buAutoNum type="arabicPeriod"/>
            </a:pPr>
            <a:r>
              <a:rPr lang="en-GB" baseline="0" dirty="0"/>
              <a:t>Options – ended up with 3. More risk-averse, less risk averse, and one in the middle</a:t>
            </a:r>
          </a:p>
          <a:p>
            <a:pPr marL="228600" indent="-228600">
              <a:buAutoNum type="arabicPeriod"/>
            </a:pPr>
            <a:r>
              <a:rPr lang="en-GB" baseline="0" dirty="0"/>
              <a:t>DMC chose the one in the middle. Given scenarios on which to base their decision.</a:t>
            </a:r>
          </a:p>
          <a:p>
            <a:pPr marL="228600" indent="-228600">
              <a:buAutoNum type="arabicPeriod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769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is what was presented to the </a:t>
            </a:r>
            <a:r>
              <a:rPr lang="en-GB" dirty="0" err="1"/>
              <a:t>Poppi</a:t>
            </a:r>
            <a:r>
              <a:rPr lang="en-GB" baseline="0" dirty="0"/>
              <a:t> investigators.</a:t>
            </a:r>
          </a:p>
          <a:p>
            <a:r>
              <a:rPr lang="en-GB" baseline="0" dirty="0"/>
              <a:t>They were then given 8 scenarios – these are some examples.</a:t>
            </a:r>
          </a:p>
          <a:p>
            <a:endParaRPr lang="en-GB" baseline="0" dirty="0"/>
          </a:p>
          <a:p>
            <a:pPr marL="228600" indent="-228600">
              <a:buAutoNum type="arabicPeriod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6080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These scenarios ranged</a:t>
            </a:r>
            <a:r>
              <a:rPr lang="en-GB" baseline="0" dirty="0"/>
              <a:t> from the less extreme…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286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0655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674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1233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These scenarios ranged</a:t>
            </a:r>
            <a:r>
              <a:rPr lang="en-GB" baseline="0" dirty="0" smtClean="0"/>
              <a:t> from the less extreme…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27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</a:t>
            </a:r>
            <a:r>
              <a:rPr lang="en-GB" baseline="0" dirty="0"/>
              <a:t> somewhere in the middle…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130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064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418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GB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Premature babies requiring intensive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neonatal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care – highest burden of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pain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nfant 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receiving intensive care </a:t>
            </a:r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 </a:t>
            </a:r>
            <a:r>
              <a:rPr lang="en-GB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ave.</a:t>
            </a:r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10 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painful </a:t>
            </a:r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procedures/day. Specific 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analgesia is provided </a:t>
            </a:r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&lt;25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 of the time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Heel lance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baby’s heel pricked, for routine blood samples. 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Retinopathy of Prematurity (ROP) screening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highly invasive,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distressing, painful -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repeatedly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performed on premature infants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(ROP - eye disease can lead to blindness if untreated.)</a:t>
            </a:r>
            <a:b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inadequate pain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relief.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Increased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pain scores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&amp; likelihood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apnoeic episodes in the 24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hr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period after screening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reported.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Poppi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trial -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Measure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pain scores by behaviour, gestational age, heart rate, oxygen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saturations and facial expressions.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Morphine</a:t>
            </a:r>
            <a:r>
              <a:rPr lang="en-GB" baseline="0" dirty="0"/>
              <a:t> – </a:t>
            </a:r>
            <a:r>
              <a:rPr lang="en-GB" baseline="0" dirty="0" smtClean="0"/>
              <a:t>could be efficacious for pain relief, </a:t>
            </a:r>
            <a:r>
              <a:rPr lang="en-GB" baseline="0" dirty="0"/>
              <a:t>but risks </a:t>
            </a:r>
            <a:r>
              <a:rPr lang="en-GB" baseline="0" dirty="0" smtClean="0"/>
              <a:t>= </a:t>
            </a:r>
            <a:r>
              <a:rPr lang="en-GB" baseline="0" dirty="0"/>
              <a:t>increased hypotension </a:t>
            </a:r>
            <a:r>
              <a:rPr lang="en-GB" baseline="0" dirty="0" smtClean="0"/>
              <a:t>&amp; respiratory </a:t>
            </a:r>
            <a:r>
              <a:rPr lang="en-GB" baseline="0" dirty="0"/>
              <a:t>depression (</a:t>
            </a:r>
            <a:r>
              <a:rPr lang="en-GB" baseline="0" dirty="0" err="1"/>
              <a:t>apnoeas</a:t>
            </a:r>
            <a:r>
              <a:rPr lang="en-GB" baseline="0" dirty="0"/>
              <a:t>) – this means the infant stops breathing for too long, ~20 seconds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0764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9430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To</a:t>
            </a:r>
            <a:r>
              <a:rPr lang="en-GB" baseline="0" dirty="0" smtClean="0"/>
              <a:t> somewhere in the middle…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6150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</a:t>
            </a:r>
            <a:r>
              <a:rPr lang="en-GB" baseline="0" dirty="0"/>
              <a:t> more extreme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8524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824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17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6117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mtClean="0"/>
              <a:t>To</a:t>
            </a:r>
            <a:r>
              <a:rPr lang="en-GB" baseline="0" smtClean="0"/>
              <a:t> more extreme</a:t>
            </a:r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363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Holding the control group number of events</a:t>
            </a:r>
            <a:r>
              <a:rPr lang="en-GB" baseline="0" dirty="0"/>
              <a:t> at different constants, plotted these data </a:t>
            </a:r>
            <a:r>
              <a:rPr lang="en-GB" baseline="0" dirty="0" smtClean="0"/>
              <a:t>in terms of risk diff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8464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.. And narrowed down to 3 options, using the proportional differences. Cannot present a DMC with 8 options!</a:t>
            </a:r>
          </a:p>
          <a:p>
            <a:endParaRPr lang="en-GB" dirty="0"/>
          </a:p>
          <a:p>
            <a:r>
              <a:rPr lang="en-GB" dirty="0"/>
              <a:t>As you can see –</a:t>
            </a:r>
            <a:r>
              <a:rPr lang="en-GB" baseline="0" dirty="0"/>
              <a:t> the bottom one is more risk averse – doesn’t require a big difference to stop at look 1 (10%) – the top is less risk averse, requiring about 26% diff at look 1</a:t>
            </a:r>
          </a:p>
          <a:p>
            <a:endParaRPr lang="en-GB" baseline="0" dirty="0"/>
          </a:p>
          <a:p>
            <a:r>
              <a:rPr lang="en-GB" baseline="0" dirty="0"/>
              <a:t>EAST software – cannot specify a boundary like this, it is complete trial and error!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763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DMC </a:t>
            </a:r>
            <a:r>
              <a:rPr lang="en-GB" dirty="0" smtClean="0"/>
              <a:t>received </a:t>
            </a:r>
            <a:r>
              <a:rPr lang="en-GB" dirty="0"/>
              <a:t>summary of </a:t>
            </a:r>
            <a:r>
              <a:rPr lang="en-GB" baseline="0" dirty="0" smtClean="0"/>
              <a:t>3 </a:t>
            </a:r>
            <a:r>
              <a:rPr lang="en-GB" baseline="0" dirty="0"/>
              <a:t>options </a:t>
            </a:r>
            <a:r>
              <a:rPr lang="en-GB" baseline="0" dirty="0" smtClean="0"/>
              <a:t>– </a:t>
            </a:r>
            <a:r>
              <a:rPr lang="en-GB" baseline="0" dirty="0"/>
              <a:t>what the boundary would do at each look, in terms of % difference, and p-value.</a:t>
            </a:r>
          </a:p>
          <a:p>
            <a:endParaRPr lang="en-GB" baseline="0" dirty="0"/>
          </a:p>
          <a:p>
            <a:r>
              <a:rPr lang="en-GB" baseline="0" dirty="0"/>
              <a:t>Only 1 DMC member is a statistician (expert in stopping rules, who was consulted on this process)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6247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GB" dirty="0"/>
              <a:t>Babies</a:t>
            </a:r>
            <a:r>
              <a:rPr lang="en-GB" baseline="0" dirty="0"/>
              <a:t> are </a:t>
            </a:r>
            <a:r>
              <a:rPr lang="en-GB" baseline="0" dirty="0" smtClean="0"/>
              <a:t>preterm (born &lt; 32 </a:t>
            </a:r>
            <a:r>
              <a:rPr lang="en-GB" baseline="0" dirty="0" err="1" smtClean="0"/>
              <a:t>wks</a:t>
            </a:r>
            <a:r>
              <a:rPr lang="en-GB" baseline="0" dirty="0" smtClean="0"/>
              <a:t>)</a:t>
            </a:r>
          </a:p>
          <a:p>
            <a:pPr marL="0" indent="0">
              <a:buFontTx/>
              <a:buNone/>
            </a:pPr>
            <a:endParaRPr lang="en-GB" baseline="0" dirty="0"/>
          </a:p>
          <a:p>
            <a:pPr marL="171450" indent="-171450">
              <a:buFontTx/>
              <a:buChar char="-"/>
            </a:pPr>
            <a:r>
              <a:rPr lang="en-GB" dirty="0" smtClean="0"/>
              <a:t>1 hr</a:t>
            </a:r>
            <a:r>
              <a:rPr lang="en-GB" baseline="0" dirty="0" smtClean="0"/>
              <a:t> after IMP, clinical intervention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348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They saw each boundary in terms of 5</a:t>
            </a:r>
            <a:r>
              <a:rPr lang="en-GB" baseline="0" dirty="0"/>
              <a:t> scenarios – when would each boundary recommend stopping?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7092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DMC selected the one in the middle. </a:t>
            </a:r>
            <a:endParaRPr lang="en-GB" dirty="0" smtClean="0"/>
          </a:p>
          <a:p>
            <a:r>
              <a:rPr lang="en-GB" dirty="0" smtClean="0"/>
              <a:t>Felt</a:t>
            </a:r>
            <a:r>
              <a:rPr lang="en-GB" baseline="0" dirty="0" smtClean="0"/>
              <a:t> </a:t>
            </a:r>
            <a:r>
              <a:rPr lang="en-GB" baseline="0" dirty="0"/>
              <a:t>it was quite cautious in terms of what they would do, but they would rather be ‘alerted’ than not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816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4485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At</a:t>
            </a:r>
            <a:r>
              <a:rPr lang="en-GB" baseline="0" dirty="0"/>
              <a:t> first look – p-value 0.104 required to stop, equates to difference of at least 16.7% </a:t>
            </a:r>
          </a:p>
          <a:p>
            <a:endParaRPr lang="en-GB" baseline="0" dirty="0" smtClean="0"/>
          </a:p>
          <a:p>
            <a:r>
              <a:rPr lang="en-GB" baseline="0" dirty="0" smtClean="0"/>
              <a:t>P-values </a:t>
            </a:r>
            <a:r>
              <a:rPr lang="en-GB" baseline="0" dirty="0"/>
              <a:t>get smaller, i.e. it gets harder to stop, as the trial goes 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4238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It </a:t>
            </a:r>
            <a:r>
              <a:rPr lang="en-GB"/>
              <a:t>would </a:t>
            </a:r>
            <a:r>
              <a:rPr lang="en-GB" smtClean="0"/>
              <a:t>be possible </a:t>
            </a:r>
            <a:r>
              <a:rPr lang="en-GB" dirty="0"/>
              <a:t>for the stopping boundary to be crossed, and for the DMC to decide to recommend continuing</a:t>
            </a:r>
            <a:r>
              <a:rPr lang="en-GB" baseline="0" dirty="0"/>
              <a:t> the trial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0053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70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Sample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the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Poppi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trial was calculated for efficacy for the primary and co-primary outcomes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919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84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examples – they can be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specified very differently.</a:t>
            </a:r>
          </a:p>
          <a:p>
            <a:pPr lvl="0"/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Needs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reflect how the DMC would make these decisions.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serious concern, we don’t want the boundary to allow us to continue and unnecessarily put more babies at risk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may not want to recommend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stop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easily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either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10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X-axis </a:t>
            </a:r>
            <a:r>
              <a:rPr lang="en-GB" dirty="0"/>
              <a:t>– Number of babies in each</a:t>
            </a:r>
            <a:r>
              <a:rPr lang="en-GB" baseline="0" dirty="0"/>
              <a:t> analysis, so the number we have collected outcome data for</a:t>
            </a:r>
          </a:p>
          <a:p>
            <a:r>
              <a:rPr lang="en-GB" baseline="0" dirty="0"/>
              <a:t>Y-axis – difference in the proportion of babies with apnoea requiring </a:t>
            </a:r>
            <a:r>
              <a:rPr lang="en-GB" baseline="0" dirty="0" err="1"/>
              <a:t>neopuff</a:t>
            </a:r>
            <a:r>
              <a:rPr lang="en-GB" baseline="0" dirty="0"/>
              <a:t>/ </a:t>
            </a:r>
            <a:r>
              <a:rPr lang="en-GB" baseline="0" dirty="0" err="1"/>
              <a:t>bag&amp;mask</a:t>
            </a:r>
            <a:r>
              <a:rPr lang="en-GB" baseline="0" dirty="0"/>
              <a:t> 24hrs post-intervention</a:t>
            </a:r>
          </a:p>
          <a:p>
            <a:r>
              <a:rPr lang="en-GB" baseline="0" dirty="0"/>
              <a:t>Blue – stopping boundary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987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</a:t>
            </a:r>
            <a:r>
              <a:rPr lang="en-GB" baseline="0" dirty="0"/>
              <a:t> is the boundary that was chosen (data points are fake)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7164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4A18-AAF9-0A43-BBDA-A46551E9739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32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9B0C-306F-6A40-9D8E-92BABF9D388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D40D-AEA2-4E4D-BE39-C2C5FD4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336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9B0C-306F-6A40-9D8E-92BABF9D388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D40D-AEA2-4E4D-BE39-C2C5FD4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3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9B0C-306F-6A40-9D8E-92BABF9D388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D40D-AEA2-4E4D-BE39-C2C5FD4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171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DF3C-8219-45E5-A9AA-7EDE983B9622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12/02/2018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154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731D-5039-4102-973D-C4C428A38C9B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12/02/2018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8809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3F667-59EE-401A-8A10-E878585ADA9A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12/02/2018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650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E022-E66C-49D4-8228-36579F6240C0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12/02/2018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670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4B85-B553-446E-A8D9-6D0D9232FFD9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12/02/2018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0959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3879E-AA46-4BD0-B43E-55A6D32C0713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12/02/2018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9841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ED1C8-E103-4EF1-BD36-FDE5E3590909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12/02/2018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2366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FBD0C-501F-4076-BDEF-AB263419AD64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12/02/2018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064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9B0C-306F-6A40-9D8E-92BABF9D388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D40D-AEA2-4E4D-BE39-C2C5FD4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001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1DC26-7536-4B88-AEC7-C96C17570011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12/02/2018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4663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215C1-6B0D-4188-BEA4-052AC7728B6A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12/02/2018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6902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6693E-4901-4858-AC50-32F33F2BA77E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12/02/2018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403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9B0C-306F-6A40-9D8E-92BABF9D388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D40D-AEA2-4E4D-BE39-C2C5FD4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0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9B0C-306F-6A40-9D8E-92BABF9D388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D40D-AEA2-4E4D-BE39-C2C5FD4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25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9B0C-306F-6A40-9D8E-92BABF9D388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D40D-AEA2-4E4D-BE39-C2C5FD4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68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9B0C-306F-6A40-9D8E-92BABF9D388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D40D-AEA2-4E4D-BE39-C2C5FD4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817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9B0C-306F-6A40-9D8E-92BABF9D388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D40D-AEA2-4E4D-BE39-C2C5FD4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32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9B0C-306F-6A40-9D8E-92BABF9D388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D40D-AEA2-4E4D-BE39-C2C5FD4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86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9B0C-306F-6A40-9D8E-92BABF9D388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D40D-AEA2-4E4D-BE39-C2C5FD4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369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99B0C-306F-6A40-9D8E-92BABF9D388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5D40D-AEA2-4E4D-BE39-C2C5FD4ED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74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C9E42-BDB8-4DD2-BAD3-969403D0EA13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12/02/2018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931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149" y="-208454"/>
            <a:ext cx="10515600" cy="232092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/>
            </a:r>
            <a:br>
              <a:rPr lang="en-US" b="1" dirty="0"/>
            </a:br>
            <a:r>
              <a:rPr lang="en-US" sz="5600" b="1" dirty="0">
                <a:latin typeface="+mn-lt"/>
              </a:rPr>
              <a:t>Setting up safety stopping boundaries</a:t>
            </a:r>
            <a:br>
              <a:rPr lang="en-US" sz="5600" b="1" dirty="0">
                <a:latin typeface="+mn-lt"/>
              </a:rPr>
            </a:br>
            <a:r>
              <a:rPr lang="en-US" sz="5600" b="1" dirty="0">
                <a:latin typeface="+mn-lt"/>
              </a:rPr>
              <a:t>for a phase II trial: </a:t>
            </a:r>
            <a:endParaRPr lang="en-US" b="1" dirty="0">
              <a:latin typeface="+mn-lt"/>
            </a:endParaRPr>
          </a:p>
        </p:txBody>
      </p:sp>
      <p:pic>
        <p:nvPicPr>
          <p:cNvPr id="4" name="Picture 3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838" y="2125734"/>
            <a:ext cx="2818223" cy="15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337848" y="2807760"/>
            <a:ext cx="1585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/>
              <a:t>the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72349" y="2799512"/>
            <a:ext cx="1585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/>
              <a:t>trial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86038" y="3946263"/>
            <a:ext cx="7182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12 February 2018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33561" y="4610398"/>
            <a:ext cx="8949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Jennifer Bell, Medical Statistician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065" y="5372986"/>
            <a:ext cx="2697768" cy="914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001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How did we get there?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Selection:</a:t>
            </a:r>
          </a:p>
          <a:p>
            <a:pPr marL="514350" indent="-514350">
              <a:buAutoNum type="arabicPeriod"/>
            </a:pPr>
            <a:r>
              <a:rPr lang="en-GB" dirty="0"/>
              <a:t>Hypothetical safety scenarios discussed with </a:t>
            </a:r>
            <a:r>
              <a:rPr lang="en-GB" dirty="0" err="1"/>
              <a:t>Poppi</a:t>
            </a:r>
            <a:r>
              <a:rPr lang="en-GB" dirty="0"/>
              <a:t> investigators</a:t>
            </a:r>
          </a:p>
          <a:p>
            <a:pPr marL="457200" lvl="1" indent="0">
              <a:buNone/>
            </a:pPr>
            <a:r>
              <a:rPr lang="en-GB" dirty="0"/>
              <a:t>- e.g. “Say there are 2 events in group A &amp; 1 event in group B, out of 25 babies – would you stop?”</a:t>
            </a:r>
          </a:p>
          <a:p>
            <a:pPr marL="514350" indent="-514350">
              <a:buAutoNum type="arabicPeriod"/>
            </a:pPr>
            <a:r>
              <a:rPr lang="en-GB" dirty="0"/>
              <a:t>Narrowed down to three stopping boundary options</a:t>
            </a:r>
          </a:p>
          <a:p>
            <a:pPr marL="514350" indent="-514350">
              <a:buAutoNum type="arabicPeriod"/>
            </a:pPr>
            <a:r>
              <a:rPr lang="en-GB" dirty="0"/>
              <a:t>DMC chose one of three options presented to them (with examples of when the boundary would and wouldn’t recommend stopping)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pic>
        <p:nvPicPr>
          <p:cNvPr id="4" name="Picture 3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504" y="130174"/>
            <a:ext cx="2091296" cy="9874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2177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Hypothetical safety scenarios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We will present some trial safety event scenarios, and at each stage ask for your view on whether you would be concerned enough about safety to stop</a:t>
            </a:r>
          </a:p>
          <a:p>
            <a:pPr lvl="1"/>
            <a:r>
              <a:rPr lang="en-GB" dirty="0"/>
              <a:t>Yes, No or Maybe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Then, 3 stopping boundaries that most closely match those decisions will be formed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The DMC will select one of these to use for the trial</a:t>
            </a:r>
          </a:p>
        </p:txBody>
      </p:sp>
      <p:pic>
        <p:nvPicPr>
          <p:cNvPr id="4" name="Picture 3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504" y="130174"/>
            <a:ext cx="2091296" cy="9874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0492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579" y="1266258"/>
            <a:ext cx="10515600" cy="582274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+mn-lt"/>
              </a:rPr>
              <a:t>Scenario 2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8932552"/>
              </p:ext>
            </p:extLst>
          </p:nvPr>
        </p:nvGraphicFramePr>
        <p:xfrm>
          <a:off x="1000579" y="1848532"/>
          <a:ext cx="10190842" cy="4260972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3985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439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72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51918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Morphine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Placebo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Difference 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Stop?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(7.7)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0" y="318634"/>
            <a:ext cx="10515600" cy="1096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>
                <a:latin typeface="+mn-lt"/>
              </a:rPr>
              <a:t>Hypothetical safety scenarios</a:t>
            </a:r>
            <a:endParaRPr lang="en-GB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94783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579" y="1266258"/>
            <a:ext cx="10515600" cy="582274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+mn-lt"/>
              </a:rPr>
              <a:t>Scenario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0" y="318634"/>
            <a:ext cx="10515600" cy="1096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>
                <a:latin typeface="+mn-lt"/>
              </a:rPr>
              <a:t>Hypothetical safety scenarios</a:t>
            </a:r>
            <a:endParaRPr lang="en-GB" sz="4000" b="1" dirty="0">
              <a:latin typeface="+mn-lt"/>
            </a:endParaRP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247582"/>
              </p:ext>
            </p:extLst>
          </p:nvPr>
        </p:nvGraphicFramePr>
        <p:xfrm>
          <a:off x="990600" y="1848532"/>
          <a:ext cx="10190842" cy="4237841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3985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439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72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28787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Morphine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Placebo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Difference 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Stop?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(7.7)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 (8.0)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6735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579" y="1266258"/>
            <a:ext cx="10515600" cy="582274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+mn-lt"/>
              </a:rPr>
              <a:t>Scenario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0" y="318634"/>
            <a:ext cx="10515600" cy="1096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>
                <a:latin typeface="+mn-lt"/>
              </a:rPr>
              <a:t>Hypothetical safety scenarios</a:t>
            </a:r>
            <a:endParaRPr lang="en-GB" sz="4000" b="1" dirty="0">
              <a:latin typeface="+mn-lt"/>
            </a:endParaRP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6369974"/>
              </p:ext>
            </p:extLst>
          </p:nvPr>
        </p:nvGraphicFramePr>
        <p:xfrm>
          <a:off x="990600" y="1848532"/>
          <a:ext cx="10190842" cy="4237841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3985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439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72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28787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Morphine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Placebo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Difference 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Stop?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(7.7)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 (8.0)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 (4.0)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0 (0.0)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80975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579" y="1266258"/>
            <a:ext cx="10515600" cy="582274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+mn-lt"/>
              </a:rPr>
              <a:t>Scenario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0" y="318634"/>
            <a:ext cx="10515600" cy="1096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>
                <a:latin typeface="+mn-lt"/>
              </a:rPr>
              <a:t>Hypothetical safety scenarios</a:t>
            </a:r>
            <a:endParaRPr lang="en-GB" sz="4000" b="1" dirty="0">
              <a:latin typeface="+mn-lt"/>
            </a:endParaRP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7018712"/>
              </p:ext>
            </p:extLst>
          </p:nvPr>
        </p:nvGraphicFramePr>
        <p:xfrm>
          <a:off x="990600" y="1848532"/>
          <a:ext cx="10190842" cy="4237841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3985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439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72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28787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Morphine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Placebo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Difference 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Stop?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(7.7)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 (8.0)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 (4.0)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0 (0.0)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 (8.0)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56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579" y="1266258"/>
            <a:ext cx="10515600" cy="582274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+mn-lt"/>
              </a:rPr>
              <a:t>Scenario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0" y="318634"/>
            <a:ext cx="10515600" cy="1096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+mn-lt"/>
              </a:rPr>
              <a:t>Hypothetical safety scenarios</a:t>
            </a:r>
            <a:endParaRPr lang="en-GB" sz="4000" b="1" dirty="0">
              <a:latin typeface="+mn-lt"/>
            </a:endParaRP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3093287"/>
              </p:ext>
            </p:extLst>
          </p:nvPr>
        </p:nvGraphicFramePr>
        <p:xfrm>
          <a:off x="990600" y="1848532"/>
          <a:ext cx="10190842" cy="4237841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3985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439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72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28787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Morphine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Placebo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Difference 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Stop?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(7.7)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 (8.0)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 (4.0)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0 (0.0)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 (8.0)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 (7.9)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/>
                        <a:t>0 (0.0)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8896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579" y="1266258"/>
            <a:ext cx="10515600" cy="582274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+mn-lt"/>
              </a:rPr>
              <a:t>Scenario 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0" y="318634"/>
            <a:ext cx="10515600" cy="1096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+mn-lt"/>
              </a:rPr>
              <a:t>Hypothetical safety scenarios</a:t>
            </a:r>
            <a:endParaRPr lang="en-GB" sz="4000" b="1" dirty="0">
              <a:latin typeface="+mn-lt"/>
            </a:endParaRPr>
          </a:p>
        </p:txBody>
      </p:sp>
      <p:graphicFrame>
        <p:nvGraphicFramePr>
          <p:cNvPr id="8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0993904"/>
              </p:ext>
            </p:extLst>
          </p:nvPr>
        </p:nvGraphicFramePr>
        <p:xfrm>
          <a:off x="1000579" y="1848532"/>
          <a:ext cx="10190842" cy="426097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3985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439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72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51918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Morphine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Placebo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Difference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Stop?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 (23.1)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(8.3)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452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579" y="1266258"/>
            <a:ext cx="10515600" cy="582274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+mn-lt"/>
              </a:rPr>
              <a:t>Scenario 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0" y="318634"/>
            <a:ext cx="10515600" cy="1096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+mn-lt"/>
              </a:rPr>
              <a:t>Hypothetical safety scenarios</a:t>
            </a:r>
            <a:endParaRPr lang="en-GB" sz="4000" b="1" dirty="0">
              <a:latin typeface="+mn-lt"/>
            </a:endParaRPr>
          </a:p>
        </p:txBody>
      </p:sp>
      <p:graphicFrame>
        <p:nvGraphicFramePr>
          <p:cNvPr id="8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3675389"/>
              </p:ext>
            </p:extLst>
          </p:nvPr>
        </p:nvGraphicFramePr>
        <p:xfrm>
          <a:off x="1000579" y="1848532"/>
          <a:ext cx="10190842" cy="426097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3985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439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72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51918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Morphine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Placebo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Difference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Stop?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 (23.1)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(8.3)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 (16.0)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77721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579" y="1266258"/>
            <a:ext cx="10515600" cy="582274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+mn-lt"/>
              </a:rPr>
              <a:t>Scenario 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0" y="318634"/>
            <a:ext cx="10515600" cy="1096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+mn-lt"/>
              </a:rPr>
              <a:t>Hypothetical safety scenarios</a:t>
            </a:r>
            <a:endParaRPr lang="en-GB" sz="4000" b="1" dirty="0">
              <a:latin typeface="+mn-lt"/>
            </a:endParaRPr>
          </a:p>
        </p:txBody>
      </p:sp>
      <p:graphicFrame>
        <p:nvGraphicFramePr>
          <p:cNvPr id="8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207555"/>
              </p:ext>
            </p:extLst>
          </p:nvPr>
        </p:nvGraphicFramePr>
        <p:xfrm>
          <a:off x="1000579" y="1848532"/>
          <a:ext cx="10190842" cy="426097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3985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439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72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51918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Morphine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Placebo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Difference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Stop?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 (23.1)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(8.3)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 (16.0)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 (15.8)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(2.7)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64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The </a:t>
            </a:r>
            <a:r>
              <a:rPr lang="en-GB" dirty="0" err="1">
                <a:latin typeface="+mn-lt"/>
              </a:rPr>
              <a:t>Poppi</a:t>
            </a:r>
            <a:r>
              <a:rPr lang="en-GB" dirty="0">
                <a:latin typeface="+mn-lt"/>
              </a:rPr>
              <a:t> trial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blinded randomised placebo-controlled trial investigating the efficacy of morphine analgesia for procedural pain in infants</a:t>
            </a:r>
            <a:endParaRPr lang="en-US" dirty="0"/>
          </a:p>
          <a:p>
            <a:pPr lvl="0"/>
            <a:r>
              <a:rPr lang="en-US" dirty="0">
                <a:latin typeface="+mj-lt"/>
              </a:rPr>
              <a:t>Pre-term babies often need a lot of painful procedures. Pain can have both immediate &amp; long-term negative consequences – yet it is often under-treated</a:t>
            </a:r>
          </a:p>
          <a:p>
            <a:pPr lvl="0"/>
            <a:r>
              <a:rPr lang="en-US" dirty="0">
                <a:latin typeface="+mj-lt"/>
              </a:rPr>
              <a:t>Clinical intervention – heel lance followed by ROP screening</a:t>
            </a:r>
          </a:p>
          <a:p>
            <a:pPr lvl="0"/>
            <a:r>
              <a:rPr lang="en-US" dirty="0">
                <a:latin typeface="+mj-lt"/>
              </a:rPr>
              <a:t>Pain is measured by a pain score (PIPP-R), brain activity &amp; muscle activity</a:t>
            </a:r>
          </a:p>
          <a:p>
            <a:pPr lvl="0"/>
            <a:r>
              <a:rPr lang="en-US" dirty="0">
                <a:latin typeface="+mj-lt"/>
              </a:rPr>
              <a:t>Risk of morphine – increased hypotension &amp; respiratory depression</a:t>
            </a:r>
          </a:p>
          <a:p>
            <a:pPr lvl="0"/>
            <a:endParaRPr lang="en-GB" dirty="0">
              <a:latin typeface="+mj-lt"/>
            </a:endParaRPr>
          </a:p>
        </p:txBody>
      </p:sp>
      <p:pic>
        <p:nvPicPr>
          <p:cNvPr id="5" name="Picture 4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994" y="184037"/>
            <a:ext cx="2396036" cy="12477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06882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579" y="1266258"/>
            <a:ext cx="10515600" cy="582274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+mn-lt"/>
              </a:rPr>
              <a:t>Scenario 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0" y="318634"/>
            <a:ext cx="10515600" cy="1096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+mn-lt"/>
              </a:rPr>
              <a:t>Hypothetical safety scenarios</a:t>
            </a:r>
            <a:endParaRPr lang="en-GB" sz="4000" b="1" dirty="0">
              <a:latin typeface="+mn-lt"/>
            </a:endParaRPr>
          </a:p>
        </p:txBody>
      </p:sp>
      <p:graphicFrame>
        <p:nvGraphicFramePr>
          <p:cNvPr id="8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7048812"/>
              </p:ext>
            </p:extLst>
          </p:nvPr>
        </p:nvGraphicFramePr>
        <p:xfrm>
          <a:off x="1000579" y="1848532"/>
          <a:ext cx="10190842" cy="426097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3985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439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72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51918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Morphine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Placebo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Difference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Stop?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 (23.1)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(8.3)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 (16.0)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 (15.8)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(2.7)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 (14.0)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 (4.0)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40784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579" y="1266258"/>
            <a:ext cx="10515600" cy="582274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+mn-lt"/>
              </a:rPr>
              <a:t>Scenario 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0" y="318634"/>
            <a:ext cx="10515600" cy="1096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+mn-lt"/>
              </a:rPr>
              <a:t>Hypothetical safety scenarios</a:t>
            </a:r>
            <a:endParaRPr lang="en-GB" sz="4000" b="1" dirty="0">
              <a:latin typeface="+mn-lt"/>
            </a:endParaRPr>
          </a:p>
        </p:txBody>
      </p:sp>
      <p:graphicFrame>
        <p:nvGraphicFramePr>
          <p:cNvPr id="8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407646"/>
              </p:ext>
            </p:extLst>
          </p:nvPr>
        </p:nvGraphicFramePr>
        <p:xfrm>
          <a:off x="1000579" y="1848532"/>
          <a:ext cx="10190842" cy="426097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3985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439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72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51918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Morphine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Placebo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Difference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Stop?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 (23.1)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(8.3)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 (16.0)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 (15.8)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(2.7)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 (14.0)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 (4.0)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 (14.3)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 (3.2)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70435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579" y="1266258"/>
            <a:ext cx="10515600" cy="582274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+mn-lt"/>
              </a:rPr>
              <a:t>Scenario 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0" y="318634"/>
            <a:ext cx="10515600" cy="1096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+mn-lt"/>
              </a:rPr>
              <a:t>Hypothetical safety scenarios</a:t>
            </a:r>
            <a:endParaRPr lang="en-GB" sz="4000" b="1" dirty="0">
              <a:latin typeface="+mn-lt"/>
            </a:endParaRPr>
          </a:p>
        </p:txBody>
      </p:sp>
      <p:graphicFrame>
        <p:nvGraphicFramePr>
          <p:cNvPr id="7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266477"/>
              </p:ext>
            </p:extLst>
          </p:nvPr>
        </p:nvGraphicFramePr>
        <p:xfrm>
          <a:off x="1030514" y="1901952"/>
          <a:ext cx="10190842" cy="413201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3985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439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72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271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Morphine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Placebo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Difference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Stop?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 (30.8)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59818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579" y="1266258"/>
            <a:ext cx="10515600" cy="582274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+mn-lt"/>
              </a:rPr>
              <a:t>Scenario 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0" y="318634"/>
            <a:ext cx="10515600" cy="1096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+mn-lt"/>
              </a:rPr>
              <a:t>Hypothetical safety scenarios</a:t>
            </a:r>
            <a:endParaRPr lang="en-GB" sz="4000" b="1" dirty="0">
              <a:latin typeface="+mn-lt"/>
            </a:endParaRPr>
          </a:p>
        </p:txBody>
      </p:sp>
      <p:graphicFrame>
        <p:nvGraphicFramePr>
          <p:cNvPr id="7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207314"/>
              </p:ext>
            </p:extLst>
          </p:nvPr>
        </p:nvGraphicFramePr>
        <p:xfrm>
          <a:off x="1030514" y="1901952"/>
          <a:ext cx="10190842" cy="413201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3985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439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72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271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Morphine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Placebo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Difference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Stop?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 (30.8)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 (28.0)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7942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579" y="1266258"/>
            <a:ext cx="10515600" cy="582274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+mn-lt"/>
              </a:rPr>
              <a:t>Scenario 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0" y="318634"/>
            <a:ext cx="10515600" cy="1096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+mn-lt"/>
              </a:rPr>
              <a:t>Hypothetical safety scenarios</a:t>
            </a:r>
            <a:endParaRPr lang="en-GB" sz="4000" b="1" dirty="0">
              <a:latin typeface="+mn-lt"/>
            </a:endParaRPr>
          </a:p>
        </p:txBody>
      </p:sp>
      <p:graphicFrame>
        <p:nvGraphicFramePr>
          <p:cNvPr id="7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0755460"/>
              </p:ext>
            </p:extLst>
          </p:nvPr>
        </p:nvGraphicFramePr>
        <p:xfrm>
          <a:off x="1030514" y="1901952"/>
          <a:ext cx="10190842" cy="413201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3985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439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72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271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Morphine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Placebo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Difference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Stop?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 (30.8)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 (28.0)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 (21.1)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 (5.4)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15.6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77924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579" y="1266258"/>
            <a:ext cx="10515600" cy="582274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+mn-lt"/>
              </a:rPr>
              <a:t>Scenario 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0" y="318634"/>
            <a:ext cx="10515600" cy="1096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+mn-lt"/>
              </a:rPr>
              <a:t>Hypothetical safety scenarios</a:t>
            </a:r>
            <a:endParaRPr lang="en-GB" sz="4000" b="1" dirty="0">
              <a:latin typeface="+mn-lt"/>
            </a:endParaRPr>
          </a:p>
        </p:txBody>
      </p:sp>
      <p:graphicFrame>
        <p:nvGraphicFramePr>
          <p:cNvPr id="7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4577789"/>
              </p:ext>
            </p:extLst>
          </p:nvPr>
        </p:nvGraphicFramePr>
        <p:xfrm>
          <a:off x="1030514" y="1901952"/>
          <a:ext cx="10190842" cy="413201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3985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439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72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271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Morphine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Placebo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Difference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Stop?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 (30.8)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 (28.0)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 (21.1)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 (5.4)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15.6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 (18.0)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 (4.0)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55741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579" y="1266258"/>
            <a:ext cx="10515600" cy="582274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+mn-lt"/>
              </a:rPr>
              <a:t>Scenario 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CC31-F49B-4398-8411-948613E7E04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0" y="318634"/>
            <a:ext cx="10515600" cy="1096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+mn-lt"/>
              </a:rPr>
              <a:t>Hypothetical safety scenarios</a:t>
            </a:r>
            <a:endParaRPr lang="en-GB" sz="4000" b="1" dirty="0">
              <a:latin typeface="+mn-lt"/>
            </a:endParaRPr>
          </a:p>
        </p:txBody>
      </p:sp>
      <p:graphicFrame>
        <p:nvGraphicFramePr>
          <p:cNvPr id="7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8857070"/>
              </p:ext>
            </p:extLst>
          </p:nvPr>
        </p:nvGraphicFramePr>
        <p:xfrm>
          <a:off x="1030514" y="1901952"/>
          <a:ext cx="10190842" cy="413201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3985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439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720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38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271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Morphine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Placebo</a:t>
                      </a:r>
                      <a:br>
                        <a:rPr lang="en-GB" sz="2400" dirty="0"/>
                      </a:br>
                      <a:r>
                        <a:rPr lang="en-GB" sz="2400" dirty="0"/>
                        <a:t>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Difference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Stop?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 (30.8)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 (0.0)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 (28.0)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 (4.0)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 (21.1)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 (5.4)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15.6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 (18.0)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 (4.0)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11 (17.5)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 (4.8)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12.6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1509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21543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Plot the data</a:t>
            </a:r>
          </a:p>
        </p:txBody>
      </p:sp>
      <p:pic>
        <p:nvPicPr>
          <p:cNvPr id="4" name="Picture 3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504" y="130174"/>
            <a:ext cx="2091296" cy="98742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1338977"/>
              </p:ext>
            </p:extLst>
          </p:nvPr>
        </p:nvGraphicFramePr>
        <p:xfrm>
          <a:off x="3090672" y="1441989"/>
          <a:ext cx="5691775" cy="4439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27434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Simplify</a:t>
            </a:r>
          </a:p>
        </p:txBody>
      </p:sp>
      <p:pic>
        <p:nvPicPr>
          <p:cNvPr id="4" name="Picture 3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504" y="130174"/>
            <a:ext cx="2091296" cy="98742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3938738"/>
              </p:ext>
            </p:extLst>
          </p:nvPr>
        </p:nvGraphicFramePr>
        <p:xfrm>
          <a:off x="2595196" y="1371722"/>
          <a:ext cx="6525578" cy="4101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16736" y="5330952"/>
            <a:ext cx="99303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Matched as closely as possible to ‘real’ stopping boundaries using EAST software</a:t>
            </a:r>
          </a:p>
        </p:txBody>
      </p:sp>
    </p:spTree>
    <p:extLst>
      <p:ext uri="{BB962C8B-B14F-4D97-AF65-F5344CB8AC3E}">
        <p14:creationId xmlns:p14="http://schemas.microsoft.com/office/powerpoint/2010/main" val="35452770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138" y="290694"/>
            <a:ext cx="10515600" cy="1325563"/>
          </a:xfrm>
        </p:spPr>
        <p:txBody>
          <a:bodyPr/>
          <a:lstStyle/>
          <a:p>
            <a:r>
              <a:rPr lang="en-GB" dirty="0">
                <a:latin typeface="+mn-lt"/>
              </a:rPr>
              <a:t>Present to DMC</a:t>
            </a:r>
          </a:p>
        </p:txBody>
      </p:sp>
      <p:pic>
        <p:nvPicPr>
          <p:cNvPr id="4" name="Picture 3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504" y="130174"/>
            <a:ext cx="2091296" cy="9874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1065" y="1222744"/>
            <a:ext cx="5668135" cy="35130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1065" y="4550736"/>
            <a:ext cx="5295012" cy="176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029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The </a:t>
            </a:r>
            <a:r>
              <a:rPr lang="en-GB" dirty="0" err="1">
                <a:latin typeface="+mn-lt"/>
              </a:rPr>
              <a:t>Poppi</a:t>
            </a:r>
            <a:r>
              <a:rPr lang="en-GB" dirty="0">
                <a:latin typeface="+mn-lt"/>
              </a:rPr>
              <a:t> trial</a:t>
            </a:r>
          </a:p>
        </p:txBody>
      </p:sp>
      <p:pic>
        <p:nvPicPr>
          <p:cNvPr id="5" name="Picture 4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994" y="184037"/>
            <a:ext cx="2396036" cy="1247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This diagram illustrates the progression of the various stages of the trial. A more detailed description is provided below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4147" y="365124"/>
            <a:ext cx="3855466" cy="6100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07899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138" y="280061"/>
            <a:ext cx="10515600" cy="1325563"/>
          </a:xfrm>
        </p:spPr>
        <p:txBody>
          <a:bodyPr/>
          <a:lstStyle/>
          <a:p>
            <a:r>
              <a:rPr lang="en-GB" dirty="0">
                <a:latin typeface="+mn-lt"/>
              </a:rPr>
              <a:t>Present to DMC</a:t>
            </a:r>
          </a:p>
        </p:txBody>
      </p:sp>
      <p:pic>
        <p:nvPicPr>
          <p:cNvPr id="4" name="Picture 3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504" y="130174"/>
            <a:ext cx="2091296" cy="98742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l="1743" b="3521"/>
          <a:stretch/>
        </p:blipFill>
        <p:spPr>
          <a:xfrm>
            <a:off x="3327991" y="1248882"/>
            <a:ext cx="5654527" cy="526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475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Chosen stopping boundary</a:t>
            </a:r>
          </a:p>
        </p:txBody>
      </p:sp>
      <p:pic>
        <p:nvPicPr>
          <p:cNvPr id="4" name="Picture 3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504" y="130174"/>
            <a:ext cx="2091296" cy="9874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 rotWithShape="1">
          <a:blip r:embed="rId4"/>
          <a:srcRect t="5204"/>
          <a:stretch/>
        </p:blipFill>
        <p:spPr>
          <a:xfrm>
            <a:off x="3530153" y="2413590"/>
            <a:ext cx="5131693" cy="418354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944525" y="1401164"/>
            <a:ext cx="855538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latin typeface="+mj-lt"/>
              </a:rPr>
              <a:t>Gamma spending function, </a:t>
            </a:r>
            <a:r>
              <a:rPr lang="el-GR" sz="4000" dirty="0">
                <a:latin typeface="+mj-lt"/>
              </a:rPr>
              <a:t>γ</a:t>
            </a:r>
            <a:r>
              <a:rPr lang="en-GB" sz="4000" dirty="0">
                <a:latin typeface="+mj-lt"/>
              </a:rPr>
              <a:t> = 4.5</a:t>
            </a:r>
            <a:br>
              <a:rPr lang="en-GB" sz="4000" dirty="0">
                <a:latin typeface="+mj-lt"/>
              </a:rPr>
            </a:br>
            <a:r>
              <a:rPr lang="el-GR" sz="4000" dirty="0">
                <a:latin typeface="+mj-lt"/>
              </a:rPr>
              <a:t>α</a:t>
            </a:r>
            <a:r>
              <a:rPr lang="en-GB" sz="4000" dirty="0">
                <a:latin typeface="+mj-lt"/>
              </a:rPr>
              <a:t> = 0.2</a:t>
            </a:r>
          </a:p>
        </p:txBody>
      </p:sp>
    </p:spTree>
    <p:extLst>
      <p:ext uri="{BB962C8B-B14F-4D97-AF65-F5344CB8AC3E}">
        <p14:creationId xmlns:p14="http://schemas.microsoft.com/office/powerpoint/2010/main" val="30581014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Chosen stopping boundary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dirty="0">
                <a:latin typeface="+mj-lt"/>
              </a:rPr>
              <a:t>A type of </a:t>
            </a:r>
            <a:r>
              <a:rPr lang="el-GR" dirty="0">
                <a:latin typeface="+mj-lt"/>
              </a:rPr>
              <a:t>α</a:t>
            </a:r>
            <a:r>
              <a:rPr lang="en-GB" dirty="0">
                <a:latin typeface="+mj-lt"/>
              </a:rPr>
              <a:t>-spending function </a:t>
            </a:r>
            <a:br>
              <a:rPr lang="en-GB" dirty="0">
                <a:latin typeface="+mj-lt"/>
              </a:rPr>
            </a:br>
            <a:r>
              <a:rPr lang="en-GB" dirty="0">
                <a:latin typeface="+mj-lt"/>
              </a:rPr>
              <a:t>(</a:t>
            </a:r>
            <a:r>
              <a:rPr lang="el-GR" dirty="0"/>
              <a:t>α</a:t>
            </a:r>
            <a:r>
              <a:rPr lang="en-GB" dirty="0">
                <a:latin typeface="+mj-lt"/>
              </a:rPr>
              <a:t> = type I error rate = probability of stopping for harm) </a:t>
            </a:r>
          </a:p>
          <a:p>
            <a:pPr lvl="0"/>
            <a:r>
              <a:rPr lang="en-GB" dirty="0">
                <a:latin typeface="+mj-lt"/>
              </a:rPr>
              <a:t>Type I error rate (= 0.2) is spread over the number of safety analyses</a:t>
            </a:r>
          </a:p>
          <a:p>
            <a:pPr lvl="0"/>
            <a:r>
              <a:rPr lang="en-GB" dirty="0">
                <a:latin typeface="+mj-lt"/>
              </a:rPr>
              <a:t>Reduces the risk of stopping erroneously, accounting for multiple testing </a:t>
            </a:r>
          </a:p>
          <a:p>
            <a:pPr lvl="0"/>
            <a:r>
              <a:rPr lang="en-GB" dirty="0">
                <a:latin typeface="+mj-lt"/>
              </a:rPr>
              <a:t>Power = 81% (probability of correctly detecting safety issue)</a:t>
            </a:r>
          </a:p>
          <a:p>
            <a:r>
              <a:rPr lang="en-GB" dirty="0">
                <a:latin typeface="+mj-lt"/>
              </a:rPr>
              <a:t>Assumptions:</a:t>
            </a:r>
          </a:p>
          <a:p>
            <a:pPr lvl="1"/>
            <a:r>
              <a:rPr lang="en-GB" dirty="0">
                <a:latin typeface="+mj-lt"/>
              </a:rPr>
              <a:t>Average event rate in placebo group = 7%</a:t>
            </a:r>
          </a:p>
          <a:p>
            <a:pPr lvl="1"/>
            <a:r>
              <a:rPr lang="en-GB" dirty="0">
                <a:latin typeface="+mj-lt"/>
              </a:rPr>
              <a:t>Tolerated maximum difference between groups = 12% (on average)</a:t>
            </a:r>
          </a:p>
          <a:p>
            <a:pPr marL="0" lvl="0" indent="0">
              <a:buNone/>
            </a:pPr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Flexible to changes</a:t>
            </a:r>
          </a:p>
          <a:p>
            <a:endParaRPr lang="en-GB" dirty="0"/>
          </a:p>
        </p:txBody>
      </p:sp>
      <p:pic>
        <p:nvPicPr>
          <p:cNvPr id="4" name="Picture 3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504" y="130174"/>
            <a:ext cx="2091296" cy="9874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71564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Chosen stopping boundary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1530597"/>
            <a:ext cx="57992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Properties of chosen boundary</a:t>
            </a:r>
          </a:p>
        </p:txBody>
      </p:sp>
      <p:pic>
        <p:nvPicPr>
          <p:cNvPr id="6" name="Picture 5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504" y="130174"/>
            <a:ext cx="2091296" cy="98742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8068648"/>
              </p:ext>
            </p:extLst>
          </p:nvPr>
        </p:nvGraphicFramePr>
        <p:xfrm>
          <a:off x="1961147" y="2271038"/>
          <a:ext cx="8349914" cy="3669634"/>
        </p:xfrm>
        <a:graphic>
          <a:graphicData uri="http://schemas.openxmlformats.org/drawingml/2006/table">
            <a:tbl>
              <a:tblPr firstRow="1" firstCol="1" bandRow="1">
                <a:tableStyleId>{D27102A9-8310-4765-A935-A1911B00CA55}</a:tableStyleId>
              </a:tblPr>
              <a:tblGrid>
                <a:gridCol w="11333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681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9036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4544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0630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50630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3155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Look #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Cumulative α (type I error) spent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Boundary on δ scale (%)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Boundary on p-value scale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Boundary on Z-scale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23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25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0.104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16.7%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0.104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1.260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23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50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0.154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12.1%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0.099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1.289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23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3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75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0.179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10.7%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0.081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1.399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23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4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100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0.191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10.3%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0.060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1.552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23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5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125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0.197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10.2%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0.042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1.725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23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6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156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0.200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10.2%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0.028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1.919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62811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IMPORTANT!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A stopping boundary is a </a:t>
            </a:r>
            <a:r>
              <a:rPr lang="en-GB" b="1" dirty="0"/>
              <a:t>guide</a:t>
            </a:r>
          </a:p>
          <a:p>
            <a:r>
              <a:rPr lang="en-GB" dirty="0"/>
              <a:t>If the stopping boundary is crossed, the trial does not automatically stop!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Agreed that other trial data would also inform the recommendation, including:</a:t>
            </a:r>
          </a:p>
          <a:p>
            <a:pPr>
              <a:buFontTx/>
              <a:buChar char="-"/>
            </a:pPr>
            <a:r>
              <a:rPr lang="en-GB" dirty="0"/>
              <a:t>Clinical stability 24 hours before &amp; after trial intervention</a:t>
            </a:r>
          </a:p>
          <a:p>
            <a:pPr>
              <a:buFontTx/>
              <a:buChar char="-"/>
            </a:pPr>
            <a:r>
              <a:rPr lang="en-GB" dirty="0"/>
              <a:t>Process outcome (dosage)</a:t>
            </a:r>
          </a:p>
          <a:p>
            <a:pPr>
              <a:buFontTx/>
              <a:buChar char="-"/>
            </a:pPr>
            <a:r>
              <a:rPr lang="en-GB" dirty="0"/>
              <a:t>Adverse Events (AEs)</a:t>
            </a:r>
          </a:p>
          <a:p>
            <a:pPr>
              <a:buFontTx/>
              <a:buChar char="-"/>
            </a:pPr>
            <a:r>
              <a:rPr lang="en-GB" dirty="0"/>
              <a:t>Serious Adverse Events (SAEs)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504" y="130174"/>
            <a:ext cx="2091296" cy="9874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82462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5929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5400" cap="small" dirty="0"/>
              <a:t>Thank you for listening!</a:t>
            </a:r>
          </a:p>
          <a:p>
            <a:pPr marL="0" indent="0" algn="ctr">
              <a:buNone/>
            </a:pPr>
            <a:endParaRPr lang="en-GB" sz="5400" cap="small" dirty="0"/>
          </a:p>
          <a:p>
            <a:pPr marL="0" indent="0" algn="ctr">
              <a:buNone/>
            </a:pPr>
            <a:r>
              <a:rPr lang="en-GB" sz="5400" cap="small" dirty="0"/>
              <a:t>Any questions?</a:t>
            </a:r>
          </a:p>
        </p:txBody>
      </p:sp>
      <p:pic>
        <p:nvPicPr>
          <p:cNvPr id="4" name="Picture 3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504" y="130174"/>
            <a:ext cx="2091296" cy="98742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955158" y="4901977"/>
            <a:ext cx="10515600" cy="669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GB" sz="3600" dirty="0"/>
              <a:t>jennifer.bell@npeu.ox.ac.uk</a:t>
            </a:r>
          </a:p>
          <a:p>
            <a:pPr marL="0" indent="0" algn="ctr">
              <a:buFont typeface="Arial"/>
              <a:buNone/>
            </a:pPr>
            <a:endParaRPr lang="en-GB" sz="3200" cap="small" dirty="0"/>
          </a:p>
        </p:txBody>
      </p:sp>
    </p:spTree>
    <p:extLst>
      <p:ext uri="{BB962C8B-B14F-4D97-AF65-F5344CB8AC3E}">
        <p14:creationId xmlns:p14="http://schemas.microsoft.com/office/powerpoint/2010/main" val="228541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The </a:t>
            </a:r>
            <a:r>
              <a:rPr lang="en-GB" dirty="0" err="1">
                <a:latin typeface="+mn-lt"/>
              </a:rPr>
              <a:t>Poppi</a:t>
            </a:r>
            <a:r>
              <a:rPr lang="en-GB" dirty="0">
                <a:latin typeface="+mn-lt"/>
              </a:rPr>
              <a:t> trial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dirty="0">
                <a:latin typeface="+mj-lt"/>
              </a:rPr>
              <a:t>Target sample size: 156</a:t>
            </a:r>
          </a:p>
          <a:p>
            <a:pPr lvl="0"/>
            <a:r>
              <a:rPr lang="en-GB" dirty="0">
                <a:latin typeface="+mj-lt"/>
              </a:rPr>
              <a:t>Co-primary outcomes:</a:t>
            </a:r>
          </a:p>
          <a:p>
            <a:pPr lvl="1"/>
            <a:r>
              <a:rPr lang="en-GB" dirty="0">
                <a:latin typeface="+mj-lt"/>
              </a:rPr>
              <a:t>PIPP-R score during 30 sec period after ROP screening</a:t>
            </a:r>
          </a:p>
          <a:p>
            <a:pPr lvl="1"/>
            <a:r>
              <a:rPr lang="en-GB" dirty="0">
                <a:latin typeface="+mj-lt"/>
              </a:rPr>
              <a:t>Magnitude of nociceptive-specific brain activity evoked by heel lance</a:t>
            </a:r>
          </a:p>
          <a:p>
            <a:pPr marL="457200" lvl="1" indent="0">
              <a:buNone/>
            </a:pPr>
            <a:endParaRPr lang="en-GB" dirty="0">
              <a:latin typeface="+mj-lt"/>
            </a:endParaRPr>
          </a:p>
          <a:p>
            <a:pPr lvl="0"/>
            <a:r>
              <a:rPr lang="en-GB" dirty="0">
                <a:latin typeface="+mj-lt"/>
              </a:rPr>
              <a:t>Safety outcomes:</a:t>
            </a:r>
          </a:p>
          <a:p>
            <a:pPr lvl="1"/>
            <a:r>
              <a:rPr lang="en-GB" b="1" dirty="0">
                <a:latin typeface="+mj-lt"/>
              </a:rPr>
              <a:t>incidences of apnoea requiring intervention with </a:t>
            </a:r>
            <a:r>
              <a:rPr lang="en-GB" b="1" dirty="0" err="1">
                <a:latin typeface="+mj-lt"/>
              </a:rPr>
              <a:t>NeoPuff</a:t>
            </a:r>
            <a:r>
              <a:rPr lang="en-GB" b="1" dirty="0">
                <a:latin typeface="+mj-lt"/>
              </a:rPr>
              <a:t> or ‘bag and mask’</a:t>
            </a:r>
          </a:p>
          <a:p>
            <a:pPr lvl="1"/>
            <a:r>
              <a:rPr lang="en-GB" dirty="0">
                <a:latin typeface="+mj-lt"/>
              </a:rPr>
              <a:t>incidences of hypotension requiring treatment with inotropes</a:t>
            </a:r>
          </a:p>
          <a:p>
            <a:pPr marL="457200" lvl="1" indent="0">
              <a:buNone/>
            </a:pPr>
            <a:r>
              <a:rPr lang="en-GB" dirty="0">
                <a:latin typeface="+mj-lt"/>
              </a:rPr>
              <a:t>in the 24 hours following administration of the intervention</a:t>
            </a:r>
          </a:p>
          <a:p>
            <a:r>
              <a:rPr lang="en-GB" dirty="0">
                <a:latin typeface="+mj-lt"/>
              </a:rPr>
              <a:t>A stopping boundary was specified based on the first safety outcome, as a binary outcome</a:t>
            </a:r>
          </a:p>
          <a:p>
            <a:pPr marL="0" lvl="0" indent="0">
              <a:buNone/>
            </a:pPr>
            <a:endParaRPr lang="en-GB" dirty="0">
              <a:latin typeface="+mj-lt"/>
            </a:endParaRPr>
          </a:p>
        </p:txBody>
      </p:sp>
      <p:pic>
        <p:nvPicPr>
          <p:cNvPr id="5" name="Picture 4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994" y="184037"/>
            <a:ext cx="2396036" cy="12477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3860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What is a stopping boundary?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>
                <a:latin typeface="+mj-lt"/>
              </a:rPr>
              <a:t>A rule or guide to signal when we should consider stopping a trial</a:t>
            </a:r>
          </a:p>
          <a:p>
            <a:pPr marL="0" lvl="0" indent="0">
              <a:buNone/>
            </a:pPr>
            <a:endParaRPr lang="en-GB" dirty="0">
              <a:latin typeface="+mj-lt"/>
            </a:endParaRPr>
          </a:p>
          <a:p>
            <a:pPr lvl="0"/>
            <a:r>
              <a:rPr lang="en-GB" dirty="0">
                <a:latin typeface="+mj-lt"/>
              </a:rPr>
              <a:t>In this trial, it is a stopping boundary for </a:t>
            </a:r>
            <a:r>
              <a:rPr lang="en-GB" b="1" dirty="0">
                <a:latin typeface="+mj-lt"/>
              </a:rPr>
              <a:t>safety</a:t>
            </a:r>
          </a:p>
          <a:p>
            <a:pPr lvl="1"/>
            <a:r>
              <a:rPr lang="en-GB" dirty="0">
                <a:latin typeface="+mj-lt"/>
              </a:rPr>
              <a:t>Can also be for efficacy or futility, or a combination</a:t>
            </a:r>
          </a:p>
          <a:p>
            <a:pPr marL="457200" lvl="1" indent="0">
              <a:buNone/>
            </a:pPr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Safety analyses planned every 25 babies with outcome data </a:t>
            </a:r>
            <a:br>
              <a:rPr lang="en-GB" dirty="0">
                <a:latin typeface="+mj-lt"/>
              </a:rPr>
            </a:br>
            <a:r>
              <a:rPr lang="en-GB" dirty="0">
                <a:latin typeface="+mj-lt"/>
              </a:rPr>
              <a:t>(6 analyses in total)</a:t>
            </a:r>
          </a:p>
          <a:p>
            <a:pPr marL="0" lvl="0" indent="0">
              <a:buNone/>
            </a:pPr>
            <a:endParaRPr lang="en-GB" dirty="0">
              <a:latin typeface="+mj-lt"/>
            </a:endParaRPr>
          </a:p>
        </p:txBody>
      </p:sp>
      <p:pic>
        <p:nvPicPr>
          <p:cNvPr id="5" name="Picture 4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994" y="184037"/>
            <a:ext cx="2396036" cy="12477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4525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What is a stopping boundary?</a:t>
            </a:r>
          </a:p>
        </p:txBody>
      </p:sp>
      <p:pic>
        <p:nvPicPr>
          <p:cNvPr id="5" name="Picture 4" descr="F:\Design\POPPI\_out\POPPI Logos\Print\POPPI Logo - WOR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994" y="184037"/>
            <a:ext cx="2396036" cy="1247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019" y="1991361"/>
            <a:ext cx="3607393" cy="31028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6396" y="1991361"/>
            <a:ext cx="3607393" cy="31028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46405" y="1991360"/>
            <a:ext cx="3607395" cy="310281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72019" y="5421429"/>
            <a:ext cx="108817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We may choose to be less risk-averse at the beginning, and more conservative afterwards, or vice versa, or anywhere in between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14125" y="1630685"/>
            <a:ext cx="442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21426" y="1644044"/>
            <a:ext cx="442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328911" y="1642256"/>
            <a:ext cx="442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764350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/>
          <p:nvPr/>
        </p:nvPicPr>
        <p:blipFill rotWithShape="1">
          <a:blip r:embed="rId3"/>
          <a:srcRect l="1779" t="5089" r="1197" b="1758"/>
          <a:stretch/>
        </p:blipFill>
        <p:spPr>
          <a:xfrm>
            <a:off x="2851484" y="1455821"/>
            <a:ext cx="5770348" cy="47645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743" y="252235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+mn-lt"/>
              </a:rPr>
              <a:t>How it works (real boundary, example data)</a:t>
            </a:r>
          </a:p>
        </p:txBody>
      </p:sp>
      <p:pic>
        <p:nvPicPr>
          <p:cNvPr id="5" name="Picture 4" descr="F:\Design\POPPI\_out\POPPI Logos\Print\POPPI Logo - WORD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5452" y="130174"/>
            <a:ext cx="2091296" cy="98742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282223" y="1919111"/>
            <a:ext cx="225777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δ = difference in proportions of the event of interest between the trial groups</a:t>
            </a:r>
          </a:p>
          <a:p>
            <a:endParaRPr lang="en-GB" sz="2000" dirty="0"/>
          </a:p>
          <a:p>
            <a:r>
              <a:rPr lang="en-GB" sz="2000" dirty="0"/>
              <a:t>= P(event in morphine group) – P(event in placebo group)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278251" y="2583623"/>
            <a:ext cx="628542" cy="5870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4592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/>
          <p:nvPr/>
        </p:nvPicPr>
        <p:blipFill rotWithShape="1">
          <a:blip r:embed="rId3"/>
          <a:srcRect l="1779" t="5089" r="1197" b="1758"/>
          <a:stretch/>
        </p:blipFill>
        <p:spPr>
          <a:xfrm>
            <a:off x="2851484" y="1455821"/>
            <a:ext cx="5770348" cy="47645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739" y="252235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+mn-lt"/>
              </a:rPr>
              <a:t>How it works (real boundary, example data)</a:t>
            </a:r>
          </a:p>
        </p:txBody>
      </p:sp>
      <p:pic>
        <p:nvPicPr>
          <p:cNvPr id="5" name="Picture 4" descr="F:\Design\POPPI\_out\POPPI Logos\Print\POPPI Logo - WORD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5452" y="130174"/>
            <a:ext cx="2091296" cy="98742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282223" y="1919111"/>
            <a:ext cx="225777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δ = difference in proportions of the event of interest between the trial groups</a:t>
            </a:r>
          </a:p>
          <a:p>
            <a:endParaRPr lang="en-GB" sz="2000" dirty="0"/>
          </a:p>
          <a:p>
            <a:r>
              <a:rPr lang="en-GB" sz="2000" dirty="0"/>
              <a:t>= P(event in morphine group) – P(event in placebo group)</a:t>
            </a:r>
          </a:p>
        </p:txBody>
      </p:sp>
      <p:sp>
        <p:nvSpPr>
          <p:cNvPr id="7" name="Multiply 6"/>
          <p:cNvSpPr/>
          <p:nvPr/>
        </p:nvSpPr>
        <p:spPr>
          <a:xfrm>
            <a:off x="4095285" y="4222637"/>
            <a:ext cx="270933" cy="24241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9019822" y="1498775"/>
            <a:ext cx="2540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The test statistic is plotted at each analysis.</a:t>
            </a:r>
          </a:p>
          <a:p>
            <a:endParaRPr lang="en-GB" sz="2000" dirty="0"/>
          </a:p>
          <a:p>
            <a:r>
              <a:rPr lang="en-GB" sz="2000" dirty="0"/>
              <a:t>If below the shaded area, no safety concerns flagged – recommend continuing…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278251" y="2583623"/>
            <a:ext cx="628542" cy="5870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1859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/>
          <p:nvPr/>
        </p:nvPicPr>
        <p:blipFill rotWithShape="1">
          <a:blip r:embed="rId3"/>
          <a:srcRect l="1779" t="5089" r="1197" b="1758"/>
          <a:stretch/>
        </p:blipFill>
        <p:spPr>
          <a:xfrm>
            <a:off x="2851484" y="1455821"/>
            <a:ext cx="5770348" cy="47645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744" y="252235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+mn-lt"/>
              </a:rPr>
              <a:t>How it works (real boundary, example data)</a:t>
            </a:r>
          </a:p>
        </p:txBody>
      </p:sp>
      <p:pic>
        <p:nvPicPr>
          <p:cNvPr id="5" name="Picture 4" descr="F:\Design\POPPI\_out\POPPI Logos\Print\POPPI Logo - WORD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5452" y="130174"/>
            <a:ext cx="2091296" cy="98742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282223" y="1919111"/>
            <a:ext cx="225777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δ = difference in proportions of the event of interest between the trial groups</a:t>
            </a:r>
          </a:p>
          <a:p>
            <a:endParaRPr lang="en-GB" sz="2000" dirty="0"/>
          </a:p>
          <a:p>
            <a:r>
              <a:rPr lang="en-GB" sz="2000" dirty="0"/>
              <a:t>= P(event in morphine group) – P(event in placebo group)</a:t>
            </a:r>
          </a:p>
        </p:txBody>
      </p:sp>
      <p:sp>
        <p:nvSpPr>
          <p:cNvPr id="7" name="Multiply 6"/>
          <p:cNvSpPr/>
          <p:nvPr/>
        </p:nvSpPr>
        <p:spPr>
          <a:xfrm>
            <a:off x="4089159" y="4222033"/>
            <a:ext cx="270933" cy="24241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9019822" y="1498776"/>
            <a:ext cx="2540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The test statistic is plotted at each analysis.</a:t>
            </a:r>
          </a:p>
          <a:p>
            <a:endParaRPr lang="en-GB" sz="2000" dirty="0"/>
          </a:p>
          <a:p>
            <a:r>
              <a:rPr lang="en-GB" sz="2000" dirty="0"/>
              <a:t>If below the shaded area, no safety concerns flagged – recommend continuing…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038152" y="4412877"/>
            <a:ext cx="254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… but if in the shaded area, recommend stopping the trial due to safety concerns</a:t>
            </a:r>
          </a:p>
        </p:txBody>
      </p:sp>
      <p:sp>
        <p:nvSpPr>
          <p:cNvPr id="11" name="Multiply 10"/>
          <p:cNvSpPr/>
          <p:nvPr/>
        </p:nvSpPr>
        <p:spPr>
          <a:xfrm>
            <a:off x="4756333" y="2727034"/>
            <a:ext cx="270933" cy="24241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278251" y="2583623"/>
            <a:ext cx="628542" cy="5870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923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2070</Words>
  <Application>Microsoft Office PowerPoint</Application>
  <PresentationFormat>Widescreen</PresentationFormat>
  <Paragraphs>546</Paragraphs>
  <Slides>35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Calibri</vt:lpstr>
      <vt:lpstr>Calibri Light</vt:lpstr>
      <vt:lpstr>Times New Roman</vt:lpstr>
      <vt:lpstr>Office Theme</vt:lpstr>
      <vt:lpstr>1_Office Theme</vt:lpstr>
      <vt:lpstr> Setting up safety stopping boundaries for a phase II trial: </vt:lpstr>
      <vt:lpstr>The Poppi trial</vt:lpstr>
      <vt:lpstr>The Poppi trial</vt:lpstr>
      <vt:lpstr>The Poppi trial</vt:lpstr>
      <vt:lpstr>What is a stopping boundary?</vt:lpstr>
      <vt:lpstr>What is a stopping boundary?</vt:lpstr>
      <vt:lpstr>How it works (real boundary, example data)</vt:lpstr>
      <vt:lpstr>How it works (real boundary, example data)</vt:lpstr>
      <vt:lpstr>How it works (real boundary, example data)</vt:lpstr>
      <vt:lpstr>How did we get there?</vt:lpstr>
      <vt:lpstr>Hypothetical safety scenarios</vt:lpstr>
      <vt:lpstr>Scenario 2</vt:lpstr>
      <vt:lpstr>Scenario 2</vt:lpstr>
      <vt:lpstr>Scenario 2</vt:lpstr>
      <vt:lpstr>Scenario 2</vt:lpstr>
      <vt:lpstr>Scenario 2</vt:lpstr>
      <vt:lpstr>Scenario 5</vt:lpstr>
      <vt:lpstr>Scenario 5</vt:lpstr>
      <vt:lpstr>Scenario 5</vt:lpstr>
      <vt:lpstr>Scenario 5</vt:lpstr>
      <vt:lpstr>Scenario 5</vt:lpstr>
      <vt:lpstr>Scenario 8</vt:lpstr>
      <vt:lpstr>Scenario 8</vt:lpstr>
      <vt:lpstr>Scenario 8</vt:lpstr>
      <vt:lpstr>Scenario 8</vt:lpstr>
      <vt:lpstr>Scenario 8</vt:lpstr>
      <vt:lpstr>Plot the data</vt:lpstr>
      <vt:lpstr>Simplify</vt:lpstr>
      <vt:lpstr>Present to DMC</vt:lpstr>
      <vt:lpstr>Present to DMC</vt:lpstr>
      <vt:lpstr>Chosen stopping boundary</vt:lpstr>
      <vt:lpstr>Chosen stopping boundary</vt:lpstr>
      <vt:lpstr>Chosen stopping boundary</vt:lpstr>
      <vt:lpstr>IMPORTANT!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 morphine provide pain relief  for acute pain in infants?</dc:title>
  <dc:creator>Rebeccah Slater</dc:creator>
  <cp:lastModifiedBy>jwaiting</cp:lastModifiedBy>
  <cp:revision>69</cp:revision>
  <cp:lastPrinted>2017-12-13T09:24:41Z</cp:lastPrinted>
  <dcterms:created xsi:type="dcterms:W3CDTF">2017-11-06T11:11:23Z</dcterms:created>
  <dcterms:modified xsi:type="dcterms:W3CDTF">2018-02-12T09:26:48Z</dcterms:modified>
</cp:coreProperties>
</file>