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7"/>
  </p:notesMasterIdLst>
  <p:sldIdLst>
    <p:sldId id="257" r:id="rId2"/>
    <p:sldId id="276" r:id="rId3"/>
    <p:sldId id="336" r:id="rId4"/>
    <p:sldId id="337" r:id="rId5"/>
    <p:sldId id="346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e Holmes" initials="J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20BD"/>
    <a:srgbClr val="D2ECB6"/>
    <a:srgbClr val="E2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68414" autoAdjust="0"/>
  </p:normalViewPr>
  <p:slideViewPr>
    <p:cSldViewPr snapToGrid="0">
      <p:cViewPr>
        <p:scale>
          <a:sx n="80" d="100"/>
          <a:sy n="80" d="100"/>
        </p:scale>
        <p:origin x="-1507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69E81-D2FC-4271-9029-B4A30F9D2912}" type="datetimeFigureOut">
              <a:rPr lang="en-GB" smtClean="0"/>
              <a:t>08/11/2017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CDD37-865E-491F-869A-1B98FFC890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187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DD37-865E-491F-869A-1B98FFC890D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44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DD37-865E-491F-869A-1B98FFC890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506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DD37-865E-491F-869A-1B98FFC890D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506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DD37-865E-491F-869A-1B98FFC890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944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CDD37-865E-491F-869A-1B98FFC890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98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09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265" y="1553946"/>
            <a:ext cx="8229601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2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0199" y="1401545"/>
            <a:ext cx="1971675" cy="4525963"/>
          </a:xfrm>
        </p:spPr>
        <p:txBody>
          <a:bodyPr vert="eaVert"/>
          <a:lstStyle>
            <a:lvl1pPr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458" y="1401545"/>
            <a:ext cx="6112342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2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267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65" y="4392386"/>
            <a:ext cx="8229601" cy="1535124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65" y="1401546"/>
            <a:ext cx="8229601" cy="2990840"/>
          </a:xfrm>
        </p:spPr>
        <p:txBody>
          <a:bodyPr anchor="b"/>
          <a:lstStyle>
            <a:lvl1pPr>
              <a:defRPr sz="60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918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441" y="1415017"/>
            <a:ext cx="4014000" cy="45124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714" y="1415017"/>
            <a:ext cx="4014000" cy="45124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279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667" y="199441"/>
            <a:ext cx="5230583" cy="78673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024" y="1411751"/>
            <a:ext cx="40152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024" y="2235663"/>
            <a:ext cx="4015240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5044" y="1411751"/>
            <a:ext cx="4014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25044" y="2235663"/>
            <a:ext cx="4014000" cy="368458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4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62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705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27" y="1401545"/>
            <a:ext cx="3043687" cy="1374311"/>
          </a:xfrm>
        </p:spPr>
        <p:txBody>
          <a:bodyPr anchor="b"/>
          <a:lstStyle>
            <a:lvl1pPr>
              <a:defRPr sz="32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6275" y="1401545"/>
            <a:ext cx="4802191" cy="45259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2027" y="2775855"/>
            <a:ext cx="3043687" cy="315165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446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029" y="1401544"/>
            <a:ext cx="3043686" cy="1374310"/>
          </a:xfrm>
        </p:spPr>
        <p:txBody>
          <a:bodyPr anchor="b"/>
          <a:lstStyle>
            <a:lvl1pPr>
              <a:defRPr sz="32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36275" y="1401544"/>
            <a:ext cx="4802191" cy="452596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2029" y="2775853"/>
            <a:ext cx="3043686" cy="315165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3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65" y="1401546"/>
            <a:ext cx="822960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Second level</a:t>
            </a:r>
          </a:p>
          <a:p>
            <a:pPr marL="1143000" lvl="2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</a:pPr>
            <a:r>
              <a:rPr lang="en-US" dirty="0" smtClean="0"/>
              <a:t>Third level</a:t>
            </a:r>
          </a:p>
          <a:p>
            <a:pPr marL="1600200" lvl="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Fourth level</a:t>
            </a:r>
          </a:p>
          <a:p>
            <a:pPr marL="2057400" lvl="4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</a:pPr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667" y="199441"/>
            <a:ext cx="5230584" cy="7867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" y="-69072"/>
            <a:ext cx="1151166" cy="1151166"/>
          </a:xfrm>
          <a:prstGeom prst="rect">
            <a:avLst/>
          </a:prstGeom>
        </p:spPr>
      </p:pic>
      <p:pic>
        <p:nvPicPr>
          <p:cNvPr id="10" name="Picture 9" descr="NDORMS.pn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315"/>
          <a:stretch/>
        </p:blipFill>
        <p:spPr>
          <a:xfrm>
            <a:off x="6660232" y="194485"/>
            <a:ext cx="2357828" cy="587069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0" y="922484"/>
            <a:ext cx="9144000" cy="0"/>
          </a:xfrm>
          <a:prstGeom prst="line">
            <a:avLst/>
          </a:prstGeom>
          <a:ln w="19050" cmpd="sng">
            <a:solidFill>
              <a:srgbClr val="FF6600"/>
            </a:solidFill>
          </a:ln>
          <a:effectLst>
            <a:outerShdw blurRad="40005" dist="20320" dir="5400000" algn="ctr" rotWithShape="0">
              <a:schemeClr val="tx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275534"/>
            <a:ext cx="9144000" cy="0"/>
          </a:xfrm>
          <a:prstGeom prst="line">
            <a:avLst/>
          </a:prstGeom>
          <a:ln w="19050" cmpd="sng">
            <a:solidFill>
              <a:srgbClr val="FF6600"/>
            </a:solidFill>
          </a:ln>
          <a:effectLst>
            <a:outerShdw blurRad="40005" dist="20320" dir="5400000" algn="ctr" rotWithShape="0">
              <a:schemeClr val="tx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BOTNAR.png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72"/>
          <a:stretch/>
        </p:blipFill>
        <p:spPr>
          <a:xfrm>
            <a:off x="8020128" y="6438584"/>
            <a:ext cx="904876" cy="288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42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lang="en-GB" sz="3000" b="0" i="0" kern="1200" dirty="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lang="en-GB" sz="2000" kern="1200" dirty="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475" y="4202113"/>
            <a:ext cx="6858000" cy="1655762"/>
          </a:xfrm>
        </p:spPr>
        <p:txBody>
          <a:bodyPr/>
          <a:lstStyle/>
          <a:p>
            <a:r>
              <a:rPr lang="en-GB" dirty="0" smtClean="0"/>
              <a:t>Jane </a:t>
            </a:r>
            <a:r>
              <a:rPr lang="en-GB" dirty="0"/>
              <a:t>Holmes</a:t>
            </a:r>
          </a:p>
          <a:p>
            <a:r>
              <a:rPr lang="en-GB" dirty="0" smtClean="0"/>
              <a:t>9</a:t>
            </a:r>
            <a:r>
              <a:rPr lang="en-GB" baseline="30000" dirty="0" smtClean="0"/>
              <a:t>th</a:t>
            </a:r>
            <a:r>
              <a:rPr lang="en-GB" dirty="0" smtClean="0"/>
              <a:t> November 2017</a:t>
            </a:r>
            <a:endParaRPr lang="en-GB" dirty="0"/>
          </a:p>
          <a:p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47649" y="1905000"/>
            <a:ext cx="8582025" cy="995362"/>
          </a:xfrm>
        </p:spPr>
        <p:txBody>
          <a:bodyPr/>
          <a:lstStyle/>
          <a:p>
            <a:r>
              <a:rPr lang="en-GB" sz="3600" dirty="0" smtClean="0"/>
              <a:t>5 thoughts on early phase trials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640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241" y="190014"/>
            <a:ext cx="5230584" cy="786735"/>
          </a:xfrm>
        </p:spPr>
        <p:txBody>
          <a:bodyPr/>
          <a:lstStyle/>
          <a:p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62850" y="1149790"/>
            <a:ext cx="6957703" cy="4884893"/>
            <a:chOff x="226674" y="1263736"/>
            <a:chExt cx="7964846" cy="5423416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28575" y="1263736"/>
              <a:ext cx="3619520" cy="8543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chemeClr val="bg1"/>
                  </a:solidFill>
                </a:rPr>
                <a:t>Phase of clinical trial</a:t>
              </a:r>
            </a:p>
          </p:txBody>
        </p:sp>
        <p:sp>
          <p:nvSpPr>
            <p:cNvPr id="13" name="Down Arrow Callout 12"/>
            <p:cNvSpPr>
              <a:spLocks noChangeArrowheads="1"/>
            </p:cNvSpPr>
            <p:nvPr/>
          </p:nvSpPr>
          <p:spPr bwMode="auto">
            <a:xfrm>
              <a:off x="4572000" y="4193108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Response and Safety</a:t>
              </a:r>
            </a:p>
          </p:txBody>
        </p:sp>
        <p:sp>
          <p:nvSpPr>
            <p:cNvPr id="14" name="Down Arrow Callout 13"/>
            <p:cNvSpPr>
              <a:spLocks noChangeArrowheads="1"/>
            </p:cNvSpPr>
            <p:nvPr/>
          </p:nvSpPr>
          <p:spPr bwMode="auto">
            <a:xfrm>
              <a:off x="4572000" y="512816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Efficacy, Quality of Life,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Economics, Safety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72000" y="6053180"/>
              <a:ext cx="3619520" cy="6334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Post-marketing Surveillance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572000" y="1263736"/>
              <a:ext cx="3619520" cy="8543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chemeClr val="bg1"/>
                  </a:solidFill>
                </a:rPr>
                <a:t>Trial objectives</a:t>
              </a:r>
            </a:p>
          </p:txBody>
        </p:sp>
        <p:sp>
          <p:nvSpPr>
            <p:cNvPr id="17" name="Down Arrow Callout 16"/>
            <p:cNvSpPr>
              <a:spLocks noChangeArrowheads="1"/>
            </p:cNvSpPr>
            <p:nvPr/>
          </p:nvSpPr>
          <p:spPr bwMode="auto">
            <a:xfrm>
              <a:off x="226674" y="233358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Pre-clinical and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animal models</a:t>
              </a:r>
            </a:p>
          </p:txBody>
        </p:sp>
        <p:sp>
          <p:nvSpPr>
            <p:cNvPr id="18" name="Down Arrow Callout 17"/>
            <p:cNvSpPr>
              <a:spLocks noChangeArrowheads="1"/>
            </p:cNvSpPr>
            <p:nvPr/>
          </p:nvSpPr>
          <p:spPr bwMode="auto">
            <a:xfrm>
              <a:off x="226674" y="3268651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</a:t>
              </a:r>
            </a:p>
          </p:txBody>
        </p:sp>
        <p:sp>
          <p:nvSpPr>
            <p:cNvPr id="19" name="Down Arrow Callout 18"/>
            <p:cNvSpPr>
              <a:spLocks noChangeArrowheads="1"/>
            </p:cNvSpPr>
            <p:nvPr/>
          </p:nvSpPr>
          <p:spPr bwMode="auto">
            <a:xfrm>
              <a:off x="226674" y="4203713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II</a:t>
              </a:r>
            </a:p>
          </p:txBody>
        </p:sp>
        <p:sp>
          <p:nvSpPr>
            <p:cNvPr id="20" name="Down Arrow Callout 19"/>
            <p:cNvSpPr>
              <a:spLocks noChangeArrowheads="1"/>
            </p:cNvSpPr>
            <p:nvPr/>
          </p:nvSpPr>
          <p:spPr bwMode="auto">
            <a:xfrm>
              <a:off x="226674" y="5128724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III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26674" y="6053735"/>
              <a:ext cx="3619520" cy="6334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IV</a:t>
              </a:r>
            </a:p>
          </p:txBody>
        </p:sp>
        <p:sp>
          <p:nvSpPr>
            <p:cNvPr id="22" name="Down Arrow Callout 21"/>
            <p:cNvSpPr>
              <a:spLocks noChangeArrowheads="1"/>
            </p:cNvSpPr>
            <p:nvPr/>
          </p:nvSpPr>
          <p:spPr bwMode="auto">
            <a:xfrm>
              <a:off x="4570097" y="233358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Activity of Compound</a:t>
              </a:r>
            </a:p>
          </p:txBody>
        </p:sp>
        <p:sp>
          <p:nvSpPr>
            <p:cNvPr id="23" name="Down Arrow Callout 22"/>
            <p:cNvSpPr>
              <a:spLocks noChangeArrowheads="1"/>
            </p:cNvSpPr>
            <p:nvPr/>
          </p:nvSpPr>
          <p:spPr bwMode="auto">
            <a:xfrm>
              <a:off x="4570097" y="3258600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Dose, Tolerability and Safety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98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241" y="190014"/>
            <a:ext cx="5230584" cy="786735"/>
          </a:xfrm>
        </p:spPr>
        <p:txBody>
          <a:bodyPr/>
          <a:lstStyle/>
          <a:p>
            <a:endParaRPr lang="en-GB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62850" y="1149790"/>
            <a:ext cx="6957703" cy="4884893"/>
            <a:chOff x="226674" y="1263736"/>
            <a:chExt cx="7964846" cy="5423416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28575" y="1263736"/>
              <a:ext cx="3619520" cy="8543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chemeClr val="bg1"/>
                  </a:solidFill>
                </a:rPr>
                <a:t>Phase of clinical trial</a:t>
              </a:r>
            </a:p>
          </p:txBody>
        </p:sp>
        <p:sp>
          <p:nvSpPr>
            <p:cNvPr id="13" name="Down Arrow Callout 12"/>
            <p:cNvSpPr>
              <a:spLocks noChangeArrowheads="1"/>
            </p:cNvSpPr>
            <p:nvPr/>
          </p:nvSpPr>
          <p:spPr bwMode="auto">
            <a:xfrm>
              <a:off x="4572000" y="4193108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Response and Safety</a:t>
              </a:r>
            </a:p>
          </p:txBody>
        </p:sp>
        <p:sp>
          <p:nvSpPr>
            <p:cNvPr id="14" name="Down Arrow Callout 13"/>
            <p:cNvSpPr>
              <a:spLocks noChangeArrowheads="1"/>
            </p:cNvSpPr>
            <p:nvPr/>
          </p:nvSpPr>
          <p:spPr bwMode="auto">
            <a:xfrm>
              <a:off x="4572000" y="512816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Efficacy, Quality of Life,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Economics, Safety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72000" y="6053180"/>
              <a:ext cx="3619520" cy="6334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Post-marketing Surveillance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572000" y="1263736"/>
              <a:ext cx="3619520" cy="85438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chemeClr val="bg1"/>
                  </a:solidFill>
                </a:rPr>
                <a:t>Trial objectives</a:t>
              </a:r>
            </a:p>
          </p:txBody>
        </p:sp>
        <p:sp>
          <p:nvSpPr>
            <p:cNvPr id="17" name="Down Arrow Callout 16"/>
            <p:cNvSpPr>
              <a:spLocks noChangeArrowheads="1"/>
            </p:cNvSpPr>
            <p:nvPr/>
          </p:nvSpPr>
          <p:spPr bwMode="auto">
            <a:xfrm>
              <a:off x="226674" y="233358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Pre-clinical and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animal models</a:t>
              </a:r>
            </a:p>
          </p:txBody>
        </p:sp>
        <p:sp>
          <p:nvSpPr>
            <p:cNvPr id="18" name="Down Arrow Callout 17"/>
            <p:cNvSpPr>
              <a:spLocks noChangeArrowheads="1"/>
            </p:cNvSpPr>
            <p:nvPr/>
          </p:nvSpPr>
          <p:spPr bwMode="auto">
            <a:xfrm>
              <a:off x="226674" y="3268651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92D050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accent6">
                      <a:lumMod val="50000"/>
                    </a:schemeClr>
                  </a:solidFill>
                </a:rPr>
                <a:t>Phase I</a:t>
              </a:r>
            </a:p>
          </p:txBody>
        </p:sp>
        <p:sp>
          <p:nvSpPr>
            <p:cNvPr id="19" name="Down Arrow Callout 18"/>
            <p:cNvSpPr>
              <a:spLocks noChangeArrowheads="1"/>
            </p:cNvSpPr>
            <p:nvPr/>
          </p:nvSpPr>
          <p:spPr bwMode="auto">
            <a:xfrm>
              <a:off x="226674" y="4203713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II</a:t>
              </a:r>
            </a:p>
          </p:txBody>
        </p:sp>
        <p:sp>
          <p:nvSpPr>
            <p:cNvPr id="20" name="Down Arrow Callout 19"/>
            <p:cNvSpPr>
              <a:spLocks noChangeArrowheads="1"/>
            </p:cNvSpPr>
            <p:nvPr/>
          </p:nvSpPr>
          <p:spPr bwMode="auto">
            <a:xfrm>
              <a:off x="226674" y="5128724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III</a:t>
              </a: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26674" y="6053735"/>
              <a:ext cx="3619520" cy="63341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Phase IV</a:t>
              </a:r>
            </a:p>
          </p:txBody>
        </p:sp>
        <p:sp>
          <p:nvSpPr>
            <p:cNvPr id="22" name="Down Arrow Callout 21"/>
            <p:cNvSpPr>
              <a:spLocks noChangeArrowheads="1"/>
            </p:cNvSpPr>
            <p:nvPr/>
          </p:nvSpPr>
          <p:spPr bwMode="auto">
            <a:xfrm>
              <a:off x="4570097" y="2333589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chemeClr val="bg1">
                <a:lumMod val="50000"/>
              </a:schemeClr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bg1"/>
                  </a:solidFill>
                </a:rPr>
                <a:t>Activity of Compound</a:t>
              </a:r>
            </a:p>
          </p:txBody>
        </p:sp>
        <p:sp>
          <p:nvSpPr>
            <p:cNvPr id="23" name="Down Arrow Callout 22"/>
            <p:cNvSpPr>
              <a:spLocks noChangeArrowheads="1"/>
            </p:cNvSpPr>
            <p:nvPr/>
          </p:nvSpPr>
          <p:spPr bwMode="auto">
            <a:xfrm>
              <a:off x="4570097" y="3258600"/>
              <a:ext cx="3619520" cy="904880"/>
            </a:xfrm>
            <a:prstGeom prst="downArrowCallout">
              <a:avLst>
                <a:gd name="adj1" fmla="val 25000"/>
                <a:gd name="adj2" fmla="val 25000"/>
                <a:gd name="adj3" fmla="val 25000"/>
                <a:gd name="adj4" fmla="val 64977"/>
              </a:avLst>
            </a:prstGeom>
            <a:solidFill>
              <a:srgbClr val="92D050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GB" altLang="en-US" sz="1800" dirty="0">
                  <a:solidFill>
                    <a:schemeClr val="accent6">
                      <a:lumMod val="50000"/>
                    </a:schemeClr>
                  </a:solidFill>
                </a:rPr>
                <a:t>Dose, Tolerability and Safety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144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a phase I trial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First in man study</a:t>
            </a:r>
          </a:p>
          <a:p>
            <a:r>
              <a:rPr lang="en-GB" sz="2800" dirty="0" smtClean="0"/>
              <a:t>Test </a:t>
            </a:r>
            <a:r>
              <a:rPr lang="en-GB" sz="2800" dirty="0"/>
              <a:t>a new drug or treatment in a small group of people for the first time to evaluate its safety, determine a safe dosage range, and identify side </a:t>
            </a:r>
            <a:r>
              <a:rPr lang="en-GB" sz="2800" dirty="0" smtClean="0"/>
              <a:t>effects</a:t>
            </a:r>
          </a:p>
          <a:p>
            <a:r>
              <a:rPr lang="en-GB" sz="2800" dirty="0" smtClean="0"/>
              <a:t>Objective: find maximum tolerated dose (MTD)</a:t>
            </a:r>
          </a:p>
          <a:p>
            <a:pPr lvl="1"/>
            <a:r>
              <a:rPr lang="en-GB" sz="2400" dirty="0" smtClean="0"/>
              <a:t>MTD is the highest (and therefore most efficacious) dose whose risk of toxicity </a:t>
            </a:r>
            <a:r>
              <a:rPr lang="en-GB" sz="2400" smtClean="0"/>
              <a:t>is tolerable</a:t>
            </a:r>
            <a:endParaRPr lang="en-GB" sz="2400" dirty="0" smtClean="0"/>
          </a:p>
          <a:p>
            <a:r>
              <a:rPr lang="en-GB" sz="2800" dirty="0" smtClean="0"/>
              <a:t>Outcome: dose-limiting toxicity (DLT)</a:t>
            </a:r>
          </a:p>
        </p:txBody>
      </p:sp>
    </p:spTree>
    <p:extLst>
      <p:ext uri="{BB962C8B-B14F-4D97-AF65-F5344CB8AC3E}">
        <p14:creationId xmlns:p14="http://schemas.microsoft.com/office/powerpoint/2010/main" val="165167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159918" y="990600"/>
            <a:ext cx="2833688" cy="1653748"/>
            <a:chOff x="2997993" y="2247900"/>
            <a:chExt cx="2833688" cy="1653748"/>
          </a:xfrm>
        </p:grpSpPr>
        <p:sp>
          <p:nvSpPr>
            <p:cNvPr id="3" name="Oval 2"/>
            <p:cNvSpPr/>
            <p:nvPr/>
          </p:nvSpPr>
          <p:spPr>
            <a:xfrm>
              <a:off x="2997993" y="2247900"/>
              <a:ext cx="2833688" cy="1653748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007519" y="2316120"/>
              <a:ext cx="28135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 smtClean="0">
                  <a:solidFill>
                    <a:schemeClr val="bg1"/>
                  </a:solidFill>
                </a:rPr>
                <a:t>Every time a</a:t>
              </a:r>
            </a:p>
            <a:p>
              <a:pPr algn="ctr"/>
              <a:r>
                <a:rPr lang="en-GB" sz="2400" b="1" dirty="0" smtClean="0">
                  <a:solidFill>
                    <a:schemeClr val="bg1"/>
                  </a:solidFill>
                </a:rPr>
                <a:t>patient is recruited, a dose decision is needed</a:t>
              </a:r>
              <a:endParaRPr lang="en-GB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72947" y="3493708"/>
            <a:ext cx="2550319" cy="935593"/>
            <a:chOff x="5804296" y="1257300"/>
            <a:chExt cx="2550319" cy="935593"/>
          </a:xfrm>
        </p:grpSpPr>
        <p:sp>
          <p:nvSpPr>
            <p:cNvPr id="6" name="Oval 5"/>
            <p:cNvSpPr/>
            <p:nvPr/>
          </p:nvSpPr>
          <p:spPr>
            <a:xfrm>
              <a:off x="5804296" y="1257300"/>
              <a:ext cx="2550319" cy="93559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32291" y="1371600"/>
              <a:ext cx="20810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Active </a:t>
              </a:r>
              <a:r>
                <a:rPr lang="en-GB" sz="2000" b="1" dirty="0" smtClean="0">
                  <a:solidFill>
                    <a:schemeClr val="bg1"/>
                  </a:solidFill>
                </a:rPr>
                <a:t>input</a:t>
              </a:r>
            </a:p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from </a:t>
              </a:r>
              <a:r>
                <a:rPr lang="en-GB" sz="2000" b="1" dirty="0">
                  <a:solidFill>
                    <a:schemeClr val="bg1"/>
                  </a:solidFill>
                </a:rPr>
                <a:t>all PIs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136977" y="3542302"/>
            <a:ext cx="2847441" cy="935593"/>
            <a:chOff x="5804296" y="1257300"/>
            <a:chExt cx="2550319" cy="935593"/>
          </a:xfrm>
        </p:grpSpPr>
        <p:sp>
          <p:nvSpPr>
            <p:cNvPr id="10" name="Oval 9"/>
            <p:cNvSpPr/>
            <p:nvPr/>
          </p:nvSpPr>
          <p:spPr>
            <a:xfrm>
              <a:off x="5804296" y="1257300"/>
              <a:ext cx="2550319" cy="935593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33311" y="1495425"/>
              <a:ext cx="17464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Quick data entry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379329" y="1154070"/>
            <a:ext cx="2550319" cy="935593"/>
            <a:chOff x="5804296" y="1257300"/>
            <a:chExt cx="2550319" cy="935593"/>
          </a:xfrm>
        </p:grpSpPr>
        <p:sp>
          <p:nvSpPr>
            <p:cNvPr id="13" name="Oval 12"/>
            <p:cNvSpPr/>
            <p:nvPr/>
          </p:nvSpPr>
          <p:spPr>
            <a:xfrm>
              <a:off x="5804296" y="1257300"/>
              <a:ext cx="2550319" cy="935593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868062" y="1485900"/>
              <a:ext cx="24197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Statistically intensive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300833" y="3223738"/>
            <a:ext cx="2550319" cy="935593"/>
            <a:chOff x="5804296" y="1257300"/>
            <a:chExt cx="2550319" cy="935593"/>
          </a:xfrm>
        </p:grpSpPr>
        <p:sp>
          <p:nvSpPr>
            <p:cNvPr id="16" name="Oval 15"/>
            <p:cNvSpPr/>
            <p:nvPr/>
          </p:nvSpPr>
          <p:spPr>
            <a:xfrm>
              <a:off x="5804296" y="1257300"/>
              <a:ext cx="2550319" cy="935593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911318" y="1369190"/>
              <a:ext cx="233627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Results known throughout trial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82472" y="1144460"/>
            <a:ext cx="2550319" cy="935593"/>
            <a:chOff x="5804296" y="1257300"/>
            <a:chExt cx="2550319" cy="935593"/>
          </a:xfrm>
        </p:grpSpPr>
        <p:sp>
          <p:nvSpPr>
            <p:cNvPr id="19" name="Oval 18"/>
            <p:cNvSpPr/>
            <p:nvPr/>
          </p:nvSpPr>
          <p:spPr>
            <a:xfrm>
              <a:off x="5804296" y="1257300"/>
              <a:ext cx="2550319" cy="935593"/>
            </a:xfrm>
            <a:prstGeom prst="ellipse">
              <a:avLst/>
            </a:prstGeom>
            <a:solidFill>
              <a:srgbClr val="E820BD"/>
            </a:solidFill>
            <a:ln>
              <a:solidFill>
                <a:srgbClr val="E820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68391" y="1366747"/>
              <a:ext cx="22159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Patients are</a:t>
              </a:r>
            </a:p>
            <a:p>
              <a:pPr algn="ctr"/>
              <a:r>
                <a:rPr lang="en-GB" sz="2000" b="1" dirty="0">
                  <a:solidFill>
                    <a:schemeClr val="bg1"/>
                  </a:solidFill>
                </a:rPr>
                <a:t>like buses</a:t>
              </a:r>
            </a:p>
          </p:txBody>
        </p:sp>
      </p:grpSp>
      <p:sp>
        <p:nvSpPr>
          <p:cNvPr id="21" name="Right Arrow 20"/>
          <p:cNvSpPr/>
          <p:nvPr/>
        </p:nvSpPr>
        <p:spPr>
          <a:xfrm rot="20587246">
            <a:off x="6000960" y="1622854"/>
            <a:ext cx="379481" cy="245507"/>
          </a:xfrm>
          <a:prstGeom prst="rightArrow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ight Arrow 21"/>
          <p:cNvSpPr/>
          <p:nvPr/>
        </p:nvSpPr>
        <p:spPr>
          <a:xfrm rot="5400000">
            <a:off x="4336828" y="2809989"/>
            <a:ext cx="464678" cy="245507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Arrow 22"/>
          <p:cNvSpPr/>
          <p:nvPr/>
        </p:nvSpPr>
        <p:spPr>
          <a:xfrm rot="3133307">
            <a:off x="5170995" y="3013752"/>
            <a:ext cx="1474614" cy="245507"/>
          </a:xfrm>
          <a:prstGeom prst="rightArrow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Arrow 23"/>
          <p:cNvSpPr/>
          <p:nvPr/>
        </p:nvSpPr>
        <p:spPr>
          <a:xfrm rot="8034847">
            <a:off x="2309545" y="2986053"/>
            <a:ext cx="1594658" cy="245507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6312654" y="2089663"/>
            <a:ext cx="2823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smtClean="0">
                <a:solidFill>
                  <a:schemeClr val="bg1">
                    <a:lumMod val="50000"/>
                  </a:schemeClr>
                </a:solidFill>
              </a:rPr>
              <a:t>Model-based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designs are statistically intensive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Statistician </a:t>
            </a: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needed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on demand each time a patient is recruited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Each design is unique, but scope for off-the shelf designs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98354" y="4487420"/>
            <a:ext cx="2823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Each dose decision is based on all previous patients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∴ data needs to be entered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But also, accept data verbally over the </a:t>
            </a: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phone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7605" y="4182620"/>
            <a:ext cx="2823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Primary outcome is the MTD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Every time a patient is recruited, best estimate of MTD calculated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So primary analysis carried out many times during the trial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Safety data also scrutinised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112" y="4440940"/>
            <a:ext cx="282303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Dose decisions are the responsibility of all </a:t>
            </a:r>
            <a:r>
              <a:rPr lang="en-GB" sz="1400" dirty="0" err="1" smtClean="0">
                <a:solidFill>
                  <a:schemeClr val="bg1">
                    <a:lumMod val="50000"/>
                  </a:schemeClr>
                </a:solidFill>
              </a:rPr>
              <a:t>Pis</a:t>
            </a:r>
            <a:endParaRPr lang="en-GB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TCs to decide dose are frequent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Generally, set up weekly and cancel if not needed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Right Arrow 30"/>
          <p:cNvSpPr/>
          <p:nvPr/>
        </p:nvSpPr>
        <p:spPr>
          <a:xfrm rot="11887651">
            <a:off x="2755133" y="1612704"/>
            <a:ext cx="379481" cy="245507"/>
          </a:xfrm>
          <a:prstGeom prst="rightArrow">
            <a:avLst/>
          </a:prstGeom>
          <a:solidFill>
            <a:srgbClr val="E820BD"/>
          </a:solidFill>
          <a:ln>
            <a:solidFill>
              <a:srgbClr val="E820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8172" y="2096577"/>
            <a:ext cx="2823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Patients don’t register when you want them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bg1">
                    <a:lumMod val="50000"/>
                  </a:schemeClr>
                </a:solidFill>
              </a:rPr>
              <a:t>If the DLT window is long and several patients arrive close together, not much information to inform dose decision</a:t>
            </a:r>
            <a:endParaRPr lang="en-GB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4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7" grpId="0"/>
      <p:bldP spid="28" grpId="0"/>
      <p:bldP spid="29" grpId="0"/>
      <p:bldP spid="30" grpId="0"/>
      <p:bldP spid="31" grpId="0" animBg="1"/>
      <p:bldP spid="32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6482</TotalTime>
  <Words>334</Words>
  <Application>Microsoft Office PowerPoint</Application>
  <PresentationFormat>On-screen Show (4:3)</PresentationFormat>
  <Paragraphs>66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Custom Design</vt:lpstr>
      <vt:lpstr>5 thoughts on early phase trials</vt:lpstr>
      <vt:lpstr>PowerPoint Presentation</vt:lpstr>
      <vt:lpstr>PowerPoint Presentation</vt:lpstr>
      <vt:lpstr>Aims of a phase I trial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Jane Holmes</cp:lastModifiedBy>
  <cp:revision>244</cp:revision>
  <cp:lastPrinted>2017-03-30T07:56:42Z</cp:lastPrinted>
  <dcterms:created xsi:type="dcterms:W3CDTF">2015-09-18T07:25:42Z</dcterms:created>
  <dcterms:modified xsi:type="dcterms:W3CDTF">2017-11-08T21:16:06Z</dcterms:modified>
</cp:coreProperties>
</file>