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1F19F3E-7782-4E6C-A621-0120E2CBF426}" type="datetimeFigureOut">
              <a:rPr lang="en-GB" smtClean="0"/>
              <a:t>03/07/2018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FAE58E1-3B29-40BB-97F0-18F5453984F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58975"/>
            <a:ext cx="8458200" cy="1470025"/>
          </a:xfrm>
        </p:spPr>
        <p:txBody>
          <a:bodyPr>
            <a:noAutofit/>
          </a:bodyPr>
          <a:lstStyle/>
          <a:p>
            <a:r>
              <a:rPr lang="en-GB" sz="3600" dirty="0" smtClean="0"/>
              <a:t>Experiences of applying for (and doing!) a methodological research studentship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>
                <a:latin typeface="+mj-lt"/>
              </a:rPr>
              <a:t>Danielle Edwards</a:t>
            </a:r>
            <a:endParaRPr lang="en-GB" b="1" dirty="0"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635896" y="6200670"/>
            <a:ext cx="5385787" cy="505720"/>
            <a:chOff x="3635896" y="6200670"/>
            <a:chExt cx="5385787" cy="505720"/>
          </a:xfrm>
        </p:grpSpPr>
        <p:pic>
          <p:nvPicPr>
            <p:cNvPr id="1026" name="Picture 2" descr="https://www.mrc-phru.ox.ac.uk/images/site-logos/secondary-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2683" y="6200670"/>
              <a:ext cx="3429000" cy="495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ttps://www.methodologyhubs.mrc.ac.uk/files/3514/3440/5332/mrc-hubs-log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10527"/>
              <a:ext cx="1656184" cy="495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98429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4560"/>
            <a:ext cx="8229600" cy="43236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Introduction</a:t>
            </a:r>
          </a:p>
          <a:p>
            <a:pPr lvl="1"/>
            <a:r>
              <a:rPr lang="en-GB" dirty="0" smtClean="0">
                <a:latin typeface="+mj-lt"/>
              </a:rPr>
              <a:t> My </a:t>
            </a:r>
            <a:r>
              <a:rPr lang="en-GB" dirty="0" smtClean="0">
                <a:latin typeface="+mj-lt"/>
              </a:rPr>
              <a:t>route to a PhD</a:t>
            </a:r>
            <a:endParaRPr lang="en-GB" dirty="0" smtClean="0">
              <a:latin typeface="+mj-lt"/>
            </a:endParaRPr>
          </a:p>
          <a:p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The Methodology PhD</a:t>
            </a:r>
          </a:p>
          <a:p>
            <a:pPr lvl="1"/>
            <a:r>
              <a:rPr lang="en-GB" dirty="0" smtClean="0">
                <a:latin typeface="+mj-lt"/>
              </a:rPr>
              <a:t>Applying for funding</a:t>
            </a:r>
          </a:p>
          <a:p>
            <a:pPr lvl="1"/>
            <a:r>
              <a:rPr lang="en-GB" dirty="0" smtClean="0">
                <a:latin typeface="+mj-lt"/>
              </a:rPr>
              <a:t>Applying for Oxford</a:t>
            </a:r>
          </a:p>
          <a:p>
            <a:pPr marL="411480" lvl="1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Starting the PhD</a:t>
            </a:r>
          </a:p>
          <a:p>
            <a:pPr lvl="1"/>
            <a:r>
              <a:rPr lang="en-GB" dirty="0" smtClean="0">
                <a:latin typeface="+mj-lt"/>
              </a:rPr>
              <a:t>Advice for getting started</a:t>
            </a:r>
          </a:p>
          <a:p>
            <a:pPr marL="411480" lvl="1" indent="0">
              <a:buNone/>
            </a:pPr>
            <a:endParaRPr lang="en-GB" dirty="0" smtClean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635896" y="6200670"/>
            <a:ext cx="5385787" cy="505720"/>
            <a:chOff x="3635896" y="6200670"/>
            <a:chExt cx="5385787" cy="505720"/>
          </a:xfrm>
        </p:grpSpPr>
        <p:pic>
          <p:nvPicPr>
            <p:cNvPr id="5" name="Picture 2" descr="https://www.mrc-phru.ox.ac.uk/images/site-logos/secondary-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2683" y="6200670"/>
              <a:ext cx="3429000" cy="495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https://www.methodologyhubs.mrc.ac.uk/files/3514/3440/5332/mrc-hubs-log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10527"/>
              <a:ext cx="1656184" cy="495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6800"/>
          </a:xfrm>
        </p:spPr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029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6800"/>
          </a:xfrm>
        </p:spPr>
        <p:txBody>
          <a:bodyPr/>
          <a:lstStyle/>
          <a:p>
            <a:r>
              <a:rPr lang="en-GB" dirty="0" smtClean="0"/>
              <a:t>About me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912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+mj-lt"/>
              </a:rPr>
              <a:t>Mathematics BSc</a:t>
            </a:r>
          </a:p>
          <a:p>
            <a:pPr lvl="1"/>
            <a:r>
              <a:rPr lang="en-GB" dirty="0" smtClean="0">
                <a:latin typeface="+mj-lt"/>
              </a:rPr>
              <a:t>Statistical Internship (attached to NIHR Research Methods Fellowship</a:t>
            </a:r>
            <a:r>
              <a:rPr lang="en-GB" dirty="0" smtClean="0">
                <a:latin typeface="+mj-lt"/>
              </a:rPr>
              <a:t>)</a:t>
            </a:r>
          </a:p>
          <a:p>
            <a:pPr lvl="1"/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Biometry MSc</a:t>
            </a:r>
          </a:p>
          <a:p>
            <a:pPr marL="411480" lvl="1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Medical Statistician and Data Manager</a:t>
            </a:r>
          </a:p>
          <a:p>
            <a:pPr lvl="1"/>
            <a:r>
              <a:rPr lang="en-GB" dirty="0" smtClean="0">
                <a:latin typeface="+mj-lt"/>
              </a:rPr>
              <a:t>18 months in started thinking about </a:t>
            </a:r>
            <a:r>
              <a:rPr lang="en-GB" dirty="0" smtClean="0">
                <a:latin typeface="+mj-lt"/>
              </a:rPr>
              <a:t>PhD</a:t>
            </a:r>
          </a:p>
          <a:p>
            <a:pPr lvl="1"/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Currently – Final year D.Phil. Student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635896" y="6200670"/>
            <a:ext cx="5385787" cy="505720"/>
            <a:chOff x="3635896" y="6200670"/>
            <a:chExt cx="5385787" cy="505720"/>
          </a:xfrm>
        </p:grpSpPr>
        <p:pic>
          <p:nvPicPr>
            <p:cNvPr id="5" name="Picture 2" descr="https://www.mrc-phru.ox.ac.uk/images/site-logos/secondary-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2683" y="6200670"/>
              <a:ext cx="3429000" cy="495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https://www.methodologyhubs.mrc.ac.uk/files/3514/3440/5332/mrc-hubs-log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10527"/>
              <a:ext cx="1656184" cy="495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7736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404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/>
              <a:t>The Methodology PhD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912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+mj-lt"/>
              </a:rPr>
              <a:t>Project advertised by NDPH and MRC HTMR</a:t>
            </a:r>
          </a:p>
          <a:p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Application process (funding)</a:t>
            </a:r>
          </a:p>
          <a:p>
            <a:pPr lvl="1"/>
            <a:r>
              <a:rPr lang="en-GB" dirty="0" smtClean="0">
                <a:latin typeface="+mj-lt"/>
              </a:rPr>
              <a:t>Spoke to advertised supervisors about project – early March 2015</a:t>
            </a:r>
          </a:p>
          <a:p>
            <a:pPr lvl="1"/>
            <a:r>
              <a:rPr lang="en-GB" dirty="0" smtClean="0">
                <a:latin typeface="+mj-lt"/>
              </a:rPr>
              <a:t>Started MRC HTMR application form </a:t>
            </a:r>
          </a:p>
          <a:p>
            <a:pPr lvl="1"/>
            <a:r>
              <a:rPr lang="en-GB" dirty="0" smtClean="0">
                <a:latin typeface="+mj-lt"/>
              </a:rPr>
              <a:t>Wrote personal statement and brief ideas for the project – submitted late March 2015</a:t>
            </a:r>
          </a:p>
          <a:p>
            <a:pPr lvl="1"/>
            <a:r>
              <a:rPr lang="en-GB" dirty="0" smtClean="0">
                <a:latin typeface="+mj-lt"/>
              </a:rPr>
              <a:t>Interview including short presentation (4 mins) – Mid May 2015</a:t>
            </a:r>
            <a:endParaRPr lang="en-GB" dirty="0">
              <a:latin typeface="+mj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635896" y="6200670"/>
            <a:ext cx="5385787" cy="505720"/>
            <a:chOff x="3635896" y="6200670"/>
            <a:chExt cx="5385787" cy="505720"/>
          </a:xfrm>
        </p:grpSpPr>
        <p:pic>
          <p:nvPicPr>
            <p:cNvPr id="5" name="Picture 2" descr="https://www.mrc-phru.ox.ac.uk/images/site-logos/secondary-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2683" y="6200670"/>
              <a:ext cx="3429000" cy="495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https://www.methodologyhubs.mrc.ac.uk/files/3514/3440/5332/mrc-hubs-log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10527"/>
              <a:ext cx="1656184" cy="495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37382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404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/>
              <a:t>The Methodology PhD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9120"/>
            <a:ext cx="8229600" cy="4325112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Funding awarded!</a:t>
            </a:r>
          </a:p>
          <a:p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Application process (Oxford)</a:t>
            </a:r>
          </a:p>
          <a:p>
            <a:pPr lvl="1"/>
            <a:r>
              <a:rPr lang="en-GB" dirty="0" smtClean="0">
                <a:latin typeface="+mj-lt"/>
              </a:rPr>
              <a:t>Research Proposal</a:t>
            </a:r>
          </a:p>
          <a:p>
            <a:pPr lvl="3">
              <a:buClr>
                <a:schemeClr val="accent2"/>
              </a:buClr>
            </a:pPr>
            <a:r>
              <a:rPr lang="en-GB" sz="2400" dirty="0">
                <a:solidFill>
                  <a:schemeClr val="accent2"/>
                </a:solidFill>
                <a:latin typeface="+mj-lt"/>
              </a:rPr>
              <a:t>Drafted using the project summary as a guide</a:t>
            </a:r>
          </a:p>
          <a:p>
            <a:pPr lvl="3">
              <a:buClr>
                <a:schemeClr val="accent2"/>
              </a:buClr>
            </a:pPr>
            <a:r>
              <a:rPr lang="en-GB" sz="2400" dirty="0">
                <a:solidFill>
                  <a:schemeClr val="accent2"/>
                </a:solidFill>
                <a:latin typeface="+mj-lt"/>
              </a:rPr>
              <a:t>2 pages in length (including references)</a:t>
            </a:r>
          </a:p>
          <a:p>
            <a:pPr lvl="1"/>
            <a:r>
              <a:rPr lang="en-GB" dirty="0" smtClean="0">
                <a:latin typeface="+mj-lt"/>
              </a:rPr>
              <a:t>Interview </a:t>
            </a:r>
            <a:endParaRPr lang="en-GB" dirty="0">
              <a:latin typeface="+mj-lt"/>
            </a:endParaRPr>
          </a:p>
          <a:p>
            <a:pPr lvl="3">
              <a:buClr>
                <a:schemeClr val="accent2"/>
              </a:buClr>
            </a:pPr>
            <a:r>
              <a:rPr lang="en-GB" sz="2400" dirty="0" smtClean="0">
                <a:solidFill>
                  <a:schemeClr val="accent2"/>
                </a:solidFill>
                <a:latin typeface="+mj-lt"/>
              </a:rPr>
              <a:t>Focused </a:t>
            </a:r>
            <a:r>
              <a:rPr lang="en-GB" sz="2400" dirty="0" smtClean="0">
                <a:solidFill>
                  <a:schemeClr val="accent2"/>
                </a:solidFill>
                <a:latin typeface="+mj-lt"/>
              </a:rPr>
              <a:t>on research </a:t>
            </a:r>
            <a:r>
              <a:rPr lang="en-GB" sz="2400" dirty="0" smtClean="0">
                <a:solidFill>
                  <a:schemeClr val="accent2"/>
                </a:solidFill>
                <a:latin typeface="+mj-lt"/>
              </a:rPr>
              <a:t>proposal</a:t>
            </a:r>
            <a:endParaRPr lang="en-GB" sz="2400" dirty="0" smtClean="0">
              <a:solidFill>
                <a:schemeClr val="accent2"/>
              </a:solidFill>
              <a:latin typeface="+mj-lt"/>
            </a:endParaRPr>
          </a:p>
          <a:p>
            <a:pPr lvl="3">
              <a:buClr>
                <a:schemeClr val="accent2"/>
              </a:buClr>
            </a:pPr>
            <a:r>
              <a:rPr lang="en-GB" sz="2400" dirty="0" smtClean="0">
                <a:solidFill>
                  <a:schemeClr val="accent2"/>
                </a:solidFill>
                <a:latin typeface="+mj-lt"/>
              </a:rPr>
              <a:t>Verbal presentation of research</a:t>
            </a:r>
          </a:p>
          <a:p>
            <a:pPr marL="109728" indent="0">
              <a:buNone/>
            </a:pPr>
            <a:endParaRPr lang="en-GB" dirty="0" smtClean="0">
              <a:latin typeface="+mj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635896" y="6200670"/>
            <a:ext cx="5385787" cy="505720"/>
            <a:chOff x="3635896" y="6200670"/>
            <a:chExt cx="5385787" cy="505720"/>
          </a:xfrm>
        </p:grpSpPr>
        <p:pic>
          <p:nvPicPr>
            <p:cNvPr id="5" name="Picture 2" descr="https://www.mrc-phru.ox.ac.uk/images/site-logos/secondary-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2683" y="6200670"/>
              <a:ext cx="3429000" cy="495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https://www.methodologyhubs.mrc.ac.uk/files/3514/3440/5332/mrc-hubs-log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10527"/>
              <a:ext cx="1656184" cy="495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42476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404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Starting the PhD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912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+mj-lt"/>
              </a:rPr>
              <a:t>Started October 2015</a:t>
            </a:r>
          </a:p>
          <a:p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Annual Student HTMR meetings</a:t>
            </a:r>
          </a:p>
          <a:p>
            <a:pPr lvl="1"/>
            <a:r>
              <a:rPr lang="en-GB" dirty="0" smtClean="0">
                <a:latin typeface="+mj-lt"/>
              </a:rPr>
              <a:t>Talks on training, skills, careers</a:t>
            </a:r>
          </a:p>
          <a:p>
            <a:pPr lvl="1"/>
            <a:r>
              <a:rPr lang="en-GB" dirty="0" smtClean="0">
                <a:latin typeface="+mj-lt"/>
              </a:rPr>
              <a:t>Opportunity to network with other students</a:t>
            </a:r>
          </a:p>
          <a:p>
            <a:pPr lvl="1"/>
            <a:endParaRPr lang="en-GB" dirty="0">
              <a:latin typeface="+mj-lt"/>
            </a:endParaRPr>
          </a:p>
          <a:p>
            <a:r>
              <a:rPr lang="en-GB" dirty="0" smtClean="0">
                <a:latin typeface="+mj-lt"/>
              </a:rPr>
              <a:t>Things I would do differently</a:t>
            </a:r>
          </a:p>
          <a:p>
            <a:pPr lvl="1"/>
            <a:r>
              <a:rPr lang="en-GB" dirty="0" smtClean="0">
                <a:latin typeface="+mj-lt"/>
              </a:rPr>
              <a:t>Ask more questions &amp; ask for help early on</a:t>
            </a:r>
          </a:p>
          <a:p>
            <a:pPr lvl="1"/>
            <a:r>
              <a:rPr lang="en-GB" dirty="0" smtClean="0">
                <a:latin typeface="+mj-lt"/>
              </a:rPr>
              <a:t>Check whether datasets are </a:t>
            </a:r>
            <a:r>
              <a:rPr lang="en-GB" dirty="0" smtClean="0">
                <a:latin typeface="+mj-lt"/>
              </a:rPr>
              <a:t>available</a:t>
            </a:r>
            <a:endParaRPr lang="en-GB" dirty="0" smtClean="0">
              <a:latin typeface="+mj-lt"/>
            </a:endParaRPr>
          </a:p>
          <a:p>
            <a:pPr lvl="1"/>
            <a:r>
              <a:rPr lang="en-GB" dirty="0" smtClean="0">
                <a:latin typeface="+mj-lt"/>
              </a:rPr>
              <a:t>Attend more conferences/talks/seminars</a:t>
            </a:r>
          </a:p>
          <a:p>
            <a:pPr lvl="1"/>
            <a:endParaRPr lang="en-GB" dirty="0" smtClean="0">
              <a:latin typeface="+mj-lt"/>
            </a:endParaRPr>
          </a:p>
          <a:p>
            <a:pPr lvl="1"/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pPr marL="109728" indent="0">
              <a:buNone/>
            </a:pPr>
            <a:endParaRPr lang="en-GB" dirty="0">
              <a:latin typeface="+mj-lt"/>
            </a:endParaRPr>
          </a:p>
          <a:p>
            <a:pPr lvl="1"/>
            <a:endParaRPr lang="en-GB" dirty="0" smtClean="0">
              <a:latin typeface="+mj-lt"/>
            </a:endParaRPr>
          </a:p>
          <a:p>
            <a:pPr marL="109728" indent="0">
              <a:buNone/>
            </a:pPr>
            <a:endParaRPr lang="en-GB" dirty="0" smtClean="0">
              <a:latin typeface="+mj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635896" y="6200670"/>
            <a:ext cx="5385787" cy="505720"/>
            <a:chOff x="3635896" y="6200670"/>
            <a:chExt cx="5385787" cy="505720"/>
          </a:xfrm>
        </p:grpSpPr>
        <p:pic>
          <p:nvPicPr>
            <p:cNvPr id="5" name="Picture 2" descr="https://www.mrc-phru.ox.ac.uk/images/site-logos/secondary-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2683" y="6200670"/>
              <a:ext cx="3429000" cy="495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https://www.methodologyhubs.mrc.ac.uk/files/3514/3440/5332/mrc-hubs-log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10527"/>
              <a:ext cx="1656184" cy="495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97019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404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Starting the PhD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9120"/>
            <a:ext cx="8229600" cy="4325112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GB" dirty="0" smtClean="0">
                <a:latin typeface="+mj-lt"/>
              </a:rPr>
              <a:t>The best advice I was given:</a:t>
            </a:r>
            <a:br>
              <a:rPr lang="en-GB" dirty="0" smtClean="0">
                <a:latin typeface="+mj-lt"/>
              </a:rPr>
            </a:br>
            <a:endParaRPr lang="en-GB" sz="3500" dirty="0" smtClean="0">
              <a:latin typeface="+mj-lt"/>
            </a:endParaRPr>
          </a:p>
          <a:p>
            <a:pPr marL="109728" indent="0" algn="ctr">
              <a:buNone/>
            </a:pPr>
            <a:r>
              <a:rPr lang="en-GB" sz="3500" dirty="0" smtClean="0">
                <a:latin typeface="+mj-lt"/>
              </a:rPr>
              <a:t> </a:t>
            </a:r>
            <a:r>
              <a:rPr lang="en-GB" sz="3500" b="1" i="1" dirty="0" smtClean="0">
                <a:solidFill>
                  <a:schemeClr val="accent2"/>
                </a:solidFill>
                <a:latin typeface="+mj-lt"/>
              </a:rPr>
              <a:t>“It will be the most frustrating &amp;     challenging 3 years of your life”   </a:t>
            </a:r>
          </a:p>
          <a:p>
            <a:pPr marL="109728" indent="0">
              <a:buNone/>
            </a:pPr>
            <a:endParaRPr lang="en-GB" sz="2400" b="1" i="1" dirty="0">
              <a:solidFill>
                <a:schemeClr val="accent2"/>
              </a:solidFill>
              <a:latin typeface="+mj-lt"/>
            </a:endParaRPr>
          </a:p>
          <a:p>
            <a:pPr marL="109728" indent="0">
              <a:buNone/>
            </a:pPr>
            <a:r>
              <a:rPr lang="en-GB" dirty="0" smtClean="0">
                <a:latin typeface="+mj-lt"/>
              </a:rPr>
              <a:t>Doing a PhD is not easy – Otherwise everyone would do one. It is very rewarding though!!!</a:t>
            </a:r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  <a:p>
            <a:pPr marL="109728" indent="0">
              <a:buNone/>
            </a:pPr>
            <a:r>
              <a:rPr lang="en-GB" dirty="0" smtClean="0">
                <a:latin typeface="+mj-lt"/>
              </a:rPr>
              <a:t>Lots of benefits:</a:t>
            </a:r>
          </a:p>
          <a:p>
            <a:pPr>
              <a:buFontTx/>
              <a:buChar char="-"/>
            </a:pPr>
            <a:r>
              <a:rPr lang="en-GB" dirty="0" smtClean="0">
                <a:latin typeface="+mj-lt"/>
              </a:rPr>
              <a:t>Learning directly from experts in their fields</a:t>
            </a:r>
          </a:p>
          <a:p>
            <a:pPr>
              <a:buFontTx/>
              <a:buChar char="-"/>
            </a:pPr>
            <a:r>
              <a:rPr lang="en-GB" dirty="0" smtClean="0">
                <a:latin typeface="+mj-lt"/>
              </a:rPr>
              <a:t>Opportunities to work with very large datasets</a:t>
            </a:r>
          </a:p>
          <a:p>
            <a:pPr>
              <a:buFontTx/>
              <a:buChar char="-"/>
            </a:pPr>
            <a:r>
              <a:rPr lang="en-GB" dirty="0" smtClean="0">
                <a:latin typeface="+mj-lt"/>
              </a:rPr>
              <a:t>Managing your own research and seeing the results!</a:t>
            </a:r>
            <a:endParaRPr lang="en-GB" dirty="0">
              <a:latin typeface="+mj-lt"/>
            </a:endParaRPr>
          </a:p>
          <a:p>
            <a:pPr lvl="1"/>
            <a:endParaRPr lang="en-GB" dirty="0" smtClean="0">
              <a:latin typeface="+mj-lt"/>
            </a:endParaRPr>
          </a:p>
          <a:p>
            <a:pPr marL="109728" indent="0">
              <a:buNone/>
            </a:pPr>
            <a:endParaRPr lang="en-GB" dirty="0" smtClean="0">
              <a:latin typeface="+mj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635896" y="6200670"/>
            <a:ext cx="5385787" cy="505720"/>
            <a:chOff x="3635896" y="6200670"/>
            <a:chExt cx="5385787" cy="505720"/>
          </a:xfrm>
        </p:grpSpPr>
        <p:pic>
          <p:nvPicPr>
            <p:cNvPr id="5" name="Picture 2" descr="https://www.mrc-phru.ox.ac.uk/images/site-logos/secondary-log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2683" y="6200670"/>
              <a:ext cx="3429000" cy="4953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https://www.methodologyhubs.mrc.ac.uk/files/3514/3440/5332/mrc-hubs-log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6210527"/>
              <a:ext cx="1656184" cy="4958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480490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1">
      <a:dk1>
        <a:sysClr val="windowText" lastClr="000000"/>
      </a:dk1>
      <a:lt1>
        <a:sysClr val="window" lastClr="FFFFFF"/>
      </a:lt1>
      <a:dk2>
        <a:srgbClr val="052E65"/>
      </a:dk2>
      <a:lt2>
        <a:srgbClr val="C6E7FC"/>
      </a:lt2>
      <a:accent1>
        <a:srgbClr val="31B6FD"/>
      </a:accent1>
      <a:accent2>
        <a:srgbClr val="2861A9"/>
      </a:accent2>
      <a:accent3>
        <a:srgbClr val="9E957A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924</TotalTime>
  <Words>222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Experiences of applying for (and doing!) a methodological research studentship</vt:lpstr>
      <vt:lpstr>Overview</vt:lpstr>
      <vt:lpstr>About me </vt:lpstr>
      <vt:lpstr>The Methodology PhD </vt:lpstr>
      <vt:lpstr>The Methodology PhD </vt:lpstr>
      <vt:lpstr>Starting the PhD </vt:lpstr>
      <vt:lpstr>Starting the PhD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Experiences of applying for (and doing!) a methodological research fellowship</dc:title>
  <dc:creator>Danielle Edwards</dc:creator>
  <cp:lastModifiedBy>Danielle Edwards</cp:lastModifiedBy>
  <cp:revision>21</cp:revision>
  <dcterms:created xsi:type="dcterms:W3CDTF">2018-06-21T13:11:15Z</dcterms:created>
  <dcterms:modified xsi:type="dcterms:W3CDTF">2018-07-03T15:01:22Z</dcterms:modified>
</cp:coreProperties>
</file>