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6"/>
  </p:notesMasterIdLst>
  <p:sldIdLst>
    <p:sldId id="256" r:id="rId3"/>
    <p:sldId id="258" r:id="rId4"/>
    <p:sldId id="257" r:id="rId5"/>
    <p:sldId id="292" r:id="rId6"/>
    <p:sldId id="291" r:id="rId7"/>
    <p:sldId id="261" r:id="rId8"/>
    <p:sldId id="262" r:id="rId9"/>
    <p:sldId id="276" r:id="rId10"/>
    <p:sldId id="267" r:id="rId11"/>
    <p:sldId id="268" r:id="rId12"/>
    <p:sldId id="269" r:id="rId13"/>
    <p:sldId id="270" r:id="rId14"/>
    <p:sldId id="271" r:id="rId15"/>
    <p:sldId id="272" r:id="rId16"/>
    <p:sldId id="273" r:id="rId17"/>
    <p:sldId id="263" r:id="rId18"/>
    <p:sldId id="264" r:id="rId19"/>
    <p:sldId id="265" r:id="rId20"/>
    <p:sldId id="287" r:id="rId21"/>
    <p:sldId id="266" r:id="rId22"/>
    <p:sldId id="280" r:id="rId23"/>
    <p:sldId id="296" r:id="rId24"/>
    <p:sldId id="27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Y Strauss" initials="VS" lastIdx="1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055C"/>
    <a:srgbClr val="BB0560"/>
    <a:srgbClr val="A70556"/>
    <a:srgbClr val="9F0552"/>
    <a:srgbClr val="AE065A"/>
    <a:srgbClr val="9D0551"/>
    <a:srgbClr val="8D0549"/>
    <a:srgbClr val="E51F79"/>
    <a:srgbClr val="98064F"/>
    <a:srgbClr val="A907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7551" autoAdjust="0"/>
  </p:normalViewPr>
  <p:slideViewPr>
    <p:cSldViewPr>
      <p:cViewPr varScale="1">
        <p:scale>
          <a:sx n="63" d="100"/>
          <a:sy n="63" d="100"/>
        </p:scale>
        <p:origin x="151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2D7608-D4EB-4FF8-81A4-6B01B1795968}" type="datetimeFigureOut">
              <a:rPr lang="en-GB" smtClean="0"/>
              <a:t>08/11/2017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FF3BC0-F876-4952-8525-B92A91A257EC}" type="slidenum">
              <a:rPr lang="en-GB" smtClean="0"/>
              <a:t>‹#›</a:t>
            </a:fld>
            <a:endParaRPr lang="en-GB"/>
          </a:p>
        </p:txBody>
      </p:sp>
    </p:spTree>
    <p:extLst>
      <p:ext uri="{BB962C8B-B14F-4D97-AF65-F5344CB8AC3E}">
        <p14:creationId xmlns:p14="http://schemas.microsoft.com/office/powerpoint/2010/main" val="3799858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 everyone,</a:t>
            </a:r>
            <a:r>
              <a:rPr lang="en-GB" baseline="0" dirty="0"/>
              <a:t> my name is Pradeep. Pradeep Virdee. I am a statistician based here in the CSM and my talk today, well, it’s more of a demonstration. A demonstration </a:t>
            </a:r>
            <a:r>
              <a:rPr lang="en-GB" baseline="0" dirty="0" smtClean="0"/>
              <a:t>which hopefully encourages statisticians to </a:t>
            </a:r>
            <a:r>
              <a:rPr lang="en-GB" dirty="0" smtClean="0"/>
              <a:t>report CR </a:t>
            </a:r>
            <a:r>
              <a:rPr lang="en-GB" dirty="0"/>
              <a:t>analysis </a:t>
            </a:r>
            <a:r>
              <a:rPr lang="en-GB" dirty="0" smtClean="0"/>
              <a:t>results better. </a:t>
            </a:r>
            <a:r>
              <a:rPr lang="en-GB" dirty="0"/>
              <a:t>To aid</a:t>
            </a:r>
            <a:r>
              <a:rPr lang="en-GB" baseline="0" dirty="0"/>
              <a:t> in this demonstration, we did a simulation study. </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1</a:t>
            </a:fld>
            <a:endParaRPr lang="en-GB"/>
          </a:p>
        </p:txBody>
      </p:sp>
    </p:spTree>
    <p:extLst>
      <p:ext uri="{BB962C8B-B14F-4D97-AF65-F5344CB8AC3E}">
        <p14:creationId xmlns:p14="http://schemas.microsoft.com/office/powerpoint/2010/main" val="3049960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Having the liver-targeted therapy significantly decreases the probability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first site of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(SHR: 0.71).</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This isn’t enough because there are competing risks here. There are events that make it impossible for patients to experience the event, and this interpretation doesn’t take that into account.</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20</a:t>
            </a:fld>
            <a:endParaRPr lang="en-GB"/>
          </a:p>
        </p:txBody>
      </p:sp>
    </p:spTree>
    <p:extLst>
      <p:ext uri="{BB962C8B-B14F-4D97-AF65-F5344CB8AC3E}">
        <p14:creationId xmlns:p14="http://schemas.microsoft.com/office/powerpoint/2010/main" val="2551008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Having the liver-targeted therapy significantly decreases the risk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first site of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(SHR: 0.71), whereas it significantly risk that of the competing event (SHR: 1.55). Consistently to the SHR, the addition of liver-targeted therapy significantly decreases the rate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(CSHR: 0.72), whereas it significantly increases the rate of the competing event (CSHR: 1.29).</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You can now see that the rate of the competing event is increasing which could be why the rate of the event of interest is decreasing, i.e. as time goes on, more patients are experiencing the competing event so fewer are experiencing the event of interest.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A lower rate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first site of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together with a higher rate of the competing event, means that of those patients who have liver-targeted therapy, fewer will have hep </a:t>
            </a:r>
            <a:r>
              <a:rPr lang="en-GB" sz="1200" b="0" i="0" u="none" strike="noStrike" kern="1200" baseline="0" dirty="0" err="1">
                <a:solidFill>
                  <a:schemeClr val="tx1"/>
                </a:solidFill>
                <a:latin typeface="+mn-lt"/>
                <a:ea typeface="+mn-ea"/>
                <a:cs typeface="+mn-cs"/>
              </a:rPr>
              <a:t>progs</a:t>
            </a:r>
            <a:r>
              <a:rPr lang="en-GB" sz="1200" b="0" i="0" u="none" strike="noStrike" kern="1200" baseline="0" dirty="0">
                <a:solidFill>
                  <a:schemeClr val="tx1"/>
                </a:solidFill>
                <a:latin typeface="+mn-lt"/>
                <a:ea typeface="+mn-ea"/>
                <a:cs typeface="+mn-cs"/>
              </a:rPr>
              <a:t> by the end of the trial.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As both the subdistribution and cause-specific analyses are consistent with each other, literature says that we can interpret the liver-targeted therapy effect on the cumulative incidence of hep-</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an actual effect and not as an indirect effect of the competing event.</a:t>
            </a:r>
          </a:p>
        </p:txBody>
      </p:sp>
      <p:sp>
        <p:nvSpPr>
          <p:cNvPr id="4" name="Slide Number Placeholder 3"/>
          <p:cNvSpPr>
            <a:spLocks noGrp="1"/>
          </p:cNvSpPr>
          <p:nvPr>
            <p:ph type="sldNum" sz="quarter" idx="10"/>
          </p:nvPr>
        </p:nvSpPr>
        <p:spPr/>
        <p:txBody>
          <a:bodyPr/>
          <a:lstStyle/>
          <a:p>
            <a:fld id="{D7FF3BC0-F876-4952-8525-B92A91A257EC}" type="slidenum">
              <a:rPr lang="en-GB" smtClean="0"/>
              <a:t>21</a:t>
            </a:fld>
            <a:endParaRPr lang="en-GB"/>
          </a:p>
        </p:txBody>
      </p:sp>
    </p:spTree>
    <p:extLst>
      <p:ext uri="{BB962C8B-B14F-4D97-AF65-F5344CB8AC3E}">
        <p14:creationId xmlns:p14="http://schemas.microsoft.com/office/powerpoint/2010/main" val="4114068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A reminder that the CS-HR is fixed to 0.7 for the reasons previously stated. The way we did this was by fixing the CS-hazard rate in each treatment group. Additionally, we fixed the number of patients who have experienced the competing event in the control group and modified the number of competing events in the experimental group such that we could derive our 3 scenarios: one with HR&lt;1, =1 and &gt;1. You will notice that the curve for this arm (green arm) doesn’t change.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So the only number we change between scenarios is the number experiencing the competing event in the experimental arm. We can see that although we change only the rate in the one group, it still changes the risk (S-HR’s), i.e. there is a relationship between rate and risk, which is another reason both should be reported.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a:p>
          <a:p>
            <a:r>
              <a:rPr lang="en-GB" dirty="0"/>
              <a:t>I am hoping that I have shown that you should report all these CR</a:t>
            </a:r>
            <a:r>
              <a:rPr lang="en-GB" baseline="0" dirty="0"/>
              <a:t> model-estimates. However, even by having everything, interpreting the estimates can still be rather complicated. </a:t>
            </a:r>
          </a:p>
          <a:p>
            <a:endParaRPr lang="en-GB" baseline="0" dirty="0"/>
          </a:p>
          <a:p>
            <a:r>
              <a:rPr lang="en-GB" b="1" baseline="0" dirty="0"/>
              <a:t>Scenario 3 is quite straightforward:</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Having the liver-targeted therapy significantly decreases the risk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first site of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whereas it significantly that of the competing event. Consistently to the SHR, the addition of liver-targeted therapy significantly decreases the rate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whereas it significantly increases the rate of the competing event. So a lower rate of hep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first site of </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together with a higher rate of the competing event, means that of those patients who have liver-targeted therapy, fewer will have hep </a:t>
            </a:r>
            <a:r>
              <a:rPr lang="en-GB" sz="1200" b="0" i="0" u="none" strike="noStrike" kern="1200" baseline="0" dirty="0" err="1">
                <a:solidFill>
                  <a:schemeClr val="tx1"/>
                </a:solidFill>
                <a:latin typeface="+mn-lt"/>
                <a:ea typeface="+mn-ea"/>
                <a:cs typeface="+mn-cs"/>
              </a:rPr>
              <a:t>progs</a:t>
            </a:r>
            <a:r>
              <a:rPr lang="en-GB" sz="1200" b="0" i="0" u="none" strike="noStrike" kern="1200" baseline="0" dirty="0">
                <a:solidFill>
                  <a:schemeClr val="tx1"/>
                </a:solidFill>
                <a:latin typeface="+mn-lt"/>
                <a:ea typeface="+mn-ea"/>
                <a:cs typeface="+mn-cs"/>
              </a:rPr>
              <a:t> by the end of the trial.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You can see that the rate of the competing event is increasing which could be why the rate of the event of interest is decreasing, i.e. as time goes on, more patients are experiencing the competing event so fewer are experiencing the event of interest.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Additionally, as both the subdistribution and cause-specific analyses are consistent with each other, literature says that we can interpret the liver-targeted therapy effect on the cumulative incidence of hep-</a:t>
            </a:r>
            <a:r>
              <a:rPr lang="en-GB" sz="1200" b="0" i="0" u="none" strike="noStrike" kern="1200" baseline="0" dirty="0" err="1">
                <a:solidFill>
                  <a:schemeClr val="tx1"/>
                </a:solidFill>
                <a:latin typeface="+mn-lt"/>
                <a:ea typeface="+mn-ea"/>
                <a:cs typeface="+mn-cs"/>
              </a:rPr>
              <a:t>prog</a:t>
            </a:r>
            <a:r>
              <a:rPr lang="en-GB" sz="1200" b="0" i="0" u="none" strike="noStrike" kern="1200" baseline="0" dirty="0">
                <a:solidFill>
                  <a:schemeClr val="tx1"/>
                </a:solidFill>
                <a:latin typeface="+mn-lt"/>
                <a:ea typeface="+mn-ea"/>
                <a:cs typeface="+mn-cs"/>
              </a:rPr>
              <a:t> as an actual effect and not as an indirect effect on the competing event.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baseline="0" dirty="0">
              <a:solidFill>
                <a:schemeClr val="tx1"/>
              </a:solidFill>
              <a:latin typeface="+mn-lt"/>
              <a:ea typeface="+mn-ea"/>
              <a:cs typeface="+mn-cs"/>
            </a:endParaRPr>
          </a:p>
          <a:p>
            <a:r>
              <a:rPr lang="en-GB" b="1" baseline="0" dirty="0"/>
              <a:t>Scenario 1 and 2 </a:t>
            </a:r>
          </a:p>
          <a:p>
            <a:r>
              <a:rPr lang="en-GB" sz="1200" kern="1200" dirty="0">
                <a:solidFill>
                  <a:schemeClr val="tx1"/>
                </a:solidFill>
                <a:effectLst/>
                <a:latin typeface="+mn-lt"/>
                <a:ea typeface="+mn-ea"/>
                <a:cs typeface="+mn-cs"/>
              </a:rPr>
              <a:t>Difficult to interpret. It may be very difficult to provide an explanation because the cumulative incidence for the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events depend on the CSHs and the 1:1 relationship b/w rate &amp; risk has been lost</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22</a:t>
            </a:fld>
            <a:endParaRPr lang="en-GB"/>
          </a:p>
        </p:txBody>
      </p:sp>
    </p:spTree>
    <p:extLst>
      <p:ext uri="{BB962C8B-B14F-4D97-AF65-F5344CB8AC3E}">
        <p14:creationId xmlns:p14="http://schemas.microsoft.com/office/powerpoint/2010/main" val="2255359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23</a:t>
            </a:fld>
            <a:endParaRPr lang="en-GB"/>
          </a:p>
        </p:txBody>
      </p:sp>
    </p:spTree>
    <p:extLst>
      <p:ext uri="{BB962C8B-B14F-4D97-AF65-F5344CB8AC3E}">
        <p14:creationId xmlns:p14="http://schemas.microsoft.com/office/powerpoint/2010/main" val="2255359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the reason that I am doing this talk today is because I have</a:t>
            </a:r>
            <a:r>
              <a:rPr lang="en-GB" baseline="0" dirty="0"/>
              <a:t> recently done </a:t>
            </a:r>
            <a:r>
              <a:rPr lang="en-GB" dirty="0"/>
              <a:t>a CR analysis, and as part of my research to prepare and understand how CRs work, I noticed that CR analyses were becoming more</a:t>
            </a:r>
            <a:r>
              <a:rPr lang="en-GB" baseline="0" dirty="0"/>
              <a:t> and more common, particular in oncology. I noticed that a lot of </a:t>
            </a:r>
            <a:r>
              <a:rPr lang="en-GB" dirty="0"/>
              <a:t>papers often only reported</a:t>
            </a:r>
            <a:r>
              <a:rPr lang="en-GB" baseline="0" dirty="0"/>
              <a:t> certain estimates, but they should report all of the estimates.</a:t>
            </a:r>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One of the reasons all estimates should be reported is because it facilitates a better interpretation of the results and I’ll be demonstrating that here. </a:t>
            </a:r>
            <a:r>
              <a:rPr lang="en-GB" sz="1200" baseline="0" dirty="0" smtClean="0">
                <a:ea typeface="Tahoma" pitchFamily="34" charset="0"/>
                <a:cs typeface="Tahoma" pitchFamily="34" charset="0"/>
              </a:rPr>
              <a:t>So </a:t>
            </a:r>
            <a:r>
              <a:rPr lang="en-GB" sz="1200" baseline="0" dirty="0">
                <a:ea typeface="Tahoma" pitchFamily="34" charset="0"/>
                <a:cs typeface="Tahoma" pitchFamily="34" charset="0"/>
              </a:rPr>
              <a:t>that is what the presentation is about – trying to encourage better reporting of CR-model estimates</a:t>
            </a:r>
            <a:endParaRPr lang="en-GB" sz="1200" dirty="0">
              <a:ea typeface="Tahoma" pitchFamily="34" charset="0"/>
              <a:cs typeface="Tahoma" pitchFamily="34" charset="0"/>
            </a:endParaRPr>
          </a:p>
          <a:p>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2</a:t>
            </a:fld>
            <a:endParaRPr lang="en-GB"/>
          </a:p>
        </p:txBody>
      </p:sp>
    </p:spTree>
    <p:extLst>
      <p:ext uri="{BB962C8B-B14F-4D97-AF65-F5344CB8AC3E}">
        <p14:creationId xmlns:p14="http://schemas.microsoft.com/office/powerpoint/2010/main" val="2568076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FF3BC0-F876-4952-8525-B92A91A257EC}" type="slidenum">
              <a:rPr lang="en-GB" smtClean="0"/>
              <a:t>3</a:t>
            </a:fld>
            <a:endParaRPr lang="en-GB"/>
          </a:p>
        </p:txBody>
      </p:sp>
    </p:spTree>
    <p:extLst>
      <p:ext uri="{BB962C8B-B14F-4D97-AF65-F5344CB8AC3E}">
        <p14:creationId xmlns:p14="http://schemas.microsoft.com/office/powerpoint/2010/main" val="1226379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idea of this presentation came out of a clinical trial that I work on, so</a:t>
            </a:r>
            <a:r>
              <a:rPr lang="en-GB" baseline="0" dirty="0"/>
              <a:t> we wanted to keep things in context and use simulated data (with parameters from other published studies) instead of actual data for the demonstration. </a:t>
            </a:r>
          </a:p>
          <a:p>
            <a:endParaRPr lang="en-GB" baseline="0" dirty="0"/>
          </a:p>
          <a:p>
            <a:r>
              <a:rPr lang="en-GB" dirty="0"/>
              <a:t>Because</a:t>
            </a:r>
            <a:r>
              <a:rPr lang="en-GB" baseline="0" dirty="0"/>
              <a:t> this is a liver-targeted treatment, we are interested in modelling PFS within the liver. But not just “all-round” liver-specific PFS, we are particular interested in the first progressions that occur within the liver. So in other words, a patient can have their first site of progression anywhere, but we are particularly interested in those that occur within the liver before anywhere else in the body because this is a liver-targeted treatment.</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5</a:t>
            </a:fld>
            <a:endParaRPr lang="en-GB"/>
          </a:p>
        </p:txBody>
      </p:sp>
    </p:spTree>
    <p:extLst>
      <p:ext uri="{BB962C8B-B14F-4D97-AF65-F5344CB8AC3E}">
        <p14:creationId xmlns:p14="http://schemas.microsoft.com/office/powerpoint/2010/main" val="2568076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00B0F0"/>
              </a:solidFill>
            </a:endParaRPr>
          </a:p>
        </p:txBody>
      </p:sp>
      <p:sp>
        <p:nvSpPr>
          <p:cNvPr id="4" name="Slide Number Placeholder 3"/>
          <p:cNvSpPr>
            <a:spLocks noGrp="1"/>
          </p:cNvSpPr>
          <p:nvPr>
            <p:ph type="sldNum" sz="quarter" idx="10"/>
          </p:nvPr>
        </p:nvSpPr>
        <p:spPr/>
        <p:txBody>
          <a:bodyPr/>
          <a:lstStyle/>
          <a:p>
            <a:fld id="{D7FF3BC0-F876-4952-8525-B92A91A257EC}" type="slidenum">
              <a:rPr lang="en-GB" smtClean="0"/>
              <a:t>7</a:t>
            </a:fld>
            <a:endParaRPr lang="en-GB"/>
          </a:p>
        </p:txBody>
      </p:sp>
    </p:spTree>
    <p:extLst>
      <p:ext uri="{BB962C8B-B14F-4D97-AF65-F5344CB8AC3E}">
        <p14:creationId xmlns:p14="http://schemas.microsoft.com/office/powerpoint/2010/main" val="939224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11</a:t>
            </a:fld>
            <a:endParaRPr lang="en-GB"/>
          </a:p>
        </p:txBody>
      </p:sp>
    </p:spTree>
    <p:extLst>
      <p:ext uri="{BB962C8B-B14F-4D97-AF65-F5344CB8AC3E}">
        <p14:creationId xmlns:p14="http://schemas.microsoft.com/office/powerpoint/2010/main" val="2262371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the purposes of this presentation, we</a:t>
            </a:r>
            <a:r>
              <a:rPr lang="en-GB" baseline="0" dirty="0"/>
              <a:t> are treating the two events as one composite, competing event.</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15</a:t>
            </a:fld>
            <a:endParaRPr lang="en-GB"/>
          </a:p>
        </p:txBody>
      </p:sp>
    </p:spTree>
    <p:extLst>
      <p:ext uri="{BB962C8B-B14F-4D97-AF65-F5344CB8AC3E}">
        <p14:creationId xmlns:p14="http://schemas.microsoft.com/office/powerpoint/2010/main" val="2015601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CR models are proportional hazards models so that assumption applies and should be assessed.</a:t>
            </a:r>
          </a:p>
          <a:p>
            <a:endParaRPr lang="en-GB" dirty="0"/>
          </a:p>
          <a:p>
            <a:r>
              <a:rPr lang="en-GB" dirty="0"/>
              <a:t>In other words, there is a HR</a:t>
            </a:r>
            <a:r>
              <a:rPr lang="en-GB" baseline="0" dirty="0"/>
              <a:t> for each event from the cause-specific model and also the subdistribution model.</a:t>
            </a:r>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17</a:t>
            </a:fld>
            <a:endParaRPr lang="en-GB"/>
          </a:p>
        </p:txBody>
      </p:sp>
    </p:spTree>
    <p:extLst>
      <p:ext uri="{BB962C8B-B14F-4D97-AF65-F5344CB8AC3E}">
        <p14:creationId xmlns:p14="http://schemas.microsoft.com/office/powerpoint/2010/main" val="1770054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0.7 used due to previous studies</a:t>
            </a:r>
          </a:p>
          <a:p>
            <a:endParaRPr lang="en-GB" dirty="0"/>
          </a:p>
          <a:p>
            <a:r>
              <a:rPr lang="en-GB" dirty="0"/>
              <a:t>No censoring because the</a:t>
            </a:r>
            <a:r>
              <a:rPr lang="en-GB" baseline="0" dirty="0"/>
              <a:t> patients in this study have colorectal cancer with </a:t>
            </a:r>
            <a:r>
              <a:rPr lang="en-GB" baseline="0" dirty="0" err="1"/>
              <a:t>mets</a:t>
            </a:r>
            <a:r>
              <a:rPr lang="en-GB" baseline="0" dirty="0"/>
              <a:t>, so they are very ill and recent studies show that they are likely to all experience an event.</a:t>
            </a:r>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t>Multiple competing events can be added in the models.</a:t>
            </a:r>
          </a:p>
          <a:p>
            <a:endParaRPr lang="en-GB" dirty="0"/>
          </a:p>
        </p:txBody>
      </p:sp>
      <p:sp>
        <p:nvSpPr>
          <p:cNvPr id="4" name="Slide Number Placeholder 3"/>
          <p:cNvSpPr>
            <a:spLocks noGrp="1"/>
          </p:cNvSpPr>
          <p:nvPr>
            <p:ph type="sldNum" sz="quarter" idx="10"/>
          </p:nvPr>
        </p:nvSpPr>
        <p:spPr/>
        <p:txBody>
          <a:bodyPr/>
          <a:lstStyle/>
          <a:p>
            <a:fld id="{D7FF3BC0-F876-4952-8525-B92A91A257EC}" type="slidenum">
              <a:rPr lang="en-GB" smtClean="0"/>
              <a:t>19</a:t>
            </a:fld>
            <a:endParaRPr lang="en-GB"/>
          </a:p>
        </p:txBody>
      </p:sp>
    </p:spTree>
    <p:extLst>
      <p:ext uri="{BB962C8B-B14F-4D97-AF65-F5344CB8AC3E}">
        <p14:creationId xmlns:p14="http://schemas.microsoft.com/office/powerpoint/2010/main" val="2568076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8"/>
          <p:cNvSpPr>
            <a:spLocks noChangeArrowheads="1"/>
          </p:cNvSpPr>
          <p:nvPr/>
        </p:nvSpPr>
        <p:spPr bwMode="auto">
          <a:xfrm>
            <a:off x="0" y="0"/>
            <a:ext cx="1423988" cy="6858000"/>
          </a:xfrm>
          <a:prstGeom prst="rect">
            <a:avLst/>
          </a:prstGeom>
          <a:gradFill rotWithShape="0">
            <a:gsLst>
              <a:gs pos="0">
                <a:srgbClr val="993366"/>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fontAlgn="base">
              <a:spcBef>
                <a:spcPct val="0"/>
              </a:spcBef>
              <a:spcAft>
                <a:spcPct val="0"/>
              </a:spcAft>
            </a:pPr>
            <a:endParaRPr lang="en-US" sz="1600">
              <a:solidFill>
                <a:srgbClr val="000000"/>
              </a:solidFill>
            </a:endParaRPr>
          </a:p>
        </p:txBody>
      </p:sp>
      <p:grpSp>
        <p:nvGrpSpPr>
          <p:cNvPr id="5" name="Group 9"/>
          <p:cNvGrpSpPr>
            <a:grpSpLocks/>
          </p:cNvGrpSpPr>
          <p:nvPr/>
        </p:nvGrpSpPr>
        <p:grpSpPr bwMode="auto">
          <a:xfrm>
            <a:off x="5943600" y="5989638"/>
            <a:ext cx="2895600" cy="496887"/>
            <a:chOff x="3475" y="3773"/>
            <a:chExt cx="1824" cy="313"/>
          </a:xfrm>
        </p:grpSpPr>
        <p:sp>
          <p:nvSpPr>
            <p:cNvPr id="6" name="Rectangle 10"/>
            <p:cNvSpPr>
              <a:spLocks noChangeArrowheads="1"/>
            </p:cNvSpPr>
            <p:nvPr/>
          </p:nvSpPr>
          <p:spPr bwMode="auto">
            <a:xfrm rot="-5400000">
              <a:off x="4691" y="3473"/>
              <a:ext cx="313" cy="914"/>
            </a:xfrm>
            <a:prstGeom prst="rect">
              <a:avLst/>
            </a:prstGeom>
            <a:solidFill>
              <a:srgbClr val="EAEAEA"/>
            </a:solidFill>
            <a:ln>
              <a:noFill/>
            </a:ln>
            <a:effectLst>
              <a:prstShdw prst="shdw17" dist="17961" dir="2700000">
                <a:srgbClr val="8C8C8C"/>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fontAlgn="base">
                <a:spcBef>
                  <a:spcPct val="0"/>
                </a:spcBef>
                <a:spcAft>
                  <a:spcPct val="0"/>
                </a:spcAft>
              </a:pPr>
              <a:endParaRPr lang="en-US" sz="1600">
                <a:solidFill>
                  <a:srgbClr val="000000"/>
                </a:solidFill>
              </a:endParaRPr>
            </a:p>
          </p:txBody>
        </p:sp>
        <p:sp>
          <p:nvSpPr>
            <p:cNvPr id="7" name="Rectangle 11"/>
            <p:cNvSpPr>
              <a:spLocks noChangeArrowheads="1"/>
            </p:cNvSpPr>
            <p:nvPr/>
          </p:nvSpPr>
          <p:spPr bwMode="auto">
            <a:xfrm>
              <a:off x="3475" y="3801"/>
              <a:ext cx="1824" cy="104"/>
            </a:xfrm>
            <a:prstGeom prst="rect">
              <a:avLst/>
            </a:prstGeom>
            <a:gradFill rotWithShape="0">
              <a:gsLst>
                <a:gs pos="0">
                  <a:schemeClr val="bg1"/>
                </a:gs>
                <a:gs pos="100000">
                  <a:srgbClr val="993366"/>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fontAlgn="base">
                <a:spcBef>
                  <a:spcPct val="0"/>
                </a:spcBef>
                <a:spcAft>
                  <a:spcPct val="0"/>
                </a:spcAft>
              </a:pPr>
              <a:endParaRPr lang="en-US" sz="1600">
                <a:solidFill>
                  <a:srgbClr val="000000"/>
                </a:solidFill>
              </a:endParaRPr>
            </a:p>
          </p:txBody>
        </p:sp>
        <p:sp>
          <p:nvSpPr>
            <p:cNvPr id="8" name="Rectangle 12"/>
            <p:cNvSpPr>
              <a:spLocks noChangeArrowheads="1"/>
            </p:cNvSpPr>
            <p:nvPr/>
          </p:nvSpPr>
          <p:spPr bwMode="auto">
            <a:xfrm>
              <a:off x="3907" y="3933"/>
              <a:ext cx="1392" cy="28"/>
            </a:xfrm>
            <a:prstGeom prst="rect">
              <a:avLst/>
            </a:prstGeom>
            <a:gradFill rotWithShape="0">
              <a:gsLst>
                <a:gs pos="0">
                  <a:schemeClr val="bg1"/>
                </a:gs>
                <a:gs pos="100000">
                  <a:srgbClr val="993366"/>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fontAlgn="base">
                <a:spcBef>
                  <a:spcPct val="0"/>
                </a:spcBef>
                <a:spcAft>
                  <a:spcPct val="0"/>
                </a:spcAft>
              </a:pPr>
              <a:endParaRPr lang="en-US" sz="1600">
                <a:solidFill>
                  <a:srgbClr val="000000"/>
                </a:solidFill>
              </a:endParaRPr>
            </a:p>
          </p:txBody>
        </p:sp>
        <p:sp>
          <p:nvSpPr>
            <p:cNvPr id="9" name="Rectangle 13"/>
            <p:cNvSpPr>
              <a:spLocks noChangeArrowheads="1"/>
            </p:cNvSpPr>
            <p:nvPr/>
          </p:nvSpPr>
          <p:spPr bwMode="auto">
            <a:xfrm>
              <a:off x="4243" y="3999"/>
              <a:ext cx="1056" cy="38"/>
            </a:xfrm>
            <a:prstGeom prst="rect">
              <a:avLst/>
            </a:prstGeom>
            <a:gradFill rotWithShape="0">
              <a:gsLst>
                <a:gs pos="0">
                  <a:schemeClr val="bg1"/>
                </a:gs>
                <a:gs pos="100000">
                  <a:srgbClr val="993366"/>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fontAlgn="base">
                <a:spcBef>
                  <a:spcPct val="0"/>
                </a:spcBef>
                <a:spcAft>
                  <a:spcPct val="0"/>
                </a:spcAft>
              </a:pPr>
              <a:endParaRPr lang="en-US" sz="1600">
                <a:solidFill>
                  <a:srgbClr val="000000"/>
                </a:solidFill>
              </a:endParaRPr>
            </a:p>
          </p:txBody>
        </p:sp>
      </p:grpSp>
      <p:pic>
        <p:nvPicPr>
          <p:cNvPr id="10" name="Picture 16" descr="csm logo (300) lagr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4450" y="5922963"/>
            <a:ext cx="12192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6050" name="Rectangle 2"/>
          <p:cNvSpPr>
            <a:spLocks noGrp="1" noChangeArrowheads="1"/>
          </p:cNvSpPr>
          <p:nvPr>
            <p:ph type="ctrTitle"/>
          </p:nvPr>
        </p:nvSpPr>
        <p:spPr>
          <a:xfrm>
            <a:off x="685800" y="1728788"/>
            <a:ext cx="7772400" cy="1143000"/>
          </a:xfrm>
        </p:spPr>
        <p:txBody>
          <a:bodyPr/>
          <a:lstStyle>
            <a:lvl1pPr>
              <a:defRPr>
                <a:solidFill>
                  <a:schemeClr val="tx1"/>
                </a:solidFill>
                <a:effectLst>
                  <a:outerShdw blurRad="38100" dist="38100" dir="2700000" algn="tl">
                    <a:srgbClr val="000000">
                      <a:alpha val="43137"/>
                    </a:srgbClr>
                  </a:outerShdw>
                </a:effectLst>
              </a:defRPr>
            </a:lvl1pPr>
          </a:lstStyle>
          <a:p>
            <a:r>
              <a:rPr lang="en-US" altLang="zh-TW"/>
              <a:t>Click to edit Master title style</a:t>
            </a:r>
            <a:endParaRPr lang="en-GB" altLang="zh-TW" dirty="0"/>
          </a:p>
        </p:txBody>
      </p:sp>
      <p:sp>
        <p:nvSpPr>
          <p:cNvPr id="13" name="Rectangle 3"/>
          <p:cNvSpPr>
            <a:spLocks noGrp="1" noChangeArrowheads="1"/>
          </p:cNvSpPr>
          <p:nvPr>
            <p:ph type="subTitle" idx="4294967295"/>
          </p:nvPr>
        </p:nvSpPr>
        <p:spPr>
          <a:xfrm>
            <a:off x="1471613" y="3722688"/>
            <a:ext cx="6400800" cy="1752600"/>
          </a:xfrm>
          <a:solidFill>
            <a:srgbClr val="FFFFFF"/>
          </a:solidFill>
        </p:spPr>
        <p:txBody>
          <a:bodyPr/>
          <a:lstStyle/>
          <a:p>
            <a:endParaRPr lang="zh-TW" altLang="en-GB" dirty="0"/>
          </a:p>
          <a:p>
            <a:endParaRPr lang="en-GB" altLang="zh-TW" dirty="0"/>
          </a:p>
          <a:p>
            <a:endParaRPr lang="en-GB" altLang="zh-TW" dirty="0"/>
          </a:p>
          <a:p>
            <a:r>
              <a:rPr lang="en-GB" altLang="zh-TW" dirty="0"/>
              <a:t>Centre for Statistics in Medicine Oxford</a:t>
            </a:r>
          </a:p>
        </p:txBody>
      </p:sp>
      <p:sp>
        <p:nvSpPr>
          <p:cNvPr id="11" name="Rectangle 4"/>
          <p:cNvSpPr>
            <a:spLocks noGrp="1" noChangeArrowheads="1"/>
          </p:cNvSpPr>
          <p:nvPr>
            <p:ph type="dt" sz="half" idx="10"/>
          </p:nvPr>
        </p:nvSpPr>
        <p:spPr/>
        <p:txBody>
          <a:bodyPr/>
          <a:lstStyle>
            <a:lvl1pPr>
              <a:defRPr/>
            </a:lvl1pPr>
          </a:lstStyle>
          <a:p>
            <a:endParaRPr lang="en-GB" altLang="zh-TW">
              <a:solidFill>
                <a:srgbClr val="000000"/>
              </a:solidFill>
            </a:endParaRPr>
          </a:p>
        </p:txBody>
      </p:sp>
      <p:sp>
        <p:nvSpPr>
          <p:cNvPr id="12" name="Rectangle 5"/>
          <p:cNvSpPr>
            <a:spLocks noGrp="1" noChangeArrowheads="1"/>
          </p:cNvSpPr>
          <p:nvPr>
            <p:ph type="ftr" sz="quarter" idx="11"/>
          </p:nvPr>
        </p:nvSpPr>
        <p:spPr/>
        <p:txBody>
          <a:bodyPr/>
          <a:lstStyle>
            <a:lvl1pPr>
              <a:defRPr/>
            </a:lvl1pPr>
          </a:lstStyle>
          <a:p>
            <a:endParaRPr lang="en-GB" altLang="zh-TW">
              <a:solidFill>
                <a:srgbClr val="000000"/>
              </a:solidFill>
            </a:endParaRPr>
          </a:p>
        </p:txBody>
      </p:sp>
      <p:sp>
        <p:nvSpPr>
          <p:cNvPr id="14" name="Rectangle 6"/>
          <p:cNvSpPr>
            <a:spLocks noGrp="1" noChangeArrowheads="1"/>
          </p:cNvSpPr>
          <p:nvPr>
            <p:ph type="sldNum" sz="quarter" idx="12"/>
          </p:nvPr>
        </p:nvSpPr>
        <p:spPr>
          <a:xfrm>
            <a:off x="6553200" y="6248400"/>
            <a:ext cx="1905000" cy="457200"/>
          </a:xfrm>
        </p:spPr>
        <p:txBody>
          <a:bodyPr/>
          <a:lstStyle>
            <a:lvl1pPr>
              <a:defRPr>
                <a:latin typeface="Times New Roman" pitchFamily="18" charset="0"/>
              </a:defRPr>
            </a:lvl1pPr>
          </a:lstStyle>
          <a:p>
            <a:fld id="{DC460DD2-4D5F-4DFC-9675-97D314E5CF91}"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845379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5"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6"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4AB97C68-0271-4B93-AD00-C92A377A07FD}"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480208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6988"/>
            <a:ext cx="1943100" cy="6192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26988"/>
            <a:ext cx="5676900" cy="6192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5"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6"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DC4AFFC8-193C-4EDF-963D-BDC3699AF656}"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78510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26988"/>
            <a:ext cx="7772400" cy="820738"/>
          </a:xfrm>
        </p:spPr>
        <p:txBody>
          <a:bodyPr/>
          <a:lstStyle/>
          <a:p>
            <a:r>
              <a:rPr lang="en-US"/>
              <a:t>Click to edit Master title style</a:t>
            </a:r>
            <a:endParaRPr lang="en-GB"/>
          </a:p>
        </p:txBody>
      </p:sp>
      <p:sp>
        <p:nvSpPr>
          <p:cNvPr id="3" name="Table Placeholder 2"/>
          <p:cNvSpPr>
            <a:spLocks noGrp="1"/>
          </p:cNvSpPr>
          <p:nvPr>
            <p:ph type="tbl" idx="1"/>
          </p:nvPr>
        </p:nvSpPr>
        <p:spPr>
          <a:xfrm>
            <a:off x="685800" y="1196975"/>
            <a:ext cx="7772400" cy="4968875"/>
          </a:xfrm>
        </p:spPr>
        <p:txBody>
          <a:bodyPr/>
          <a:lstStyle/>
          <a:p>
            <a:pPr lvl="0"/>
            <a:endParaRPr lang="en-GB" noProof="0"/>
          </a:p>
        </p:txBody>
      </p:sp>
      <p:sp>
        <p:nvSpPr>
          <p:cNvPr id="4"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5"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6"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E6FE0BBA-43EB-4A14-AF70-BC0AE63E0047}"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45551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40967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41634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70863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23911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086160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17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39523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5"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6"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48F217A5-5EE8-44FE-AEED-802AA1BCB443}"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8268067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57579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77725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149412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BE2FDEB-98C2-440C-8163-4B76D0BAD78A}" type="datetimeFigureOut">
              <a:rPr lang="en-GB">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31FC16B0-7DCE-4968-B0DD-AE16481A5870}" type="slidenum">
              <a:rPr lang="en-GB">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85117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5"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6"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D6012F50-41ED-4DB3-A286-9AE3E14B11E7}"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342114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196975"/>
            <a:ext cx="381000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96975"/>
            <a:ext cx="381000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6"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7"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1A0CEF56-3E99-41BD-9100-DD83F4B8C7AF}"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437212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8"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9"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1BA7FB9C-C9B0-4149-A24F-B4927F3E9F07}"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4512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4"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5"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DE7E99E8-9F12-4E81-AE56-46C2A16FE685}"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557885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3"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4"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278F5B7C-ECA2-48EE-B4E2-BFDA48671451}"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857354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6"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7"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4D9D8ABF-F501-42CF-A5D2-B926BD7F5F71}"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55524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p:cNvSpPr>
            <a:spLocks noGrp="1" noChangeArrowheads="1"/>
          </p:cNvSpPr>
          <p:nvPr>
            <p:ph type="dt" sz="half" idx="10"/>
          </p:nvPr>
        </p:nvSpPr>
        <p:spPr>
          <a:ln/>
        </p:spPr>
        <p:txBody>
          <a:bodyPr/>
          <a:lstStyle>
            <a:lvl1pPr>
              <a:defRPr/>
            </a:lvl1pPr>
          </a:lstStyle>
          <a:p>
            <a:endParaRPr lang="en-GB" altLang="zh-TW">
              <a:solidFill>
                <a:srgbClr val="000000"/>
              </a:solidFill>
            </a:endParaRPr>
          </a:p>
        </p:txBody>
      </p:sp>
      <p:sp>
        <p:nvSpPr>
          <p:cNvPr id="6" name="Rectangle 1029"/>
          <p:cNvSpPr>
            <a:spLocks noGrp="1" noChangeArrowheads="1"/>
          </p:cNvSpPr>
          <p:nvPr>
            <p:ph type="ftr" sz="quarter" idx="11"/>
          </p:nvPr>
        </p:nvSpPr>
        <p:spPr>
          <a:ln/>
        </p:spPr>
        <p:txBody>
          <a:bodyPr/>
          <a:lstStyle>
            <a:lvl1pPr>
              <a:defRPr/>
            </a:lvl1pPr>
          </a:lstStyle>
          <a:p>
            <a:endParaRPr lang="en-GB" altLang="zh-TW">
              <a:solidFill>
                <a:srgbClr val="000000"/>
              </a:solidFill>
            </a:endParaRPr>
          </a:p>
        </p:txBody>
      </p:sp>
      <p:sp>
        <p:nvSpPr>
          <p:cNvPr id="7" name="Rectangle 1030"/>
          <p:cNvSpPr>
            <a:spLocks noGrp="1" noChangeArrowheads="1"/>
          </p:cNvSpPr>
          <p:nvPr>
            <p:ph type="sldNum" sz="quarter" idx="12"/>
          </p:nvPr>
        </p:nvSpPr>
        <p:spPr>
          <a:ln/>
        </p:spPr>
        <p:txBody>
          <a:bodyPr/>
          <a:lstStyle>
            <a:lvl1pPr>
              <a:defRPr/>
            </a:lvl1pPr>
          </a:lstStyle>
          <a:p>
            <a:endParaRPr lang="zh-TW" altLang="en-GB">
              <a:solidFill>
                <a:srgbClr val="000000"/>
              </a:solidFill>
            </a:endParaRPr>
          </a:p>
          <a:p>
            <a:fld id="{8666EA78-3E96-4917-A726-D2AEFCD8FACF}" type="slidenum">
              <a:rPr lang="zh-TW" altLang="en-GB">
                <a:solidFill>
                  <a:srgbClr val="000000"/>
                </a:solidFill>
              </a:rPr>
              <a:pPr/>
              <a:t>‹#›</a:t>
            </a:fld>
            <a:endParaRPr lang="en-GB" altLang="zh-TW">
              <a:solidFill>
                <a:srgbClr val="000000"/>
              </a:solidFill>
            </a:endParaRPr>
          </a:p>
        </p:txBody>
      </p:sp>
    </p:spTree>
    <p:extLst>
      <p:ext uri="{BB962C8B-B14F-4D97-AF65-F5344CB8AC3E}">
        <p14:creationId xmlns:p14="http://schemas.microsoft.com/office/powerpoint/2010/main" val="2334041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35"/>
          <p:cNvSpPr>
            <a:spLocks noChangeArrowheads="1"/>
          </p:cNvSpPr>
          <p:nvPr userDrawn="1"/>
        </p:nvSpPr>
        <p:spPr bwMode="auto">
          <a:xfrm>
            <a:off x="815975" y="6321425"/>
            <a:ext cx="8328025" cy="536575"/>
          </a:xfrm>
          <a:prstGeom prst="rect">
            <a:avLst/>
          </a:prstGeom>
          <a:solidFill>
            <a:srgbClr val="993366"/>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p>
            <a:pPr fontAlgn="base">
              <a:spcBef>
                <a:spcPct val="0"/>
              </a:spcBef>
              <a:spcAft>
                <a:spcPct val="0"/>
              </a:spcAft>
            </a:pPr>
            <a:endParaRPr lang="en-US" sz="1600">
              <a:solidFill>
                <a:srgbClr val="000000"/>
              </a:solidFill>
            </a:endParaRPr>
          </a:p>
        </p:txBody>
      </p:sp>
      <p:sp>
        <p:nvSpPr>
          <p:cNvPr id="1027" name="Rectangle 1027"/>
          <p:cNvSpPr>
            <a:spLocks noGrp="1" noChangeArrowheads="1"/>
          </p:cNvSpPr>
          <p:nvPr>
            <p:ph type="body" idx="1"/>
          </p:nvPr>
        </p:nvSpPr>
        <p:spPr bwMode="auto">
          <a:xfrm>
            <a:off x="685800" y="1196975"/>
            <a:ext cx="7772400"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zh-TW" dirty="0"/>
              <a:t>Click to edit Master text styles</a:t>
            </a:r>
          </a:p>
          <a:p>
            <a:pPr lvl="1"/>
            <a:r>
              <a:rPr lang="en-GB" altLang="zh-TW" dirty="0"/>
              <a:t>Second level</a:t>
            </a:r>
          </a:p>
          <a:p>
            <a:pPr lvl="2"/>
            <a:r>
              <a:rPr lang="en-GB" altLang="zh-TW" dirty="0"/>
              <a:t>Third level</a:t>
            </a:r>
          </a:p>
        </p:txBody>
      </p:sp>
      <p:sp>
        <p:nvSpPr>
          <p:cNvPr id="385028" name="Rectangle 1028"/>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ea typeface="PMingLiU" pitchFamily="18" charset="-120"/>
              </a:defRPr>
            </a:lvl1pPr>
          </a:lstStyle>
          <a:p>
            <a:pPr fontAlgn="base">
              <a:spcBef>
                <a:spcPct val="0"/>
              </a:spcBef>
              <a:spcAft>
                <a:spcPct val="0"/>
              </a:spcAft>
            </a:pPr>
            <a:endParaRPr lang="en-GB" altLang="zh-TW">
              <a:solidFill>
                <a:srgbClr val="000000"/>
              </a:solidFill>
            </a:endParaRPr>
          </a:p>
        </p:txBody>
      </p:sp>
      <p:sp>
        <p:nvSpPr>
          <p:cNvPr id="385029" name="Rectangle 102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ea typeface="PMingLiU" pitchFamily="18" charset="-120"/>
              </a:defRPr>
            </a:lvl1pPr>
          </a:lstStyle>
          <a:p>
            <a:pPr fontAlgn="base">
              <a:spcBef>
                <a:spcPct val="0"/>
              </a:spcBef>
              <a:spcAft>
                <a:spcPct val="0"/>
              </a:spcAft>
            </a:pPr>
            <a:endParaRPr lang="en-GB" altLang="zh-TW">
              <a:solidFill>
                <a:srgbClr val="000000"/>
              </a:solidFill>
            </a:endParaRPr>
          </a:p>
        </p:txBody>
      </p:sp>
      <p:sp>
        <p:nvSpPr>
          <p:cNvPr id="385030" name="Rectangle 1030"/>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ahoma" pitchFamily="34" charset="0"/>
                <a:ea typeface="PMingLiU" pitchFamily="18" charset="-120"/>
              </a:defRPr>
            </a:lvl1pPr>
          </a:lstStyle>
          <a:p>
            <a:pPr fontAlgn="base">
              <a:spcBef>
                <a:spcPct val="0"/>
              </a:spcBef>
              <a:spcAft>
                <a:spcPct val="0"/>
              </a:spcAft>
            </a:pPr>
            <a:endParaRPr lang="zh-TW" altLang="en-GB">
              <a:solidFill>
                <a:srgbClr val="000000"/>
              </a:solidFill>
            </a:endParaRPr>
          </a:p>
          <a:p>
            <a:pPr fontAlgn="base">
              <a:spcBef>
                <a:spcPct val="0"/>
              </a:spcBef>
              <a:spcAft>
                <a:spcPct val="0"/>
              </a:spcAft>
            </a:pPr>
            <a:fld id="{2BDD37CB-1E06-459D-823A-5B0D5BD7C3B8}" type="slidenum">
              <a:rPr lang="zh-TW" altLang="en-GB">
                <a:solidFill>
                  <a:srgbClr val="000000"/>
                </a:solidFill>
              </a:rPr>
              <a:pPr fontAlgn="base">
                <a:spcBef>
                  <a:spcPct val="0"/>
                </a:spcBef>
                <a:spcAft>
                  <a:spcPct val="0"/>
                </a:spcAft>
              </a:pPr>
              <a:t>‹#›</a:t>
            </a:fld>
            <a:endParaRPr lang="en-GB" altLang="zh-TW">
              <a:solidFill>
                <a:srgbClr val="000000"/>
              </a:solidFill>
            </a:endParaRPr>
          </a:p>
        </p:txBody>
      </p:sp>
      <p:sp>
        <p:nvSpPr>
          <p:cNvPr id="1032" name="Rectangle 1182"/>
          <p:cNvSpPr>
            <a:spLocks noChangeArrowheads="1"/>
          </p:cNvSpPr>
          <p:nvPr userDrawn="1"/>
        </p:nvSpPr>
        <p:spPr bwMode="auto">
          <a:xfrm>
            <a:off x="0" y="0"/>
            <a:ext cx="9144000" cy="801688"/>
          </a:xfrm>
          <a:prstGeom prst="rect">
            <a:avLst/>
          </a:prstGeom>
          <a:solidFill>
            <a:srgbClr val="993366"/>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p>
            <a:pPr fontAlgn="base">
              <a:spcBef>
                <a:spcPct val="0"/>
              </a:spcBef>
              <a:spcAft>
                <a:spcPct val="0"/>
              </a:spcAft>
            </a:pPr>
            <a:endParaRPr lang="en-US" sz="1600">
              <a:solidFill>
                <a:srgbClr val="000000"/>
              </a:solidFill>
            </a:endParaRPr>
          </a:p>
        </p:txBody>
      </p:sp>
      <p:sp>
        <p:nvSpPr>
          <p:cNvPr id="1033" name="Rectangle 1026"/>
          <p:cNvSpPr>
            <a:spLocks noGrp="1" noChangeArrowheads="1"/>
          </p:cNvSpPr>
          <p:nvPr>
            <p:ph type="title"/>
          </p:nvPr>
        </p:nvSpPr>
        <p:spPr bwMode="auto">
          <a:xfrm>
            <a:off x="685800" y="-26988"/>
            <a:ext cx="7772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zh-TW" dirty="0"/>
              <a:t>Click to edit Master title style</a:t>
            </a:r>
          </a:p>
        </p:txBody>
      </p:sp>
      <p:pic>
        <p:nvPicPr>
          <p:cNvPr id="10" name="Picture 16" descr="csm logo (300) lagre"/>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8964" y="6420981"/>
            <a:ext cx="6096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6673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Tahoma" pitchFamily="34" charset="0"/>
        </a:defRPr>
      </a:lvl2pPr>
      <a:lvl3pPr algn="ctr" rtl="0" eaLnBrk="0" fontAlgn="base" hangingPunct="0">
        <a:spcBef>
          <a:spcPct val="0"/>
        </a:spcBef>
        <a:spcAft>
          <a:spcPct val="0"/>
        </a:spcAft>
        <a:defRPr sz="3200" b="1">
          <a:solidFill>
            <a:schemeClr val="bg1"/>
          </a:solidFill>
          <a:latin typeface="Tahoma" pitchFamily="34" charset="0"/>
        </a:defRPr>
      </a:lvl3pPr>
      <a:lvl4pPr algn="ctr" rtl="0" eaLnBrk="0" fontAlgn="base" hangingPunct="0">
        <a:spcBef>
          <a:spcPct val="0"/>
        </a:spcBef>
        <a:spcAft>
          <a:spcPct val="0"/>
        </a:spcAft>
        <a:defRPr sz="3200" b="1">
          <a:solidFill>
            <a:schemeClr val="bg1"/>
          </a:solidFill>
          <a:latin typeface="Tahoma" pitchFamily="34" charset="0"/>
        </a:defRPr>
      </a:lvl4pPr>
      <a:lvl5pPr algn="ctr" rtl="0" eaLnBrk="0" fontAlgn="base" hangingPunct="0">
        <a:spcBef>
          <a:spcPct val="0"/>
        </a:spcBef>
        <a:spcAft>
          <a:spcPct val="0"/>
        </a:spcAft>
        <a:defRPr sz="3200" b="1">
          <a:solidFill>
            <a:schemeClr val="bg1"/>
          </a:solidFill>
          <a:latin typeface="Tahoma" pitchFamily="34" charset="0"/>
        </a:defRPr>
      </a:lvl5pPr>
      <a:lvl6pPr marL="457200" algn="ctr" rtl="0" fontAlgn="base">
        <a:spcBef>
          <a:spcPct val="0"/>
        </a:spcBef>
        <a:spcAft>
          <a:spcPct val="0"/>
        </a:spcAft>
        <a:defRPr sz="3200" b="1">
          <a:solidFill>
            <a:schemeClr val="bg1"/>
          </a:solidFill>
          <a:latin typeface="Tahoma" pitchFamily="34" charset="0"/>
        </a:defRPr>
      </a:lvl6pPr>
      <a:lvl7pPr marL="914400" algn="ctr" rtl="0" fontAlgn="base">
        <a:spcBef>
          <a:spcPct val="0"/>
        </a:spcBef>
        <a:spcAft>
          <a:spcPct val="0"/>
        </a:spcAft>
        <a:defRPr sz="3200" b="1">
          <a:solidFill>
            <a:schemeClr val="bg1"/>
          </a:solidFill>
          <a:latin typeface="Tahoma" pitchFamily="34" charset="0"/>
        </a:defRPr>
      </a:lvl7pPr>
      <a:lvl8pPr marL="1371600" algn="ctr" rtl="0" fontAlgn="base">
        <a:spcBef>
          <a:spcPct val="0"/>
        </a:spcBef>
        <a:spcAft>
          <a:spcPct val="0"/>
        </a:spcAft>
        <a:defRPr sz="3200" b="1">
          <a:solidFill>
            <a:schemeClr val="bg1"/>
          </a:solidFill>
          <a:latin typeface="Tahoma" pitchFamily="34" charset="0"/>
        </a:defRPr>
      </a:lvl8pPr>
      <a:lvl9pPr marL="1828800" algn="ctr" rtl="0" fontAlgn="base">
        <a:spcBef>
          <a:spcPct val="0"/>
        </a:spcBef>
        <a:spcAft>
          <a:spcPct val="0"/>
        </a:spcAft>
        <a:defRPr sz="3200" b="1">
          <a:solidFill>
            <a:schemeClr val="bg1"/>
          </a:solidFill>
          <a:latin typeface="Tahoma" pitchFamily="34" charset="0"/>
        </a:defRPr>
      </a:lvl9pPr>
    </p:titleStyle>
    <p:bodyStyle>
      <a:lvl1pPr marL="342900" indent="-342900" algn="l" rtl="0" eaLnBrk="0" fontAlgn="base" hangingPunct="0">
        <a:spcBef>
          <a:spcPct val="20000"/>
        </a:spcBef>
        <a:spcAft>
          <a:spcPct val="0"/>
        </a:spcAft>
        <a:buChar char="•"/>
        <a:defRPr sz="2400" b="1">
          <a:solidFill>
            <a:srgbClr val="000099"/>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E2FDEB-98C2-440C-8163-4B76D0BAD78A}" type="datetimeFigureOut">
              <a:rPr lang="en-GB" smtClean="0">
                <a:solidFill>
                  <a:prstClr val="black">
                    <a:tint val="75000"/>
                  </a:prstClr>
                </a:solidFill>
              </a:rPr>
              <a:pPr/>
              <a:t>08/11/2017</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C16B0-7DCE-4968-B0DD-AE16481A587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8596638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015" y="0"/>
            <a:ext cx="8883080" cy="6858000"/>
            <a:chOff x="1015" y="0"/>
            <a:chExt cx="8883080" cy="6858000"/>
          </a:xfrm>
        </p:grpSpPr>
        <p:sp>
          <p:nvSpPr>
            <p:cNvPr id="10" name="Rectangle 9"/>
            <p:cNvSpPr/>
            <p:nvPr/>
          </p:nvSpPr>
          <p:spPr bwMode="auto">
            <a:xfrm>
              <a:off x="1015" y="0"/>
              <a:ext cx="898578" cy="6858000"/>
            </a:xfrm>
            <a:prstGeom prst="rect">
              <a:avLst/>
            </a:prstGeom>
            <a:gradFill>
              <a:gsLst>
                <a:gs pos="7000">
                  <a:srgbClr val="8D0549">
                    <a:alpha val="97255"/>
                  </a:srgbClr>
                </a:gs>
                <a:gs pos="78000">
                  <a:schemeClr val="bg1"/>
                </a:gs>
                <a:gs pos="100000">
                  <a:schemeClr val="bg1"/>
                </a:gs>
              </a:gsLst>
              <a:lin ang="5400000" scaled="0"/>
            </a:gra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sp>
          <p:nvSpPr>
            <p:cNvPr id="11" name="Rectangle 10"/>
            <p:cNvSpPr/>
            <p:nvPr/>
          </p:nvSpPr>
          <p:spPr bwMode="auto">
            <a:xfrm>
              <a:off x="899593" y="0"/>
              <a:ext cx="576063" cy="6858000"/>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sp>
          <p:nvSpPr>
            <p:cNvPr id="12" name="Rectangle 11"/>
            <p:cNvSpPr/>
            <p:nvPr/>
          </p:nvSpPr>
          <p:spPr bwMode="auto">
            <a:xfrm>
              <a:off x="5736260" y="5509597"/>
              <a:ext cx="3147835" cy="1133128"/>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grpSp>
      <p:sp>
        <p:nvSpPr>
          <p:cNvPr id="2" name="Title 1"/>
          <p:cNvSpPr>
            <a:spLocks noGrp="1"/>
          </p:cNvSpPr>
          <p:nvPr>
            <p:ph type="ctrTitle"/>
          </p:nvPr>
        </p:nvSpPr>
        <p:spPr>
          <a:xfrm>
            <a:off x="740990" y="1403251"/>
            <a:ext cx="7772400" cy="1809725"/>
          </a:xfrm>
        </p:spPr>
        <p:txBody>
          <a:bodyPr>
            <a:noAutofit/>
          </a:bodyPr>
          <a:lstStyle/>
          <a:p>
            <a:r>
              <a:rPr lang="en-GB" sz="2600" b="0" dirty="0">
                <a:effectLst/>
                <a:latin typeface="Calibri" pitchFamily="34" charset="0"/>
                <a:ea typeface="Tahoma" pitchFamily="34" charset="0"/>
                <a:cs typeface="Tahoma" pitchFamily="34" charset="0"/>
              </a:rPr>
              <a:t>Interpretation of effect estimates in competing risks survival models: A simulated analysis of organ-specific progression-free survival in a randomised phase III cancer trial</a:t>
            </a:r>
          </a:p>
        </p:txBody>
      </p:sp>
      <p:sp>
        <p:nvSpPr>
          <p:cNvPr id="3" name="Subtitle 2"/>
          <p:cNvSpPr>
            <a:spLocks noGrp="1"/>
          </p:cNvSpPr>
          <p:nvPr>
            <p:ph type="subTitle" idx="4294967295"/>
          </p:nvPr>
        </p:nvSpPr>
        <p:spPr>
          <a:xfrm>
            <a:off x="323528" y="3506664"/>
            <a:ext cx="8496944" cy="714424"/>
          </a:xfrm>
          <a:noFill/>
        </p:spPr>
        <p:txBody>
          <a:bodyPr>
            <a:noAutofit/>
          </a:bodyPr>
          <a:lstStyle/>
          <a:p>
            <a:pPr marL="0" indent="0" algn="ctr">
              <a:buNone/>
            </a:pPr>
            <a:r>
              <a:rPr lang="en-GB" sz="1600" b="0" dirty="0">
                <a:solidFill>
                  <a:schemeClr val="tx1"/>
                </a:solidFill>
                <a:latin typeface="Calibri" pitchFamily="34" charset="0"/>
                <a:ea typeface="Tahoma" pitchFamily="34" charset="0"/>
                <a:cs typeface="Tahoma" pitchFamily="34" charset="0"/>
              </a:rPr>
              <a:t>By:</a:t>
            </a:r>
          </a:p>
          <a:p>
            <a:pPr marL="0" indent="0" algn="ctr">
              <a:buNone/>
            </a:pPr>
            <a:r>
              <a:rPr lang="en-GB" sz="1600" b="0" dirty="0">
                <a:solidFill>
                  <a:schemeClr val="tx1"/>
                </a:solidFill>
                <a:latin typeface="Calibri" pitchFamily="34" charset="0"/>
                <a:ea typeface="Tahoma" pitchFamily="34" charset="0"/>
                <a:cs typeface="Tahoma" pitchFamily="34" charset="0"/>
              </a:rPr>
              <a:t>Pradeep Virdee, Peter Dutton, Sharon Love, Harpreet Wasan, Ricky A Sharma, Joanna Moschandreas</a:t>
            </a:r>
          </a:p>
        </p:txBody>
      </p:sp>
      <p:cxnSp>
        <p:nvCxnSpPr>
          <p:cNvPr id="5" name="Straight Connector 4"/>
          <p:cNvCxnSpPr/>
          <p:nvPr/>
        </p:nvCxnSpPr>
        <p:spPr>
          <a:xfrm>
            <a:off x="899593" y="1403251"/>
            <a:ext cx="7488831" cy="0"/>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899593" y="3212976"/>
            <a:ext cx="7488831" cy="0"/>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7" name="Text Box 4"/>
          <p:cNvSpPr txBox="1">
            <a:spLocks noChangeArrowheads="1"/>
          </p:cNvSpPr>
          <p:nvPr/>
        </p:nvSpPr>
        <p:spPr bwMode="auto">
          <a:xfrm>
            <a:off x="3347093" y="6334948"/>
            <a:ext cx="24459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dirty="0">
                <a:solidFill>
                  <a:srgbClr val="000000"/>
                </a:solidFill>
                <a:latin typeface="Calibri" pitchFamily="34" charset="0"/>
                <a:ea typeface="Tahoma" pitchFamily="34" charset="0"/>
                <a:cs typeface="Tahoma" pitchFamily="34" charset="0"/>
              </a:rPr>
              <a:t>https://www.csm.ox.ac.uk/</a:t>
            </a:r>
          </a:p>
        </p:txBody>
      </p:sp>
      <p:pic>
        <p:nvPicPr>
          <p:cNvPr id="8" name="Picture 7"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9932" y="4565921"/>
            <a:ext cx="1340313" cy="7125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csm logo text (300) lagr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0422" y="5293684"/>
            <a:ext cx="1879332" cy="640389"/>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6453336"/>
            <a:ext cx="977962" cy="308705"/>
          </a:xfrm>
          <a:prstGeom prst="rect">
            <a:avLst/>
          </a:prstGeom>
          <a:noFill/>
          <a:ln>
            <a:noFill/>
          </a:ln>
        </p:spPr>
      </p:pic>
    </p:spTree>
    <p:extLst>
      <p:ext uri="{BB962C8B-B14F-4D97-AF65-F5344CB8AC3E}">
        <p14:creationId xmlns:p14="http://schemas.microsoft.com/office/powerpoint/2010/main" val="3248301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10</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5431036"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tx2">
                    <a:lumMod val="60000"/>
                    <a:lumOff val="40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39122" y="2941494"/>
            <a:ext cx="1417637" cy="461665"/>
          </a:xfrm>
          <a:prstGeom prst="rect">
            <a:avLst/>
          </a:prstGeom>
          <a:noFill/>
          <a:ln>
            <a:noFill/>
          </a:ln>
        </p:spPr>
        <p:txBody>
          <a:bodyPr wrap="square" rtlCol="0">
            <a:spAutoFit/>
          </a:bodyPr>
          <a:lstStyle/>
          <a:p>
            <a:pPr algn="ctr"/>
            <a:r>
              <a:rPr lang="en-GB" sz="1200" b="1" dirty="0">
                <a:solidFill>
                  <a:schemeClr val="accent3">
                    <a:lumMod val="75000"/>
                  </a:schemeClr>
                </a:solidFill>
              </a:rPr>
              <a:t>Extra-Hepatic Progression</a:t>
            </a:r>
          </a:p>
        </p:txBody>
      </p:sp>
      <p:cxnSp>
        <p:nvCxnSpPr>
          <p:cNvPr id="18" name="Straight Arrow Connector 17"/>
          <p:cNvCxnSpPr/>
          <p:nvPr/>
        </p:nvCxnSpPr>
        <p:spPr>
          <a:xfrm flipH="1">
            <a:off x="5220072" y="3212976"/>
            <a:ext cx="216024" cy="288032"/>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3044825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5239122" y="3866800"/>
            <a:ext cx="1417637" cy="72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11</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3960440"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bg1">
                    <a:lumMod val="85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239122" y="2941494"/>
            <a:ext cx="1417637" cy="461665"/>
          </a:xfrm>
          <a:prstGeom prst="rect">
            <a:avLst/>
          </a:prstGeom>
          <a:noFill/>
          <a:ln>
            <a:noFill/>
          </a:ln>
        </p:spPr>
        <p:txBody>
          <a:bodyPr wrap="square" rtlCol="0">
            <a:spAutoFit/>
          </a:bodyPr>
          <a:lstStyle/>
          <a:p>
            <a:pPr algn="ctr"/>
            <a:r>
              <a:rPr lang="en-GB" sz="1200" b="1" dirty="0">
                <a:solidFill>
                  <a:schemeClr val="accent3">
                    <a:lumMod val="75000"/>
                  </a:schemeClr>
                </a:solidFill>
              </a:rPr>
              <a:t>Extra-Hepatic Progression</a:t>
            </a:r>
          </a:p>
        </p:txBody>
      </p:sp>
      <p:cxnSp>
        <p:nvCxnSpPr>
          <p:cNvPr id="21" name="Straight Arrow Connector 20"/>
          <p:cNvCxnSpPr/>
          <p:nvPr/>
        </p:nvCxnSpPr>
        <p:spPr>
          <a:xfrm flipH="1">
            <a:off x="5220072" y="3212976"/>
            <a:ext cx="216024" cy="288032"/>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264800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12</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5431036"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tx2">
                    <a:lumMod val="60000"/>
                    <a:lumOff val="40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09964" y="4475212"/>
            <a:ext cx="1259508" cy="276999"/>
          </a:xfrm>
          <a:prstGeom prst="rect">
            <a:avLst/>
          </a:prstGeom>
          <a:noFill/>
          <a:ln>
            <a:noFill/>
          </a:ln>
        </p:spPr>
        <p:txBody>
          <a:bodyPr wrap="square" rtlCol="0">
            <a:spAutoFit/>
          </a:bodyPr>
          <a:lstStyle/>
          <a:p>
            <a:pPr algn="ctr"/>
            <a:r>
              <a:rPr lang="en-GB" sz="1200" b="1" dirty="0">
                <a:solidFill>
                  <a:schemeClr val="accent3">
                    <a:lumMod val="75000"/>
                  </a:schemeClr>
                </a:solidFill>
              </a:rPr>
              <a:t>Death</a:t>
            </a:r>
          </a:p>
        </p:txBody>
      </p:sp>
      <p:cxnSp>
        <p:nvCxnSpPr>
          <p:cNvPr id="24" name="Straight Arrow Connector 23"/>
          <p:cNvCxnSpPr/>
          <p:nvPr/>
        </p:nvCxnSpPr>
        <p:spPr>
          <a:xfrm flipH="1" flipV="1">
            <a:off x="5267325" y="4391025"/>
            <a:ext cx="181906" cy="211145"/>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837635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5239122" y="3866800"/>
            <a:ext cx="1417637" cy="72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13</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3960440"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bg1">
                    <a:lumMod val="85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09964" y="4475212"/>
            <a:ext cx="1259508" cy="276999"/>
          </a:xfrm>
          <a:prstGeom prst="rect">
            <a:avLst/>
          </a:prstGeom>
          <a:noFill/>
          <a:ln>
            <a:noFill/>
          </a:ln>
        </p:spPr>
        <p:txBody>
          <a:bodyPr wrap="square" rtlCol="0">
            <a:spAutoFit/>
          </a:bodyPr>
          <a:lstStyle/>
          <a:p>
            <a:pPr algn="ctr"/>
            <a:r>
              <a:rPr lang="en-GB" sz="1200" b="1" dirty="0">
                <a:solidFill>
                  <a:schemeClr val="accent3">
                    <a:lumMod val="75000"/>
                  </a:schemeClr>
                </a:solidFill>
              </a:rPr>
              <a:t>Death</a:t>
            </a:r>
          </a:p>
        </p:txBody>
      </p:sp>
      <p:cxnSp>
        <p:nvCxnSpPr>
          <p:cNvPr id="24" name="Straight Arrow Connector 23"/>
          <p:cNvCxnSpPr/>
          <p:nvPr/>
        </p:nvCxnSpPr>
        <p:spPr>
          <a:xfrm flipH="1" flipV="1">
            <a:off x="5267325" y="4391025"/>
            <a:ext cx="181906" cy="211145"/>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63548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14</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5431036"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tx2">
                    <a:lumMod val="60000"/>
                    <a:lumOff val="40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39122" y="2941494"/>
            <a:ext cx="1417637" cy="461665"/>
          </a:xfrm>
          <a:prstGeom prst="rect">
            <a:avLst/>
          </a:prstGeom>
          <a:noFill/>
          <a:ln>
            <a:noFill/>
          </a:ln>
        </p:spPr>
        <p:txBody>
          <a:bodyPr wrap="square" rtlCol="0">
            <a:spAutoFit/>
          </a:bodyPr>
          <a:lstStyle/>
          <a:p>
            <a:pPr algn="ctr"/>
            <a:r>
              <a:rPr lang="en-GB" sz="1200" b="1" dirty="0">
                <a:solidFill>
                  <a:schemeClr val="accent3">
                    <a:lumMod val="75000"/>
                  </a:schemeClr>
                </a:solidFill>
              </a:rPr>
              <a:t>Extra-Hepatic Progression</a:t>
            </a:r>
          </a:p>
        </p:txBody>
      </p:sp>
      <p:sp>
        <p:nvSpPr>
          <p:cNvPr id="17" name="TextBox 16"/>
          <p:cNvSpPr txBox="1"/>
          <p:nvPr/>
        </p:nvSpPr>
        <p:spPr>
          <a:xfrm>
            <a:off x="5109964" y="4475212"/>
            <a:ext cx="1259508" cy="276999"/>
          </a:xfrm>
          <a:prstGeom prst="rect">
            <a:avLst/>
          </a:prstGeom>
          <a:noFill/>
          <a:ln>
            <a:noFill/>
          </a:ln>
        </p:spPr>
        <p:txBody>
          <a:bodyPr wrap="square" rtlCol="0">
            <a:spAutoFit/>
          </a:bodyPr>
          <a:lstStyle/>
          <a:p>
            <a:pPr algn="ctr"/>
            <a:r>
              <a:rPr lang="en-GB" sz="1200" b="1" dirty="0">
                <a:solidFill>
                  <a:schemeClr val="accent3">
                    <a:lumMod val="75000"/>
                  </a:schemeClr>
                </a:solidFill>
              </a:rPr>
              <a:t>Death</a:t>
            </a:r>
          </a:p>
        </p:txBody>
      </p:sp>
      <p:cxnSp>
        <p:nvCxnSpPr>
          <p:cNvPr id="18" name="Straight Arrow Connector 17"/>
          <p:cNvCxnSpPr/>
          <p:nvPr/>
        </p:nvCxnSpPr>
        <p:spPr>
          <a:xfrm flipH="1">
            <a:off x="5220072" y="3212976"/>
            <a:ext cx="216024" cy="288032"/>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flipV="1">
            <a:off x="5267325" y="4391025"/>
            <a:ext cx="181906" cy="211145"/>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165016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5239122" y="3866800"/>
            <a:ext cx="1417637" cy="720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15</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3960440"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bg1">
                    <a:lumMod val="85000"/>
                  </a:schemeClr>
                </a:solidFill>
              </a:rPr>
              <a:t>Hepatic Progression</a:t>
            </a:r>
          </a:p>
        </p:txBody>
      </p:sp>
      <p:cxnSp>
        <p:nvCxnSpPr>
          <p:cNvPr id="12" name="Straight Connector 11"/>
          <p:cNvCxnSpPr/>
          <p:nvPr/>
        </p:nvCxnSpPr>
        <p:spPr>
          <a:xfrm>
            <a:off x="6690667" y="3573016"/>
            <a:ext cx="0" cy="72008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20072" y="3569244"/>
            <a:ext cx="0" cy="72008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09964" y="4475212"/>
            <a:ext cx="1259508" cy="276999"/>
          </a:xfrm>
          <a:prstGeom prst="rect">
            <a:avLst/>
          </a:prstGeom>
          <a:noFill/>
          <a:ln>
            <a:noFill/>
          </a:ln>
        </p:spPr>
        <p:txBody>
          <a:bodyPr wrap="square" rtlCol="0">
            <a:spAutoFit/>
          </a:bodyPr>
          <a:lstStyle/>
          <a:p>
            <a:pPr algn="ctr"/>
            <a:r>
              <a:rPr lang="en-GB" sz="1200" b="1" dirty="0">
                <a:solidFill>
                  <a:schemeClr val="accent3">
                    <a:lumMod val="75000"/>
                  </a:schemeClr>
                </a:solidFill>
              </a:rPr>
              <a:t>Death</a:t>
            </a:r>
          </a:p>
        </p:txBody>
      </p:sp>
      <p:cxnSp>
        <p:nvCxnSpPr>
          <p:cNvPr id="24" name="Straight Arrow Connector 23"/>
          <p:cNvCxnSpPr/>
          <p:nvPr/>
        </p:nvCxnSpPr>
        <p:spPr>
          <a:xfrm flipH="1" flipV="1">
            <a:off x="5267325" y="4391025"/>
            <a:ext cx="181906" cy="211145"/>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237217" y="2941494"/>
            <a:ext cx="1417637" cy="461665"/>
          </a:xfrm>
          <a:prstGeom prst="rect">
            <a:avLst/>
          </a:prstGeom>
          <a:noFill/>
          <a:ln>
            <a:noFill/>
          </a:ln>
        </p:spPr>
        <p:txBody>
          <a:bodyPr wrap="square" rtlCol="0">
            <a:spAutoFit/>
          </a:bodyPr>
          <a:lstStyle/>
          <a:p>
            <a:pPr algn="ctr"/>
            <a:r>
              <a:rPr lang="en-GB" sz="1200" b="1" dirty="0">
                <a:solidFill>
                  <a:schemeClr val="accent3">
                    <a:lumMod val="75000"/>
                  </a:schemeClr>
                </a:solidFill>
              </a:rPr>
              <a:t>Extra-Hepatic Progression</a:t>
            </a:r>
          </a:p>
        </p:txBody>
      </p:sp>
      <p:cxnSp>
        <p:nvCxnSpPr>
          <p:cNvPr id="21" name="Straight Arrow Connector 20"/>
          <p:cNvCxnSpPr/>
          <p:nvPr/>
        </p:nvCxnSpPr>
        <p:spPr>
          <a:xfrm flipH="1">
            <a:off x="5220072" y="3212976"/>
            <a:ext cx="216024" cy="288032"/>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1653912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16</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ea typeface="Tahoma" pitchFamily="34" charset="0"/>
                <a:cs typeface="Tahoma" pitchFamily="34" charset="0"/>
              </a:rPr>
              <a:t>Contents</a:t>
            </a:r>
            <a:endParaRPr lang="en-GB" sz="4400" dirty="0">
              <a:solidFill>
                <a:schemeClr val="bg1"/>
              </a:solidFill>
              <a:latin typeface="+mj-lt"/>
              <a:ea typeface="Tahoma" pitchFamily="34" charset="0"/>
              <a:cs typeface="Tahoma" pitchFamily="34" charset="0"/>
            </a:endParaRP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457200" indent="-457200">
              <a:spcAft>
                <a:spcPts val="1200"/>
              </a:spcAft>
              <a:buFont typeface="+mj-lt"/>
              <a:buAutoNum type="arabicPeriod"/>
            </a:pPr>
            <a:r>
              <a:rPr lang="en-GB" sz="2000" dirty="0">
                <a:solidFill>
                  <a:schemeClr val="bg1">
                    <a:lumMod val="75000"/>
                  </a:schemeClr>
                </a:solidFill>
              </a:rPr>
              <a:t>The study design</a:t>
            </a:r>
          </a:p>
          <a:p>
            <a:pPr marL="457200" indent="-457200">
              <a:spcAft>
                <a:spcPts val="1200"/>
              </a:spcAft>
              <a:buFont typeface="+mj-lt"/>
              <a:buAutoNum type="arabicPeriod"/>
            </a:pPr>
            <a:r>
              <a:rPr lang="en-GB" sz="2000" dirty="0">
                <a:solidFill>
                  <a:schemeClr val="bg1">
                    <a:lumMod val="75000"/>
                  </a:schemeClr>
                </a:solidFill>
                <a:latin typeface="+mj-lt"/>
              </a:rPr>
              <a:t>What are competing risks</a:t>
            </a:r>
          </a:p>
          <a:p>
            <a:pPr marL="457200" indent="-457200">
              <a:spcAft>
                <a:spcPts val="1200"/>
              </a:spcAft>
              <a:buFont typeface="+mj-lt"/>
              <a:buAutoNum type="arabicPeriod"/>
            </a:pPr>
            <a:r>
              <a:rPr lang="en-GB" sz="2000" dirty="0">
                <a:latin typeface="+mj-lt"/>
              </a:rPr>
              <a:t>The types of competing risk models</a:t>
            </a:r>
          </a:p>
          <a:p>
            <a:pPr marL="457200" indent="-457200">
              <a:spcAft>
                <a:spcPts val="1200"/>
              </a:spcAft>
              <a:buFont typeface="+mj-lt"/>
              <a:buAutoNum type="arabicPeriod"/>
            </a:pPr>
            <a:r>
              <a:rPr lang="en-GB" sz="2000" dirty="0">
                <a:solidFill>
                  <a:schemeClr val="bg1">
                    <a:lumMod val="75000"/>
                  </a:schemeClr>
                </a:solidFill>
              </a:rPr>
              <a:t>Interpretation of estimates from the competing risk models</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75983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17</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Types of Competing Risk Models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3554819"/>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t>CRs are analysed using either cause-specific or subdistribution (Fine &amp; Grey cumulative incidence) proportional hazards models.</a:t>
            </a:r>
          </a:p>
          <a:p>
            <a:pPr>
              <a:spcAft>
                <a:spcPts val="1200"/>
              </a:spcAft>
            </a:pPr>
            <a:endParaRPr lang="en-GB" sz="700" dirty="0"/>
          </a:p>
          <a:p>
            <a:pPr marL="285750" indent="-285750">
              <a:spcAft>
                <a:spcPts val="1200"/>
              </a:spcAft>
              <a:buFont typeface="Arial" pitchFamily="34" charset="0"/>
              <a:buChar char="•"/>
            </a:pPr>
            <a:r>
              <a:rPr lang="en-GB" sz="2000" b="1" dirty="0">
                <a:ea typeface="Tahoma" pitchFamily="34" charset="0"/>
                <a:cs typeface="Tahoma" pitchFamily="34" charset="0"/>
              </a:rPr>
              <a:t>Cause-specific</a:t>
            </a:r>
            <a:r>
              <a:rPr lang="en-GB" sz="2000" dirty="0">
                <a:ea typeface="Tahoma" pitchFamily="34" charset="0"/>
                <a:cs typeface="Tahoma" pitchFamily="34" charset="0"/>
              </a:rPr>
              <a:t>: models the rate of occurrence of a </a:t>
            </a:r>
            <a:r>
              <a:rPr lang="en-GB" sz="2000" u="sng" dirty="0">
                <a:ea typeface="Tahoma" pitchFamily="34" charset="0"/>
                <a:cs typeface="Tahoma" pitchFamily="34" charset="0"/>
              </a:rPr>
              <a:t>specific</a:t>
            </a:r>
            <a:r>
              <a:rPr lang="en-GB" sz="2000" dirty="0">
                <a:ea typeface="Tahoma" pitchFamily="34" charset="0"/>
                <a:cs typeface="Tahoma" pitchFamily="34" charset="0"/>
              </a:rPr>
              <a:t> event in subjects who have not yet experienced </a:t>
            </a:r>
            <a:r>
              <a:rPr lang="en-GB" sz="2000" u="sng" dirty="0">
                <a:ea typeface="Tahoma" pitchFamily="34" charset="0"/>
                <a:cs typeface="Tahoma" pitchFamily="34" charset="0"/>
              </a:rPr>
              <a:t>any</a:t>
            </a:r>
            <a:r>
              <a:rPr lang="en-GB" sz="2000" dirty="0">
                <a:ea typeface="Tahoma" pitchFamily="34" charset="0"/>
                <a:cs typeface="Tahoma" pitchFamily="34" charset="0"/>
              </a:rPr>
              <a:t> of the events.</a:t>
            </a:r>
            <a:endParaRPr lang="en-GB" sz="2000" dirty="0">
              <a:latin typeface="+mj-lt"/>
            </a:endParaRPr>
          </a:p>
          <a:p>
            <a:pPr marL="285750" indent="-285750">
              <a:spcAft>
                <a:spcPts val="1200"/>
              </a:spcAft>
              <a:buFont typeface="Arial" pitchFamily="34" charset="0"/>
              <a:buChar char="•"/>
            </a:pPr>
            <a:r>
              <a:rPr lang="en-GB" sz="2000" b="1" dirty="0"/>
              <a:t>Subdistribution</a:t>
            </a:r>
            <a:r>
              <a:rPr lang="en-GB" sz="2000" dirty="0"/>
              <a:t>: models the risk of experiencing a </a:t>
            </a:r>
            <a:r>
              <a:rPr lang="en-GB" sz="2000" u="sng" dirty="0">
                <a:ea typeface="Tahoma" pitchFamily="34" charset="0"/>
                <a:cs typeface="Tahoma" pitchFamily="34" charset="0"/>
              </a:rPr>
              <a:t>specific</a:t>
            </a:r>
            <a:r>
              <a:rPr lang="en-GB" sz="2000" dirty="0">
                <a:ea typeface="Tahoma" pitchFamily="34" charset="0"/>
                <a:cs typeface="Tahoma" pitchFamily="34" charset="0"/>
              </a:rPr>
              <a:t> event in subjects who have not yet experienced the </a:t>
            </a:r>
            <a:r>
              <a:rPr lang="en-GB" sz="2000" u="sng" dirty="0">
                <a:ea typeface="Tahoma" pitchFamily="34" charset="0"/>
                <a:cs typeface="Tahoma" pitchFamily="34" charset="0"/>
              </a:rPr>
              <a:t>same</a:t>
            </a:r>
            <a:r>
              <a:rPr lang="en-GB" sz="2000" dirty="0">
                <a:ea typeface="Tahoma" pitchFamily="34" charset="0"/>
                <a:cs typeface="Tahoma" pitchFamily="34" charset="0"/>
              </a:rPr>
              <a:t> event type.</a:t>
            </a:r>
          </a:p>
          <a:p>
            <a:pPr>
              <a:spcAft>
                <a:spcPts val="1200"/>
              </a:spcAft>
            </a:pPr>
            <a:endParaRPr lang="en-GB" sz="800" dirty="0"/>
          </a:p>
          <a:p>
            <a:pPr marL="285750" indent="-285750">
              <a:spcAft>
                <a:spcPts val="1200"/>
              </a:spcAft>
              <a:buFont typeface="Arial" pitchFamily="34" charset="0"/>
              <a:buChar char="•"/>
            </a:pPr>
            <a:r>
              <a:rPr lang="en-GB" sz="2000" dirty="0">
                <a:latin typeface="+mj-lt"/>
              </a:rPr>
              <a:t>There is a cause-specific and subdistribution hazard function for </a:t>
            </a:r>
            <a:r>
              <a:rPr lang="en-GB" sz="2000" u="sng" dirty="0">
                <a:latin typeface="+mj-lt"/>
              </a:rPr>
              <a:t>each</a:t>
            </a:r>
            <a:r>
              <a:rPr lang="en-GB" sz="2000" dirty="0">
                <a:latin typeface="+mj-lt"/>
              </a:rPr>
              <a:t> event</a:t>
            </a:r>
            <a:r>
              <a:rPr lang="en-GB" sz="2000" baseline="30000" dirty="0"/>
              <a:t>[2]</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
        <p:nvSpPr>
          <p:cNvPr id="2" name="Rectangle 1"/>
          <p:cNvSpPr/>
          <p:nvPr/>
        </p:nvSpPr>
        <p:spPr>
          <a:xfrm>
            <a:off x="-3" y="5949280"/>
            <a:ext cx="9156131" cy="584775"/>
          </a:xfrm>
          <a:prstGeom prst="rect">
            <a:avLst/>
          </a:prstGeom>
        </p:spPr>
        <p:txBody>
          <a:bodyPr wrap="square">
            <a:spAutoFit/>
          </a:bodyPr>
          <a:lstStyle/>
          <a:p>
            <a:r>
              <a:rPr lang="en-GB" sz="1600" dirty="0"/>
              <a:t>[2] Peter C. Austin, Douglas S. Lee, Jason P. Fine; Introduction to the Analysis of Survival Data in the Presence of Competing Risks;</a:t>
            </a:r>
            <a:r>
              <a:rPr lang="en-GB" sz="1600" i="1" dirty="0"/>
              <a:t> Circulation</a:t>
            </a:r>
            <a:r>
              <a:rPr lang="en-GB" sz="1600" dirty="0"/>
              <a:t> 2016; 133: 601–609</a:t>
            </a:r>
          </a:p>
        </p:txBody>
      </p:sp>
    </p:spTree>
    <p:extLst>
      <p:ext uri="{BB962C8B-B14F-4D97-AF65-F5344CB8AC3E}">
        <p14:creationId xmlns:p14="http://schemas.microsoft.com/office/powerpoint/2010/main" val="2619354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18</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ea typeface="Tahoma" pitchFamily="34" charset="0"/>
                <a:cs typeface="Tahoma" pitchFamily="34" charset="0"/>
              </a:rPr>
              <a:t>Contents</a:t>
            </a:r>
            <a:endParaRPr lang="en-GB" sz="4400" dirty="0">
              <a:solidFill>
                <a:schemeClr val="bg1"/>
              </a:solidFill>
              <a:latin typeface="+mj-lt"/>
              <a:ea typeface="Tahoma" pitchFamily="34" charset="0"/>
              <a:cs typeface="Tahoma" pitchFamily="34" charset="0"/>
            </a:endParaRP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457200" indent="-457200">
              <a:spcAft>
                <a:spcPts val="1200"/>
              </a:spcAft>
              <a:buFont typeface="+mj-lt"/>
              <a:buAutoNum type="arabicPeriod"/>
            </a:pPr>
            <a:r>
              <a:rPr lang="en-GB" sz="2000" dirty="0">
                <a:solidFill>
                  <a:schemeClr val="bg1">
                    <a:lumMod val="75000"/>
                  </a:schemeClr>
                </a:solidFill>
              </a:rPr>
              <a:t>The study design</a:t>
            </a:r>
          </a:p>
          <a:p>
            <a:pPr marL="457200" indent="-457200">
              <a:spcAft>
                <a:spcPts val="1200"/>
              </a:spcAft>
              <a:buFont typeface="+mj-lt"/>
              <a:buAutoNum type="arabicPeriod"/>
            </a:pPr>
            <a:r>
              <a:rPr lang="en-GB" sz="2000" dirty="0">
                <a:solidFill>
                  <a:schemeClr val="bg1">
                    <a:lumMod val="75000"/>
                  </a:schemeClr>
                </a:solidFill>
                <a:latin typeface="+mj-lt"/>
              </a:rPr>
              <a:t>What are competing risks</a:t>
            </a:r>
          </a:p>
          <a:p>
            <a:pPr marL="457200" indent="-457200">
              <a:spcAft>
                <a:spcPts val="1200"/>
              </a:spcAft>
              <a:buFont typeface="+mj-lt"/>
              <a:buAutoNum type="arabicPeriod"/>
            </a:pPr>
            <a:r>
              <a:rPr lang="en-GB" sz="2000" dirty="0">
                <a:solidFill>
                  <a:schemeClr val="bg1">
                    <a:lumMod val="75000"/>
                  </a:schemeClr>
                </a:solidFill>
                <a:latin typeface="+mj-lt"/>
              </a:rPr>
              <a:t>The types of competing risk models</a:t>
            </a:r>
          </a:p>
          <a:p>
            <a:pPr marL="457200" indent="-457200">
              <a:spcAft>
                <a:spcPts val="1200"/>
              </a:spcAft>
              <a:buFont typeface="+mj-lt"/>
              <a:buAutoNum type="arabicPeriod"/>
            </a:pPr>
            <a:r>
              <a:rPr lang="en-GB" sz="2000" dirty="0"/>
              <a:t>Interpretation of estimates from the competing risk models</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1227987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19</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The Simulations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3939540"/>
          </a:xfrm>
          <a:prstGeom prst="rect">
            <a:avLst/>
          </a:prstGeom>
          <a:noFill/>
        </p:spPr>
        <p:txBody>
          <a:bodyPr wrap="square" rtlCol="0">
            <a:spAutoFit/>
          </a:bodyPr>
          <a:lstStyle/>
          <a:p>
            <a:pPr marL="342900" indent="-342900">
              <a:spcAft>
                <a:spcPts val="1200"/>
              </a:spcAft>
              <a:buFont typeface="Arial" pitchFamily="34" charset="0"/>
              <a:buChar char="•"/>
            </a:pPr>
            <a:r>
              <a:rPr lang="en-GB" sz="2000" dirty="0">
                <a:ea typeface="Tahoma" pitchFamily="34" charset="0"/>
                <a:cs typeface="Tahoma" pitchFamily="34" charset="0"/>
              </a:rPr>
              <a:t>Analyses in R 3.3.1 using “</a:t>
            </a:r>
            <a:r>
              <a:rPr lang="en-GB" sz="2000" dirty="0" err="1">
                <a:ea typeface="Tahoma" pitchFamily="34" charset="0"/>
                <a:cs typeface="Tahoma" pitchFamily="34" charset="0"/>
              </a:rPr>
              <a:t>cmprisk</a:t>
            </a:r>
            <a:r>
              <a:rPr lang="en-GB" sz="2000" dirty="0">
                <a:ea typeface="Tahoma" pitchFamily="34" charset="0"/>
                <a:cs typeface="Tahoma" pitchFamily="34" charset="0"/>
              </a:rPr>
              <a:t>” package</a:t>
            </a:r>
          </a:p>
          <a:p>
            <a:pPr marL="342900" indent="-342900">
              <a:spcAft>
                <a:spcPts val="1200"/>
              </a:spcAft>
              <a:buFont typeface="Arial" pitchFamily="34" charset="0"/>
              <a:buChar char="•"/>
            </a:pPr>
            <a:r>
              <a:rPr lang="en-GB" sz="2000" dirty="0">
                <a:ea typeface="Tahoma" pitchFamily="34" charset="0"/>
                <a:cs typeface="Tahoma" pitchFamily="34" charset="0"/>
              </a:rPr>
              <a:t>10,000</a:t>
            </a:r>
            <a:r>
              <a:rPr lang="en-GB" sz="2000" b="1" dirty="0">
                <a:solidFill>
                  <a:srgbClr val="FF0000"/>
                </a:solidFill>
                <a:ea typeface="Tahoma" pitchFamily="34" charset="0"/>
                <a:cs typeface="Tahoma" pitchFamily="34" charset="0"/>
              </a:rPr>
              <a:t> </a:t>
            </a:r>
            <a:r>
              <a:rPr lang="en-GB" sz="2000" dirty="0">
                <a:ea typeface="Tahoma" pitchFamily="34" charset="0"/>
                <a:cs typeface="Tahoma" pitchFamily="34" charset="0"/>
              </a:rPr>
              <a:t>simulations with median used for estimates</a:t>
            </a:r>
            <a:endParaRPr lang="en-GB" sz="2000" b="1" dirty="0">
              <a:solidFill>
                <a:srgbClr val="FF0000"/>
              </a:solidFill>
              <a:ea typeface="Tahoma" pitchFamily="34" charset="0"/>
              <a:cs typeface="Tahoma" pitchFamily="34" charset="0"/>
            </a:endParaRPr>
          </a:p>
          <a:p>
            <a:pPr marL="342900" indent="-342900">
              <a:spcAft>
                <a:spcPts val="1200"/>
              </a:spcAft>
              <a:buFont typeface="Arial" pitchFamily="34" charset="0"/>
              <a:buChar char="•"/>
            </a:pPr>
            <a:r>
              <a:rPr lang="en-GB" sz="2000" dirty="0">
                <a:ea typeface="Tahoma" pitchFamily="34" charset="0"/>
                <a:cs typeface="Tahoma" pitchFamily="34" charset="0"/>
              </a:rPr>
              <a:t>Event </a:t>
            </a:r>
            <a:r>
              <a:rPr lang="en-GB" sz="2000" dirty="0" smtClean="0">
                <a:ea typeface="Tahoma" pitchFamily="34" charset="0"/>
                <a:cs typeface="Tahoma" pitchFamily="34" charset="0"/>
              </a:rPr>
              <a:t>times – </a:t>
            </a:r>
            <a:r>
              <a:rPr lang="en-GB" sz="2000" dirty="0">
                <a:ea typeface="Tahoma" pitchFamily="34" charset="0"/>
                <a:cs typeface="Tahoma" pitchFamily="34" charset="0"/>
              </a:rPr>
              <a:t>fixed 0.7 treatment hazard ratio (HR) for the event of interest</a:t>
            </a:r>
          </a:p>
          <a:p>
            <a:pPr marL="342900" indent="-342900">
              <a:spcAft>
                <a:spcPts val="1200"/>
              </a:spcAft>
              <a:buFont typeface="Arial" pitchFamily="34" charset="0"/>
              <a:buChar char="•"/>
            </a:pPr>
            <a:r>
              <a:rPr lang="en-GB" sz="2000" dirty="0"/>
              <a:t>Two events in the models (hepatic progression and extra-hepatic progression/death).</a:t>
            </a:r>
          </a:p>
          <a:p>
            <a:pPr marL="342900" indent="-342900">
              <a:spcAft>
                <a:spcPts val="1200"/>
              </a:spcAft>
              <a:buFont typeface="Arial" pitchFamily="34" charset="0"/>
              <a:buChar char="•"/>
            </a:pPr>
            <a:r>
              <a:rPr lang="en-GB" sz="2000" dirty="0"/>
              <a:t>Assumed no censoring in the study.</a:t>
            </a:r>
          </a:p>
          <a:p>
            <a:pPr marL="342900" indent="-342900">
              <a:spcAft>
                <a:spcPts val="1200"/>
              </a:spcAft>
              <a:buFont typeface="Arial" pitchFamily="34" charset="0"/>
              <a:buChar char="•"/>
            </a:pPr>
            <a:r>
              <a:rPr lang="en-GB" sz="2000" dirty="0"/>
              <a:t>Interpretation using 3 scenarios (HR&gt;1, =1, &lt;1 for the competing event)</a:t>
            </a:r>
          </a:p>
          <a:p>
            <a:pPr marL="342900" indent="-342900">
              <a:spcAft>
                <a:spcPts val="1200"/>
              </a:spcAft>
              <a:buFont typeface="Arial" pitchFamily="34" charset="0"/>
              <a:buChar char="•"/>
            </a:pPr>
            <a:endParaRPr lang="en-GB" sz="2000" dirty="0"/>
          </a:p>
          <a:p>
            <a:pPr marL="342900" indent="-342900">
              <a:spcAft>
                <a:spcPts val="1200"/>
              </a:spcAft>
              <a:buFont typeface="Arial" pitchFamily="34" charset="0"/>
              <a:buChar char="•"/>
            </a:pPr>
            <a:endParaRPr lang="en-GB" sz="2000" dirty="0"/>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1298305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2</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Motivation</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169551"/>
          </a:xfrm>
          <a:prstGeom prst="rect">
            <a:avLst/>
          </a:prstGeom>
          <a:noFill/>
        </p:spPr>
        <p:txBody>
          <a:bodyPr wrap="square" rtlCol="0">
            <a:spAutoFit/>
          </a:bodyPr>
          <a:lstStyle/>
          <a:p>
            <a:pPr marL="342900" indent="-342900">
              <a:spcAft>
                <a:spcPts val="1200"/>
              </a:spcAft>
              <a:buFont typeface="Arial" pitchFamily="34" charset="0"/>
              <a:buChar char="•"/>
            </a:pPr>
            <a:r>
              <a:rPr lang="en-GB" sz="2000" dirty="0">
                <a:ea typeface="Tahoma" pitchFamily="34" charset="0"/>
                <a:cs typeface="Tahoma" pitchFamily="34" charset="0"/>
              </a:rPr>
              <a:t>Often papers only report certain estimates</a:t>
            </a:r>
          </a:p>
          <a:p>
            <a:pPr marL="342900" indent="-342900">
              <a:spcAft>
                <a:spcPts val="1200"/>
              </a:spcAft>
              <a:buFont typeface="Arial" pitchFamily="34" charset="0"/>
              <a:buChar char="•"/>
            </a:pPr>
            <a:r>
              <a:rPr lang="en-GB" sz="2000" dirty="0">
                <a:ea typeface="Tahoma" pitchFamily="34" charset="0"/>
                <a:cs typeface="Tahoma" pitchFamily="34" charset="0"/>
              </a:rPr>
              <a:t>Reporting all estimates from competing risk (CR) models should be encouraged</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198904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20</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is Done…</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2246769"/>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Only the results for the event of interest are often reported</a:t>
            </a: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graphicFrame>
        <p:nvGraphicFramePr>
          <p:cNvPr id="2" name="Table 1"/>
          <p:cNvGraphicFramePr>
            <a:graphicFrameLocks noGrp="1"/>
          </p:cNvGraphicFramePr>
          <p:nvPr>
            <p:extLst>
              <p:ext uri="{D42A27DB-BD31-4B8C-83A1-F6EECF244321}">
                <p14:modId xmlns:p14="http://schemas.microsoft.com/office/powerpoint/2010/main" val="4257139397"/>
              </p:ext>
            </p:extLst>
          </p:nvPr>
        </p:nvGraphicFramePr>
        <p:xfrm>
          <a:off x="539552" y="2318365"/>
          <a:ext cx="2880000" cy="13716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xmlns="" val="20000"/>
                    </a:ext>
                  </a:extLst>
                </a:gridCol>
                <a:gridCol w="1440000">
                  <a:extLst>
                    <a:ext uri="{9D8B030D-6E8A-4147-A177-3AD203B41FA5}">
                      <a16:colId xmlns:a16="http://schemas.microsoft.com/office/drawing/2014/main" xmlns="" val="20001"/>
                    </a:ext>
                  </a:extLst>
                </a:gridCol>
              </a:tblGrid>
              <a:tr h="370840">
                <a:tc>
                  <a:txBody>
                    <a:bodyPr/>
                    <a:lstStyle/>
                    <a:p>
                      <a:pPr algn="ctr"/>
                      <a:endParaRPr lang="en-GB" sz="12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Subdistributon</a:t>
                      </a:r>
                    </a:p>
                    <a:p>
                      <a:pPr algn="ctr"/>
                      <a:r>
                        <a:rPr lang="en-GB" sz="1200" dirty="0"/>
                        <a:t>HR (95% 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0"/>
                  </a:ext>
                </a:extLst>
              </a:tr>
              <a:tr h="457200">
                <a:tc>
                  <a:txBody>
                    <a:bodyPr/>
                    <a:lstStyle/>
                    <a:p>
                      <a:pPr algn="ctr"/>
                      <a:r>
                        <a:rPr lang="en-GB" sz="1200" b="1" dirty="0">
                          <a:solidFill>
                            <a:schemeClr val="bg1"/>
                          </a:solidFill>
                        </a:rPr>
                        <a:t>Factor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algn="ctr"/>
                      <a:r>
                        <a:rPr lang="en-GB" sz="1200" b="1" dirty="0">
                          <a:solidFill>
                            <a:schemeClr val="bg1"/>
                          </a:solidFill>
                        </a:rPr>
                        <a:t>Hepatic</a:t>
                      </a:r>
                      <a:r>
                        <a:rPr lang="en-GB" sz="1200" b="1" baseline="0" dirty="0">
                          <a:solidFill>
                            <a:schemeClr val="bg1"/>
                          </a:solidFill>
                        </a:rPr>
                        <a:t> P</a:t>
                      </a:r>
                      <a:r>
                        <a:rPr lang="en-GB" sz="1200" b="1" dirty="0">
                          <a:solidFill>
                            <a:schemeClr val="bg1"/>
                          </a:solidFill>
                        </a:rPr>
                        <a:t>rogression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1"/>
                  </a:ext>
                </a:extLst>
              </a:tr>
              <a:tr h="370840">
                <a:tc>
                  <a:txBody>
                    <a:bodyPr/>
                    <a:lstStyle/>
                    <a:p>
                      <a:pPr algn="ctr"/>
                      <a:r>
                        <a:rPr lang="en-GB" sz="1200" dirty="0"/>
                        <a:t>Liver-targeted therapy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0.71 (0.61, 0.83)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grpSp>
        <p:nvGrpSpPr>
          <p:cNvPr id="12" name="Group 11"/>
          <p:cNvGrpSpPr/>
          <p:nvPr/>
        </p:nvGrpSpPr>
        <p:grpSpPr>
          <a:xfrm>
            <a:off x="994460" y="3820564"/>
            <a:ext cx="3608781" cy="2572194"/>
            <a:chOff x="994460" y="3820564"/>
            <a:chExt cx="3608781" cy="2572194"/>
          </a:xfrm>
        </p:grpSpPr>
        <p:pic>
          <p:nvPicPr>
            <p:cNvPr id="18" name="Picture 17"/>
            <p:cNvPicPr>
              <a:picLocks noChangeAspect="1"/>
            </p:cNvPicPr>
            <p:nvPr/>
          </p:nvPicPr>
          <p:blipFill rotWithShape="1">
            <a:blip r:embed="rId4"/>
            <a:srcRect t="50000" r="49652"/>
            <a:stretch/>
          </p:blipFill>
          <p:spPr>
            <a:xfrm>
              <a:off x="994460" y="3820564"/>
              <a:ext cx="3608781" cy="2572194"/>
            </a:xfrm>
            <a:prstGeom prst="rect">
              <a:avLst/>
            </a:prstGeom>
          </p:spPr>
        </p:pic>
        <p:sp>
          <p:nvSpPr>
            <p:cNvPr id="19" name="TextBox 18"/>
            <p:cNvSpPr txBox="1"/>
            <p:nvPr/>
          </p:nvSpPr>
          <p:spPr>
            <a:xfrm>
              <a:off x="3408442" y="3984111"/>
              <a:ext cx="1076692" cy="369332"/>
            </a:xfrm>
            <a:prstGeom prst="rect">
              <a:avLst/>
            </a:prstGeom>
            <a:noFill/>
          </p:spPr>
          <p:txBody>
            <a:bodyPr wrap="square" rtlCol="0">
              <a:spAutoFit/>
            </a:bodyPr>
            <a:lstStyle/>
            <a:p>
              <a:r>
                <a:rPr lang="en-GB" sz="900" dirty="0">
                  <a:solidFill>
                    <a:srgbClr val="FF0000"/>
                  </a:solidFill>
                </a:rPr>
                <a:t>Arm=Experimental</a:t>
              </a:r>
            </a:p>
            <a:p>
              <a:r>
                <a:rPr lang="en-GB" sz="900" dirty="0">
                  <a:solidFill>
                    <a:srgbClr val="00B050"/>
                  </a:solidFill>
                </a:rPr>
                <a:t>Arm=Control</a:t>
              </a:r>
            </a:p>
          </p:txBody>
        </p:sp>
      </p:grpSp>
    </p:spTree>
    <p:extLst>
      <p:ext uri="{BB962C8B-B14F-4D97-AF65-F5344CB8AC3E}">
        <p14:creationId xmlns:p14="http://schemas.microsoft.com/office/powerpoint/2010/main" val="1954318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21</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Should be Done…</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2246769"/>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t>All event-results should be reported</a:t>
            </a: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a:p>
            <a:pPr marL="285750" indent="-285750">
              <a:spcAft>
                <a:spcPts val="1200"/>
              </a:spcAft>
              <a:buFont typeface="Arial" pitchFamily="34" charset="0"/>
              <a:buChar char="•"/>
            </a:pPr>
            <a:endParaRPr lang="en-GB" sz="2000" dirty="0">
              <a:latin typeface="+mj-lt"/>
            </a:endParaRP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graphicFrame>
        <p:nvGraphicFramePr>
          <p:cNvPr id="21" name="Table 20"/>
          <p:cNvGraphicFramePr>
            <a:graphicFrameLocks noGrp="1"/>
          </p:cNvGraphicFramePr>
          <p:nvPr>
            <p:extLst>
              <p:ext uri="{D42A27DB-BD31-4B8C-83A1-F6EECF244321}">
                <p14:modId xmlns:p14="http://schemas.microsoft.com/office/powerpoint/2010/main" val="3084912721"/>
              </p:ext>
            </p:extLst>
          </p:nvPr>
        </p:nvGraphicFramePr>
        <p:xfrm>
          <a:off x="539552" y="2314306"/>
          <a:ext cx="8100000" cy="13716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xmlns="" val="20000"/>
                    </a:ext>
                  </a:extLst>
                </a:gridCol>
                <a:gridCol w="1440000">
                  <a:extLst>
                    <a:ext uri="{9D8B030D-6E8A-4147-A177-3AD203B41FA5}">
                      <a16:colId xmlns:a16="http://schemas.microsoft.com/office/drawing/2014/main" xmlns="" val="20001"/>
                    </a:ext>
                  </a:extLst>
                </a:gridCol>
                <a:gridCol w="1440000">
                  <a:extLst>
                    <a:ext uri="{9D8B030D-6E8A-4147-A177-3AD203B41FA5}">
                      <a16:colId xmlns:a16="http://schemas.microsoft.com/office/drawing/2014/main" xmlns="" val="20002"/>
                    </a:ext>
                  </a:extLst>
                </a:gridCol>
                <a:gridCol w="1440000">
                  <a:extLst>
                    <a:ext uri="{9D8B030D-6E8A-4147-A177-3AD203B41FA5}">
                      <a16:colId xmlns:a16="http://schemas.microsoft.com/office/drawing/2014/main" xmlns="" val="20003"/>
                    </a:ext>
                  </a:extLst>
                </a:gridCol>
                <a:gridCol w="1440000">
                  <a:extLst>
                    <a:ext uri="{9D8B030D-6E8A-4147-A177-3AD203B41FA5}">
                      <a16:colId xmlns:a16="http://schemas.microsoft.com/office/drawing/2014/main" xmlns="" val="20004"/>
                    </a:ext>
                  </a:extLst>
                </a:gridCol>
                <a:gridCol w="900000">
                  <a:extLst>
                    <a:ext uri="{9D8B030D-6E8A-4147-A177-3AD203B41FA5}">
                      <a16:colId xmlns:a16="http://schemas.microsoft.com/office/drawing/2014/main" xmlns="" val="20005"/>
                    </a:ext>
                  </a:extLst>
                </a:gridCol>
              </a:tblGrid>
              <a:tr h="370840">
                <a:tc>
                  <a:txBody>
                    <a:bodyPr/>
                    <a:lstStyle/>
                    <a:p>
                      <a:pPr algn="ctr"/>
                      <a:endParaRPr lang="en-GB" sz="12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GB" sz="1200" dirty="0"/>
                        <a:t>Subdistributon</a:t>
                      </a:r>
                    </a:p>
                    <a:p>
                      <a:pPr algn="ctr"/>
                      <a:r>
                        <a:rPr lang="en-GB" sz="1200" dirty="0"/>
                        <a:t>HR (95% 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hMerge="1">
                  <a:txBody>
                    <a:bodyPr/>
                    <a:lstStyle/>
                    <a:p>
                      <a:pPr algn="ctr"/>
                      <a:endParaRPr lang="en-GB"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gridSpan="2">
                  <a:txBody>
                    <a:bodyPr/>
                    <a:lstStyle/>
                    <a:p>
                      <a:pPr algn="ctr"/>
                      <a:r>
                        <a:rPr lang="en-GB" sz="1200" dirty="0"/>
                        <a:t>Cause-Specific</a:t>
                      </a:r>
                    </a:p>
                    <a:p>
                      <a:pPr algn="ctr"/>
                      <a:r>
                        <a:rPr lang="en-GB" sz="1200" dirty="0"/>
                        <a:t>HR (95% 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hMerge="1">
                  <a:txBody>
                    <a:bodyPr/>
                    <a:lstStyle/>
                    <a:p>
                      <a:pPr algn="ctr"/>
                      <a:endParaRPr lang="en-GB"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rowSpan="2">
                  <a:txBody>
                    <a:bodyPr/>
                    <a:lstStyle/>
                    <a:p>
                      <a:pPr algn="ctr"/>
                      <a:r>
                        <a:rPr lang="en-GB" sz="1200" dirty="0"/>
                        <a:t>Scenario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0"/>
                  </a:ext>
                </a:extLst>
              </a:tr>
              <a:tr h="457200">
                <a:tc>
                  <a:txBody>
                    <a:bodyPr/>
                    <a:lstStyle/>
                    <a:p>
                      <a:pPr algn="ctr"/>
                      <a:r>
                        <a:rPr lang="en-GB" sz="1200" b="1" dirty="0">
                          <a:solidFill>
                            <a:schemeClr val="bg1"/>
                          </a:solidFill>
                        </a:rPr>
                        <a:t>Factor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algn="ctr"/>
                      <a:r>
                        <a:rPr lang="en-GB" sz="1200" b="1" dirty="0">
                          <a:solidFill>
                            <a:schemeClr val="bg1"/>
                          </a:solidFill>
                        </a:rPr>
                        <a:t>Hepatic</a:t>
                      </a:r>
                      <a:r>
                        <a:rPr lang="en-GB" sz="1200" b="1" baseline="0" dirty="0">
                          <a:solidFill>
                            <a:schemeClr val="bg1"/>
                          </a:solidFill>
                        </a:rPr>
                        <a:t> P</a:t>
                      </a:r>
                      <a:r>
                        <a:rPr lang="en-GB" sz="1200" b="1" dirty="0">
                          <a:solidFill>
                            <a:schemeClr val="bg1"/>
                          </a:solidFill>
                        </a:rPr>
                        <a:t>rogression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bg1"/>
                          </a:solidFill>
                        </a:rPr>
                        <a:t>Extra-Hepatic Progression/Death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algn="ctr"/>
                      <a:r>
                        <a:rPr lang="en-GB" sz="1200" b="1" dirty="0">
                          <a:solidFill>
                            <a:schemeClr val="bg1"/>
                          </a:solidFill>
                        </a:rPr>
                        <a:t>Hepatic</a:t>
                      </a:r>
                      <a:r>
                        <a:rPr lang="en-GB" sz="1200" b="1" baseline="0" dirty="0">
                          <a:solidFill>
                            <a:schemeClr val="bg1"/>
                          </a:solidFill>
                        </a:rPr>
                        <a:t> P</a:t>
                      </a:r>
                      <a:r>
                        <a:rPr lang="en-GB" sz="1200" b="1" dirty="0">
                          <a:solidFill>
                            <a:schemeClr val="bg1"/>
                          </a:solidFill>
                        </a:rPr>
                        <a:t>rogression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bg1"/>
                          </a:solidFill>
                        </a:rPr>
                        <a:t>Extra-Hepatic Progression/Death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1"/>
                  </a:ext>
                </a:extLst>
              </a:tr>
              <a:tr h="370840">
                <a:tc>
                  <a:txBody>
                    <a:bodyPr/>
                    <a:lstStyle/>
                    <a:p>
                      <a:pPr algn="ctr"/>
                      <a:r>
                        <a:rPr lang="en-GB" sz="1200" dirty="0"/>
                        <a:t>Liver-targeted therapy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0.71 (0.61, 0.83)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1.55 (1.25, 1.92)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0.70 (0.60, 0.82)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1.29 (1.04, 1.59)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HR &gt;</a:t>
                      </a:r>
                      <a:r>
                        <a:rPr lang="en-GB" sz="1200" baseline="0" dirty="0"/>
                        <a:t> 1</a:t>
                      </a:r>
                      <a:endParaRPr lang="en-GB"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bl>
          </a:graphicData>
        </a:graphic>
      </p:graphicFrame>
      <p:grpSp>
        <p:nvGrpSpPr>
          <p:cNvPr id="22" name="Group 21"/>
          <p:cNvGrpSpPr/>
          <p:nvPr/>
        </p:nvGrpSpPr>
        <p:grpSpPr>
          <a:xfrm>
            <a:off x="994460" y="3820564"/>
            <a:ext cx="7167600" cy="2572194"/>
            <a:chOff x="994460" y="3667884"/>
            <a:chExt cx="7167600" cy="2572194"/>
          </a:xfrm>
        </p:grpSpPr>
        <p:grpSp>
          <p:nvGrpSpPr>
            <p:cNvPr id="23" name="Group 22"/>
            <p:cNvGrpSpPr/>
            <p:nvPr/>
          </p:nvGrpSpPr>
          <p:grpSpPr>
            <a:xfrm>
              <a:off x="994460" y="3667884"/>
              <a:ext cx="7167600" cy="2572194"/>
              <a:chOff x="994460" y="3667884"/>
              <a:chExt cx="7167600" cy="2572194"/>
            </a:xfrm>
          </p:grpSpPr>
          <p:pic>
            <p:nvPicPr>
              <p:cNvPr id="26" name="Picture 25"/>
              <p:cNvPicPr>
                <a:picLocks noChangeAspect="1"/>
              </p:cNvPicPr>
              <p:nvPr/>
            </p:nvPicPr>
            <p:blipFill rotWithShape="1">
              <a:blip r:embed="rId4"/>
              <a:srcRect t="50000"/>
              <a:stretch/>
            </p:blipFill>
            <p:spPr>
              <a:xfrm>
                <a:off x="994460" y="3667884"/>
                <a:ext cx="7167600" cy="2572194"/>
              </a:xfrm>
              <a:prstGeom prst="rect">
                <a:avLst/>
              </a:prstGeom>
            </p:spPr>
          </p:pic>
          <p:sp>
            <p:nvSpPr>
              <p:cNvPr id="27" name="TextBox 26"/>
              <p:cNvSpPr txBox="1"/>
              <p:nvPr/>
            </p:nvSpPr>
            <p:spPr>
              <a:xfrm>
                <a:off x="3408442" y="3831431"/>
                <a:ext cx="1076692" cy="369332"/>
              </a:xfrm>
              <a:prstGeom prst="rect">
                <a:avLst/>
              </a:prstGeom>
              <a:noFill/>
            </p:spPr>
            <p:txBody>
              <a:bodyPr wrap="square" rtlCol="0">
                <a:spAutoFit/>
              </a:bodyPr>
              <a:lstStyle/>
              <a:p>
                <a:r>
                  <a:rPr lang="en-GB" sz="900" dirty="0">
                    <a:solidFill>
                      <a:srgbClr val="FF0000"/>
                    </a:solidFill>
                  </a:rPr>
                  <a:t>Arm=Experimental</a:t>
                </a:r>
              </a:p>
              <a:p>
                <a:r>
                  <a:rPr lang="en-GB" sz="900" dirty="0">
                    <a:solidFill>
                      <a:srgbClr val="00B050"/>
                    </a:solidFill>
                  </a:rPr>
                  <a:t>Arm=Control</a:t>
                </a:r>
              </a:p>
            </p:txBody>
          </p:sp>
          <p:sp>
            <p:nvSpPr>
              <p:cNvPr id="28" name="TextBox 27"/>
              <p:cNvSpPr txBox="1"/>
              <p:nvPr/>
            </p:nvSpPr>
            <p:spPr>
              <a:xfrm>
                <a:off x="6979126" y="3837384"/>
                <a:ext cx="1076692" cy="369332"/>
              </a:xfrm>
              <a:prstGeom prst="rect">
                <a:avLst/>
              </a:prstGeom>
              <a:noFill/>
            </p:spPr>
            <p:txBody>
              <a:bodyPr wrap="square" rtlCol="0">
                <a:spAutoFit/>
              </a:bodyPr>
              <a:lstStyle/>
              <a:p>
                <a:r>
                  <a:rPr lang="en-GB" sz="900" dirty="0">
                    <a:solidFill>
                      <a:srgbClr val="FF0000"/>
                    </a:solidFill>
                  </a:rPr>
                  <a:t>Arm=Experimental</a:t>
                </a:r>
              </a:p>
              <a:p>
                <a:r>
                  <a:rPr lang="en-GB" sz="900" dirty="0">
                    <a:solidFill>
                      <a:srgbClr val="00B050"/>
                    </a:solidFill>
                  </a:rPr>
                  <a:t>Arm=Control</a:t>
                </a:r>
              </a:p>
            </p:txBody>
          </p:sp>
        </p:grpSp>
        <p:sp>
          <p:nvSpPr>
            <p:cNvPr id="24" name="TextBox 23"/>
            <p:cNvSpPr txBox="1"/>
            <p:nvPr/>
          </p:nvSpPr>
          <p:spPr>
            <a:xfrm>
              <a:off x="3162712" y="5828124"/>
              <a:ext cx="1080120" cy="276999"/>
            </a:xfrm>
            <a:prstGeom prst="rect">
              <a:avLst/>
            </a:prstGeom>
            <a:noFill/>
          </p:spPr>
          <p:txBody>
            <a:bodyPr wrap="square" rtlCol="0">
              <a:spAutoFit/>
            </a:bodyPr>
            <a:lstStyle/>
            <a:p>
              <a:r>
                <a:rPr lang="en-GB" sz="1200" dirty="0">
                  <a:latin typeface="Cambria" pitchFamily="18" charset="0"/>
                </a:rPr>
                <a:t>(months)</a:t>
              </a:r>
            </a:p>
          </p:txBody>
        </p:sp>
        <p:sp>
          <p:nvSpPr>
            <p:cNvPr id="25" name="TextBox 24"/>
            <p:cNvSpPr txBox="1"/>
            <p:nvPr/>
          </p:nvSpPr>
          <p:spPr>
            <a:xfrm>
              <a:off x="6743670" y="5828124"/>
              <a:ext cx="1080120" cy="276999"/>
            </a:xfrm>
            <a:prstGeom prst="rect">
              <a:avLst/>
            </a:prstGeom>
            <a:noFill/>
          </p:spPr>
          <p:txBody>
            <a:bodyPr wrap="square" rtlCol="0">
              <a:spAutoFit/>
            </a:bodyPr>
            <a:lstStyle/>
            <a:p>
              <a:r>
                <a:rPr lang="en-GB" sz="1200" dirty="0">
                  <a:latin typeface="Cambria" pitchFamily="18" charset="0"/>
                </a:rPr>
                <a:t>(months)</a:t>
              </a:r>
            </a:p>
          </p:txBody>
        </p:sp>
      </p:grpSp>
    </p:spTree>
    <p:extLst>
      <p:ext uri="{BB962C8B-B14F-4D97-AF65-F5344CB8AC3E}">
        <p14:creationId xmlns:p14="http://schemas.microsoft.com/office/powerpoint/2010/main" val="163430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27</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ea typeface="Tahoma" pitchFamily="34" charset="0"/>
                <a:cs typeface="Tahoma" pitchFamily="34" charset="0"/>
              </a:rPr>
              <a:t>Interpreting Competing Risk Estimates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graphicFrame>
        <p:nvGraphicFramePr>
          <p:cNvPr id="35" name="Table 34"/>
          <p:cNvGraphicFramePr>
            <a:graphicFrameLocks noGrp="1"/>
          </p:cNvGraphicFramePr>
          <p:nvPr>
            <p:extLst>
              <p:ext uri="{D42A27DB-BD31-4B8C-83A1-F6EECF244321}">
                <p14:modId xmlns:p14="http://schemas.microsoft.com/office/powerpoint/2010/main" val="3125902312"/>
              </p:ext>
            </p:extLst>
          </p:nvPr>
        </p:nvGraphicFramePr>
        <p:xfrm>
          <a:off x="539552" y="1412776"/>
          <a:ext cx="8100000" cy="22860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xmlns="" val="20000"/>
                    </a:ext>
                  </a:extLst>
                </a:gridCol>
                <a:gridCol w="1440000">
                  <a:extLst>
                    <a:ext uri="{9D8B030D-6E8A-4147-A177-3AD203B41FA5}">
                      <a16:colId xmlns:a16="http://schemas.microsoft.com/office/drawing/2014/main" xmlns="" val="20001"/>
                    </a:ext>
                  </a:extLst>
                </a:gridCol>
                <a:gridCol w="1440000">
                  <a:extLst>
                    <a:ext uri="{9D8B030D-6E8A-4147-A177-3AD203B41FA5}">
                      <a16:colId xmlns:a16="http://schemas.microsoft.com/office/drawing/2014/main" xmlns="" val="20002"/>
                    </a:ext>
                  </a:extLst>
                </a:gridCol>
                <a:gridCol w="1440000">
                  <a:extLst>
                    <a:ext uri="{9D8B030D-6E8A-4147-A177-3AD203B41FA5}">
                      <a16:colId xmlns:a16="http://schemas.microsoft.com/office/drawing/2014/main" xmlns="" val="20003"/>
                    </a:ext>
                  </a:extLst>
                </a:gridCol>
                <a:gridCol w="1440000">
                  <a:extLst>
                    <a:ext uri="{9D8B030D-6E8A-4147-A177-3AD203B41FA5}">
                      <a16:colId xmlns:a16="http://schemas.microsoft.com/office/drawing/2014/main" xmlns="" val="20004"/>
                    </a:ext>
                  </a:extLst>
                </a:gridCol>
                <a:gridCol w="900000">
                  <a:extLst>
                    <a:ext uri="{9D8B030D-6E8A-4147-A177-3AD203B41FA5}">
                      <a16:colId xmlns:a16="http://schemas.microsoft.com/office/drawing/2014/main" xmlns="" val="20005"/>
                    </a:ext>
                  </a:extLst>
                </a:gridCol>
              </a:tblGrid>
              <a:tr h="370840">
                <a:tc>
                  <a:txBody>
                    <a:bodyPr/>
                    <a:lstStyle/>
                    <a:p>
                      <a:pPr algn="ctr"/>
                      <a:endParaRPr lang="en-GB" sz="12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GB" sz="1200" dirty="0"/>
                        <a:t>Subdistributon</a:t>
                      </a:r>
                    </a:p>
                    <a:p>
                      <a:pPr algn="ctr"/>
                      <a:r>
                        <a:rPr lang="en-GB" sz="1200" dirty="0"/>
                        <a:t>HR (95% 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hMerge="1">
                  <a:txBody>
                    <a:bodyPr/>
                    <a:lstStyle/>
                    <a:p>
                      <a:pPr algn="ctr"/>
                      <a:endParaRPr lang="en-GB"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gridSpan="2">
                  <a:txBody>
                    <a:bodyPr/>
                    <a:lstStyle/>
                    <a:p>
                      <a:pPr algn="ctr"/>
                      <a:r>
                        <a:rPr lang="en-GB" sz="1200" dirty="0"/>
                        <a:t>Cause-Specific</a:t>
                      </a:r>
                    </a:p>
                    <a:p>
                      <a:pPr algn="ctr"/>
                      <a:r>
                        <a:rPr lang="en-GB" sz="1200" dirty="0"/>
                        <a:t>HR (95% CI)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hMerge="1">
                  <a:txBody>
                    <a:bodyPr/>
                    <a:lstStyle/>
                    <a:p>
                      <a:pPr algn="ctr"/>
                      <a:endParaRPr lang="en-GB"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rowSpan="2">
                  <a:txBody>
                    <a:bodyPr/>
                    <a:lstStyle/>
                    <a:p>
                      <a:pPr algn="ctr"/>
                      <a:r>
                        <a:rPr lang="en-GB" sz="1200" dirty="0"/>
                        <a:t>Scenario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0"/>
                  </a:ext>
                </a:extLst>
              </a:tr>
              <a:tr h="457200">
                <a:tc>
                  <a:txBody>
                    <a:bodyPr/>
                    <a:lstStyle/>
                    <a:p>
                      <a:pPr algn="ctr"/>
                      <a:r>
                        <a:rPr lang="en-GB" sz="1200" b="1" dirty="0">
                          <a:solidFill>
                            <a:schemeClr val="bg1"/>
                          </a:solidFill>
                        </a:rPr>
                        <a:t>Factor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algn="ctr"/>
                      <a:r>
                        <a:rPr lang="en-GB" sz="1200" b="1" dirty="0">
                          <a:solidFill>
                            <a:schemeClr val="bg1"/>
                          </a:solidFill>
                        </a:rPr>
                        <a:t>Hepatic</a:t>
                      </a:r>
                      <a:r>
                        <a:rPr lang="en-GB" sz="1200" b="1" baseline="0" dirty="0">
                          <a:solidFill>
                            <a:schemeClr val="bg1"/>
                          </a:solidFill>
                        </a:rPr>
                        <a:t> P</a:t>
                      </a:r>
                      <a:r>
                        <a:rPr lang="en-GB" sz="1200" b="1" dirty="0">
                          <a:solidFill>
                            <a:schemeClr val="bg1"/>
                          </a:solidFill>
                        </a:rPr>
                        <a:t>rogression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bg1"/>
                          </a:solidFill>
                        </a:rPr>
                        <a:t>Extra-Hepatic Progression/Death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algn="ctr"/>
                      <a:r>
                        <a:rPr lang="en-GB" sz="1200" b="1" dirty="0">
                          <a:solidFill>
                            <a:schemeClr val="bg1"/>
                          </a:solidFill>
                        </a:rPr>
                        <a:t>Hepatic</a:t>
                      </a:r>
                      <a:r>
                        <a:rPr lang="en-GB" sz="1200" b="1" baseline="0" dirty="0">
                          <a:solidFill>
                            <a:schemeClr val="bg1"/>
                          </a:solidFill>
                        </a:rPr>
                        <a:t> P</a:t>
                      </a:r>
                      <a:r>
                        <a:rPr lang="en-GB" sz="1200" b="1" dirty="0">
                          <a:solidFill>
                            <a:schemeClr val="bg1"/>
                          </a:solidFill>
                        </a:rPr>
                        <a:t>rogression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bg1"/>
                          </a:solidFill>
                        </a:rPr>
                        <a:t>Extra-Hepatic Progression/Death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3055C"/>
                    </a:solidFill>
                  </a:tcPr>
                </a:tc>
                <a:extLst>
                  <a:ext uri="{0D108BD9-81ED-4DB2-BD59-A6C34878D82A}">
                    <a16:rowId xmlns:a16="http://schemas.microsoft.com/office/drawing/2014/main" xmlns=""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Liver-targeted therapy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0.71 (0.61, 0.83)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1.55 (1.25, 1.92)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0.70 (0.60, 0.82)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1.29 (1.04, 1.59)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HR &gt;</a:t>
                      </a:r>
                      <a:r>
                        <a:rPr lang="en-GB" sz="1200" baseline="0" dirty="0"/>
                        <a:t> 1</a:t>
                      </a:r>
                      <a:endParaRPr lang="en-GB"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Liver-targeted therapy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0.77 (0.65, 0.90)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1.29 (1.05, 1.58)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0.70 (0.60, 0.82)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1.00 (0.82, 1.23)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t>HR =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370840">
                <a:tc>
                  <a:txBody>
                    <a:bodyPr/>
                    <a:lstStyle/>
                    <a:p>
                      <a:pPr algn="ctr"/>
                      <a:r>
                        <a:rPr lang="en-GB" sz="1200" dirty="0"/>
                        <a:t>Liver-targeted therapy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0.82 (0.73, 0.87)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1.07 </a:t>
                      </a:r>
                      <a:r>
                        <a:rPr lang="en-GB" sz="1200" dirty="0" smtClean="0"/>
                        <a:t>(1.01, 1.32)</a:t>
                      </a:r>
                      <a:endParaRPr lang="en-GB"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0.70 (0.60, 0.82)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0.80 (0.65, 0.99)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HR &lt;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bl>
          </a:graphicData>
        </a:graphic>
      </p:graphicFrame>
      <p:sp>
        <p:nvSpPr>
          <p:cNvPr id="18" name="TextBox 17"/>
          <p:cNvSpPr txBox="1"/>
          <p:nvPr/>
        </p:nvSpPr>
        <p:spPr>
          <a:xfrm>
            <a:off x="458019" y="3717032"/>
            <a:ext cx="8290445" cy="2400657"/>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t>Scenario 1: interpretation straightforward</a:t>
            </a:r>
          </a:p>
          <a:p>
            <a:pPr marL="285750" indent="-285750">
              <a:spcAft>
                <a:spcPts val="1200"/>
              </a:spcAft>
              <a:buFont typeface="Arial" pitchFamily="34" charset="0"/>
              <a:buChar char="•"/>
            </a:pPr>
            <a:r>
              <a:rPr lang="en-GB" sz="2000" dirty="0"/>
              <a:t>Scenario 2 &amp; 3: complicated interpretation:</a:t>
            </a:r>
          </a:p>
          <a:p>
            <a:pPr>
              <a:spcAft>
                <a:spcPts val="1200"/>
              </a:spcAft>
            </a:pPr>
            <a:r>
              <a:rPr lang="en-GB" sz="2000" dirty="0"/>
              <a:t>          - Competing event: differences in direction of rate and risk</a:t>
            </a:r>
          </a:p>
          <a:p>
            <a:pPr marL="720725" indent="-720725"/>
            <a:r>
              <a:rPr lang="en-GB" sz="2000" dirty="0"/>
              <a:t>          - “This discrepancy has been identified as a major difficulty in the interpretation of competing risks and interferes with a traditional understanding of disease”</a:t>
            </a:r>
            <a:r>
              <a:rPr lang="en-GB" sz="2000" baseline="30000" dirty="0"/>
              <a:t>[3]</a:t>
            </a:r>
            <a:endParaRPr lang="en-GB" sz="2000" dirty="0"/>
          </a:p>
        </p:txBody>
      </p:sp>
      <p:sp>
        <p:nvSpPr>
          <p:cNvPr id="19" name="Rectangle 18"/>
          <p:cNvSpPr/>
          <p:nvPr/>
        </p:nvSpPr>
        <p:spPr>
          <a:xfrm>
            <a:off x="-3" y="6186790"/>
            <a:ext cx="9156131" cy="338554"/>
          </a:xfrm>
          <a:prstGeom prst="rect">
            <a:avLst/>
          </a:prstGeom>
        </p:spPr>
        <p:txBody>
          <a:bodyPr wrap="square">
            <a:spAutoFit/>
          </a:bodyPr>
          <a:lstStyle/>
          <a:p>
            <a:r>
              <a:rPr lang="en-GB" sz="1600" dirty="0"/>
              <a:t>[3] </a:t>
            </a:r>
            <a:r>
              <a:rPr lang="en-GB" sz="1600" dirty="0" err="1"/>
              <a:t>Wolbers</a:t>
            </a:r>
            <a:r>
              <a:rPr lang="en-GB" sz="1600" dirty="0"/>
              <a:t> </a:t>
            </a:r>
            <a:r>
              <a:rPr lang="en-GB" sz="1600" i="1" dirty="0"/>
              <a:t>et al</a:t>
            </a:r>
            <a:r>
              <a:rPr lang="en-GB" sz="1600" dirty="0"/>
              <a:t> 2014; Competing risks analyses: objectives and approaches; doi:10.1093/</a:t>
            </a:r>
            <a:r>
              <a:rPr lang="en-GB" sz="1600" dirty="0" err="1"/>
              <a:t>eurheartj</a:t>
            </a:r>
            <a:r>
              <a:rPr lang="en-GB" sz="1600" dirty="0"/>
              <a:t>/ehu131</a:t>
            </a:r>
          </a:p>
        </p:txBody>
      </p:sp>
    </p:spTree>
    <p:extLst>
      <p:ext uri="{BB962C8B-B14F-4D97-AF65-F5344CB8AC3E}">
        <p14:creationId xmlns:p14="http://schemas.microsoft.com/office/powerpoint/2010/main" val="2607127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28</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Conclusions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t>Studies often report the CR model-estimates for the event of interest</a:t>
            </a:r>
          </a:p>
          <a:p>
            <a:pPr marL="285750" indent="-285750">
              <a:spcAft>
                <a:spcPts val="1200"/>
              </a:spcAft>
              <a:buFont typeface="Arial" pitchFamily="34" charset="0"/>
              <a:buChar char="•"/>
            </a:pPr>
            <a:r>
              <a:rPr lang="en-GB" sz="2000" dirty="0"/>
              <a:t>Alone, the interpretation cannot account for CRs.</a:t>
            </a:r>
          </a:p>
          <a:p>
            <a:pPr marL="285750" indent="-285750">
              <a:spcAft>
                <a:spcPts val="1200"/>
              </a:spcAft>
              <a:buFont typeface="Arial" pitchFamily="34" charset="0"/>
              <a:buChar char="•"/>
            </a:pPr>
            <a:r>
              <a:rPr lang="en-GB" sz="2000" dirty="0">
                <a:latin typeface="+mj-lt"/>
              </a:rPr>
              <a:t>To better interpret results, all event-HRs should be reported</a:t>
            </a:r>
          </a:p>
          <a:p>
            <a:pPr marL="285750" indent="-285750">
              <a:spcAft>
                <a:spcPts val="1200"/>
              </a:spcAft>
              <a:buFont typeface="Arial" pitchFamily="34" charset="0"/>
              <a:buChar char="•"/>
            </a:pPr>
            <a:r>
              <a:rPr lang="en-GB" sz="2000" dirty="0">
                <a:latin typeface="+mj-lt"/>
              </a:rPr>
              <a:t>A more complete picture is better for clinical practice</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1389691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3</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Contents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457200" indent="-457200">
              <a:spcAft>
                <a:spcPts val="1200"/>
              </a:spcAft>
              <a:buFont typeface="+mj-lt"/>
              <a:buAutoNum type="arabicPeriod"/>
            </a:pPr>
            <a:r>
              <a:rPr lang="en-GB" sz="2000" dirty="0">
                <a:latin typeface="+mj-lt"/>
              </a:rPr>
              <a:t>The study design</a:t>
            </a:r>
          </a:p>
          <a:p>
            <a:pPr marL="457200" indent="-457200">
              <a:spcAft>
                <a:spcPts val="1200"/>
              </a:spcAft>
              <a:buFont typeface="+mj-lt"/>
              <a:buAutoNum type="arabicPeriod"/>
            </a:pPr>
            <a:r>
              <a:rPr lang="en-GB" sz="2000" dirty="0">
                <a:latin typeface="+mj-lt"/>
              </a:rPr>
              <a:t>What are competing risks</a:t>
            </a:r>
          </a:p>
          <a:p>
            <a:pPr marL="457200" indent="-457200">
              <a:spcAft>
                <a:spcPts val="1200"/>
              </a:spcAft>
              <a:buFont typeface="+mj-lt"/>
              <a:buAutoNum type="arabicPeriod"/>
            </a:pPr>
            <a:r>
              <a:rPr lang="en-GB" sz="2000" dirty="0">
                <a:latin typeface="+mj-lt"/>
              </a:rPr>
              <a:t>The types of competing risk models</a:t>
            </a:r>
          </a:p>
          <a:p>
            <a:pPr marL="457200" indent="-457200">
              <a:spcAft>
                <a:spcPts val="1200"/>
              </a:spcAft>
              <a:buFont typeface="+mj-lt"/>
              <a:buAutoNum type="arabicPeriod"/>
            </a:pPr>
            <a:r>
              <a:rPr lang="en-GB" sz="2000" dirty="0">
                <a:latin typeface="+mj-lt"/>
              </a:rPr>
              <a:t>Interpretation of estimates from the competing risk models</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94373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4</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Contents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457200" indent="-457200">
              <a:spcAft>
                <a:spcPts val="1200"/>
              </a:spcAft>
              <a:buFont typeface="+mj-lt"/>
              <a:buAutoNum type="arabicPeriod"/>
            </a:pPr>
            <a:r>
              <a:rPr lang="en-GB" sz="2000" dirty="0">
                <a:latin typeface="+mj-lt"/>
              </a:rPr>
              <a:t>The study design</a:t>
            </a:r>
          </a:p>
          <a:p>
            <a:pPr marL="457200" indent="-457200">
              <a:spcAft>
                <a:spcPts val="1200"/>
              </a:spcAft>
              <a:buFont typeface="+mj-lt"/>
              <a:buAutoNum type="arabicPeriod"/>
            </a:pPr>
            <a:r>
              <a:rPr lang="en-GB" sz="2000" dirty="0">
                <a:solidFill>
                  <a:schemeClr val="bg1">
                    <a:lumMod val="75000"/>
                  </a:schemeClr>
                </a:solidFill>
                <a:latin typeface="+mj-lt"/>
              </a:rPr>
              <a:t>What are competing risks</a:t>
            </a:r>
          </a:p>
          <a:p>
            <a:pPr marL="457200" indent="-457200">
              <a:spcAft>
                <a:spcPts val="1200"/>
              </a:spcAft>
              <a:buFont typeface="+mj-lt"/>
              <a:buAutoNum type="arabicPeriod"/>
            </a:pPr>
            <a:r>
              <a:rPr lang="en-GB" sz="2000" dirty="0">
                <a:solidFill>
                  <a:schemeClr val="bg1">
                    <a:lumMod val="75000"/>
                  </a:schemeClr>
                </a:solidFill>
                <a:latin typeface="+mj-lt"/>
              </a:rPr>
              <a:t>The types of competing risk models</a:t>
            </a:r>
          </a:p>
          <a:p>
            <a:pPr marL="457200" indent="-457200">
              <a:spcAft>
                <a:spcPts val="1200"/>
              </a:spcAft>
              <a:buFont typeface="+mj-lt"/>
              <a:buAutoNum type="arabicPeriod"/>
            </a:pPr>
            <a:r>
              <a:rPr lang="en-GB" sz="2000" dirty="0">
                <a:solidFill>
                  <a:schemeClr val="bg1">
                    <a:lumMod val="75000"/>
                  </a:schemeClr>
                </a:solidFill>
              </a:rPr>
              <a:t>Interpretation of estimates from the competing risk models</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1663438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5</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The Study Design</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4093428"/>
          </a:xfrm>
          <a:prstGeom prst="rect">
            <a:avLst/>
          </a:prstGeom>
          <a:noFill/>
        </p:spPr>
        <p:txBody>
          <a:bodyPr wrap="square" rtlCol="0">
            <a:spAutoFit/>
          </a:bodyPr>
          <a:lstStyle/>
          <a:p>
            <a:pPr marL="342900" indent="-342900">
              <a:spcAft>
                <a:spcPts val="1200"/>
              </a:spcAft>
              <a:buFont typeface="Arial" pitchFamily="34" charset="0"/>
              <a:buChar char="•"/>
            </a:pPr>
            <a:r>
              <a:rPr lang="en-GB" sz="2000" dirty="0">
                <a:ea typeface="Tahoma" pitchFamily="34" charset="0"/>
                <a:cs typeface="Tahoma" pitchFamily="34" charset="0"/>
              </a:rPr>
              <a:t>A randomised, phase III cancer trial (n≈1,000)</a:t>
            </a:r>
          </a:p>
          <a:p>
            <a:pPr marL="342900" indent="-342900">
              <a:spcAft>
                <a:spcPts val="1200"/>
              </a:spcAft>
              <a:buFont typeface="Arial" pitchFamily="34" charset="0"/>
              <a:buChar char="•"/>
            </a:pPr>
            <a:r>
              <a:rPr lang="en-GB" sz="2000" dirty="0">
                <a:ea typeface="Tahoma" pitchFamily="34" charset="0"/>
                <a:cs typeface="Tahoma" pitchFamily="34" charset="0"/>
              </a:rPr>
              <a:t>Patients have colorectal cancer with liver metastases</a:t>
            </a:r>
          </a:p>
          <a:p>
            <a:pPr marL="342900" indent="-342900">
              <a:spcAft>
                <a:spcPts val="1200"/>
              </a:spcAft>
              <a:buFont typeface="Arial" pitchFamily="34" charset="0"/>
              <a:buChar char="•"/>
            </a:pPr>
            <a:r>
              <a:rPr lang="en-GB" sz="2000" dirty="0">
                <a:ea typeface="Tahoma" pitchFamily="34" charset="0"/>
                <a:cs typeface="Tahoma" pitchFamily="34" charset="0"/>
              </a:rPr>
              <a:t>Intervention is a liver-targeted therapy:</a:t>
            </a:r>
          </a:p>
          <a:p>
            <a:pPr>
              <a:spcAft>
                <a:spcPts val="1200"/>
              </a:spcAft>
            </a:pPr>
            <a:r>
              <a:rPr lang="en-GB" sz="2000" dirty="0">
                <a:ea typeface="Tahoma" pitchFamily="34" charset="0"/>
                <a:cs typeface="Tahoma" pitchFamily="34" charset="0"/>
              </a:rPr>
              <a:t>	- Experimental: Liver-targeted therapy + Chemotherapy</a:t>
            </a:r>
          </a:p>
          <a:p>
            <a:pPr>
              <a:spcAft>
                <a:spcPts val="1200"/>
              </a:spcAft>
            </a:pPr>
            <a:r>
              <a:rPr lang="en-GB" sz="2000" dirty="0">
                <a:ea typeface="Tahoma" pitchFamily="34" charset="0"/>
                <a:cs typeface="Tahoma" pitchFamily="34" charset="0"/>
              </a:rPr>
              <a:t>	- Control: Chemotherapy</a:t>
            </a:r>
          </a:p>
          <a:p>
            <a:pPr marL="342900" indent="-342900">
              <a:spcAft>
                <a:spcPts val="1200"/>
              </a:spcAft>
              <a:buFont typeface="Arial" pitchFamily="34" charset="0"/>
              <a:buChar char="•"/>
            </a:pPr>
            <a:r>
              <a:rPr lang="en-GB" sz="2000" dirty="0">
                <a:ea typeface="Tahoma" pitchFamily="34" charset="0"/>
                <a:cs typeface="Tahoma" pitchFamily="34" charset="0"/>
              </a:rPr>
              <a:t>Outcome is first site of liver-specific progression-free survival (PFS):</a:t>
            </a:r>
          </a:p>
          <a:p>
            <a:pPr>
              <a:spcAft>
                <a:spcPts val="1200"/>
              </a:spcAft>
            </a:pPr>
            <a:r>
              <a:rPr lang="en-GB" sz="2000" dirty="0">
                <a:ea typeface="Tahoma" pitchFamily="34" charset="0"/>
                <a:cs typeface="Tahoma" pitchFamily="34" charset="0"/>
              </a:rPr>
              <a:t>	- Hepatic progression</a:t>
            </a:r>
          </a:p>
          <a:p>
            <a:pPr>
              <a:spcAft>
                <a:spcPts val="1200"/>
              </a:spcAft>
            </a:pPr>
            <a:r>
              <a:rPr lang="en-GB" sz="2000" dirty="0">
                <a:ea typeface="Tahoma" pitchFamily="34" charset="0"/>
                <a:cs typeface="Tahoma" pitchFamily="34" charset="0"/>
              </a:rPr>
              <a:t>	- Extra-hepatic progression</a:t>
            </a:r>
          </a:p>
          <a:p>
            <a:pPr>
              <a:spcAft>
                <a:spcPts val="1200"/>
              </a:spcAft>
            </a:pPr>
            <a:r>
              <a:rPr lang="en-GB" sz="2000" dirty="0">
                <a:ea typeface="Tahoma" pitchFamily="34" charset="0"/>
                <a:cs typeface="Tahoma" pitchFamily="34" charset="0"/>
              </a:rPr>
              <a:t>	- Death</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3379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6</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ea typeface="Tahoma" pitchFamily="34" charset="0"/>
                <a:cs typeface="Tahoma" pitchFamily="34" charset="0"/>
              </a:rPr>
              <a:t>Contents</a:t>
            </a:r>
            <a:endParaRPr lang="en-GB" sz="4400" dirty="0">
              <a:solidFill>
                <a:schemeClr val="bg1"/>
              </a:solidFill>
              <a:latin typeface="+mj-lt"/>
              <a:ea typeface="Tahoma" pitchFamily="34" charset="0"/>
              <a:cs typeface="Tahoma" pitchFamily="34" charset="0"/>
            </a:endParaRP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1785104"/>
          </a:xfrm>
          <a:prstGeom prst="rect">
            <a:avLst/>
          </a:prstGeom>
          <a:noFill/>
        </p:spPr>
        <p:txBody>
          <a:bodyPr wrap="square" rtlCol="0">
            <a:spAutoFit/>
          </a:bodyPr>
          <a:lstStyle/>
          <a:p>
            <a:pPr marL="457200" indent="-457200">
              <a:spcAft>
                <a:spcPts val="1200"/>
              </a:spcAft>
              <a:buFont typeface="+mj-lt"/>
              <a:buAutoNum type="arabicPeriod"/>
            </a:pPr>
            <a:r>
              <a:rPr lang="en-GB" sz="2000" dirty="0">
                <a:solidFill>
                  <a:schemeClr val="bg1">
                    <a:lumMod val="75000"/>
                  </a:schemeClr>
                </a:solidFill>
              </a:rPr>
              <a:t>The study design</a:t>
            </a:r>
          </a:p>
          <a:p>
            <a:pPr marL="457200" indent="-457200">
              <a:spcAft>
                <a:spcPts val="1200"/>
              </a:spcAft>
              <a:buFont typeface="+mj-lt"/>
              <a:buAutoNum type="arabicPeriod"/>
            </a:pPr>
            <a:r>
              <a:rPr lang="en-GB" sz="2000" dirty="0">
                <a:latin typeface="+mj-lt"/>
              </a:rPr>
              <a:t>What are competing risks</a:t>
            </a:r>
          </a:p>
          <a:p>
            <a:pPr marL="457200" indent="-457200">
              <a:spcAft>
                <a:spcPts val="1200"/>
              </a:spcAft>
              <a:buFont typeface="+mj-lt"/>
              <a:buAutoNum type="arabicPeriod"/>
            </a:pPr>
            <a:r>
              <a:rPr lang="en-GB" sz="2000" dirty="0">
                <a:solidFill>
                  <a:schemeClr val="bg1">
                    <a:lumMod val="75000"/>
                  </a:schemeClr>
                </a:solidFill>
                <a:latin typeface="+mj-lt"/>
              </a:rPr>
              <a:t>The types of competing risk models</a:t>
            </a:r>
          </a:p>
          <a:p>
            <a:pPr marL="457200" indent="-457200">
              <a:spcAft>
                <a:spcPts val="1200"/>
              </a:spcAft>
              <a:buFont typeface="+mj-lt"/>
              <a:buAutoNum type="arabicPeriod"/>
            </a:pPr>
            <a:r>
              <a:rPr lang="en-GB" sz="2000" dirty="0">
                <a:solidFill>
                  <a:schemeClr val="bg1">
                    <a:lumMod val="75000"/>
                  </a:schemeClr>
                </a:solidFill>
              </a:rPr>
              <a:t>Interpretation of estimates from the competing risk models</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Tree>
    <p:extLst>
      <p:ext uri="{BB962C8B-B14F-4D97-AF65-F5344CB8AC3E}">
        <p14:creationId xmlns:p14="http://schemas.microsoft.com/office/powerpoint/2010/main" val="421148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7</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sp>
        <p:nvSpPr>
          <p:cNvPr id="2" name="Rectangle 1"/>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1769568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8</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5431036"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6" name="Rectangle 15"/>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394289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rot="16200000">
            <a:off x="4081636" y="-4081636"/>
            <a:ext cx="980728" cy="9144000"/>
          </a:xfrm>
          <a:prstGeom prst="rect">
            <a:avLst/>
          </a:prstGeom>
          <a:solidFill>
            <a:srgbClr val="8D0549">
              <a:alpha val="83000"/>
            </a:srgb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600" b="0" i="0" u="none" strike="noStrike" cap="none" normalizeH="0" baseline="0" dirty="0">
              <a:ln>
                <a:noFill/>
              </a:ln>
              <a:solidFill>
                <a:schemeClr val="tx1"/>
              </a:solidFill>
              <a:effectLst/>
              <a:latin typeface="Verdana" pitchFamily="34" charset="0"/>
            </a:endParaRPr>
          </a:p>
        </p:txBody>
      </p:sp>
      <p:pic>
        <p:nvPicPr>
          <p:cNvPr id="5" name="Picture 4" descr="csm logo (300) lag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3" y="6594363"/>
            <a:ext cx="415726" cy="22101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52073" y="6533728"/>
            <a:ext cx="504056" cy="307777"/>
          </a:xfrm>
          <a:prstGeom prst="rect">
            <a:avLst/>
          </a:prstGeom>
          <a:noFill/>
        </p:spPr>
        <p:txBody>
          <a:bodyPr wrap="square" rtlCol="0">
            <a:spAutoFit/>
          </a:bodyPr>
          <a:lstStyle/>
          <a:p>
            <a:pPr algn="r"/>
            <a:r>
              <a:rPr lang="en-GB" sz="1400" dirty="0">
                <a:latin typeface="Tahoma" pitchFamily="34" charset="0"/>
                <a:ea typeface="Tahoma" pitchFamily="34" charset="0"/>
                <a:cs typeface="Tahoma" pitchFamily="34" charset="0"/>
              </a:rPr>
              <a:t>9</a:t>
            </a:r>
          </a:p>
        </p:txBody>
      </p:sp>
      <p:sp>
        <p:nvSpPr>
          <p:cNvPr id="7" name="TextBox 6"/>
          <p:cNvSpPr txBox="1"/>
          <p:nvPr/>
        </p:nvSpPr>
        <p:spPr>
          <a:xfrm>
            <a:off x="9896" y="116632"/>
            <a:ext cx="9134103" cy="769441"/>
          </a:xfrm>
          <a:prstGeom prst="rect">
            <a:avLst/>
          </a:prstGeom>
          <a:noFill/>
        </p:spPr>
        <p:txBody>
          <a:bodyPr wrap="square" rtlCol="0">
            <a:spAutoFit/>
          </a:bodyPr>
          <a:lstStyle/>
          <a:p>
            <a:pPr algn="ctr"/>
            <a:r>
              <a:rPr lang="en-GB" sz="4400" dirty="0">
                <a:solidFill>
                  <a:schemeClr val="bg1"/>
                </a:solidFill>
                <a:latin typeface="+mj-lt"/>
                <a:ea typeface="Tahoma" pitchFamily="34" charset="0"/>
                <a:cs typeface="Tahoma" pitchFamily="34" charset="0"/>
              </a:rPr>
              <a:t>What are Competing Risks?</a:t>
            </a:r>
          </a:p>
        </p:txBody>
      </p:sp>
      <p:cxnSp>
        <p:nvCxnSpPr>
          <p:cNvPr id="8" name="Straight Connector 7"/>
          <p:cNvCxnSpPr/>
          <p:nvPr/>
        </p:nvCxnSpPr>
        <p:spPr>
          <a:xfrm flipV="1">
            <a:off x="0" y="6533728"/>
            <a:ext cx="9143999" cy="1141"/>
          </a:xfrm>
          <a:prstGeom prst="line">
            <a:avLst/>
          </a:prstGeom>
          <a:ln w="28575">
            <a:solidFill>
              <a:srgbClr val="CC0066"/>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58019" y="1831504"/>
            <a:ext cx="8290445" cy="707886"/>
          </a:xfrm>
          <a:prstGeom prst="rect">
            <a:avLst/>
          </a:prstGeom>
          <a:noFill/>
        </p:spPr>
        <p:txBody>
          <a:bodyPr wrap="square" rtlCol="0">
            <a:spAutoFit/>
          </a:bodyPr>
          <a:lstStyle/>
          <a:p>
            <a:pPr marL="285750" indent="-285750">
              <a:spcAft>
                <a:spcPts val="1200"/>
              </a:spcAft>
              <a:buFont typeface="Arial" pitchFamily="34" charset="0"/>
              <a:buChar char="•"/>
            </a:pPr>
            <a:r>
              <a:rPr lang="en-GB" sz="2000" dirty="0">
                <a:latin typeface="+mj-lt"/>
              </a:rPr>
              <a:t>In survival analyses, a competing risk (CR) is a failure event that precludes the event of interest</a:t>
            </a:r>
            <a:r>
              <a:rPr lang="en-GB" sz="2000" baseline="30000" dirty="0">
                <a:latin typeface="+mj-lt"/>
              </a:rPr>
              <a:t>[1]</a:t>
            </a:r>
            <a:r>
              <a:rPr lang="en-GB" sz="2000" dirty="0">
                <a:latin typeface="+mj-lt"/>
              </a:rPr>
              <a:t>.</a:t>
            </a:r>
          </a:p>
        </p:txBody>
      </p:sp>
      <p:sp>
        <p:nvSpPr>
          <p:cNvPr id="11" name="Text Box 4"/>
          <p:cNvSpPr txBox="1">
            <a:spLocks noChangeArrowheads="1"/>
          </p:cNvSpPr>
          <p:nvPr/>
        </p:nvSpPr>
        <p:spPr bwMode="auto">
          <a:xfrm>
            <a:off x="3560183" y="6563823"/>
            <a:ext cx="20236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defTabSz="762000" eaLnBrk="0" hangingPunct="0">
              <a:defRPr sz="1600">
                <a:solidFill>
                  <a:schemeClr val="tx1"/>
                </a:solidFill>
                <a:latin typeface="Verdana" pitchFamily="34" charset="0"/>
              </a:defRPr>
            </a:lvl1pPr>
            <a:lvl2pPr marL="742950" indent="-285750" defTabSz="762000" eaLnBrk="0" hangingPunct="0">
              <a:defRPr sz="1600">
                <a:solidFill>
                  <a:schemeClr val="tx1"/>
                </a:solidFill>
                <a:latin typeface="Verdana" pitchFamily="34" charset="0"/>
              </a:defRPr>
            </a:lvl2pPr>
            <a:lvl3pPr marL="1143000" indent="-228600" defTabSz="762000" eaLnBrk="0" hangingPunct="0">
              <a:defRPr sz="1600">
                <a:solidFill>
                  <a:schemeClr val="tx1"/>
                </a:solidFill>
                <a:latin typeface="Verdana" pitchFamily="34" charset="0"/>
              </a:defRPr>
            </a:lvl3pPr>
            <a:lvl4pPr marL="1600200" indent="-228600" defTabSz="762000" eaLnBrk="0" hangingPunct="0">
              <a:defRPr sz="1600">
                <a:solidFill>
                  <a:schemeClr val="tx1"/>
                </a:solidFill>
                <a:latin typeface="Verdana" pitchFamily="34" charset="0"/>
              </a:defRPr>
            </a:lvl4pPr>
            <a:lvl5pPr marL="2057400" indent="-228600" defTabSz="762000" eaLnBrk="0" hangingPunct="0">
              <a:defRPr sz="1600">
                <a:solidFill>
                  <a:schemeClr val="tx1"/>
                </a:solidFill>
                <a:latin typeface="Verdana" pitchFamily="34" charset="0"/>
              </a:defRPr>
            </a:lvl5pPr>
            <a:lvl6pPr marL="2514600" indent="-228600" defTabSz="762000" eaLnBrk="0" fontAlgn="base" hangingPunct="0">
              <a:spcBef>
                <a:spcPct val="0"/>
              </a:spcBef>
              <a:spcAft>
                <a:spcPct val="0"/>
              </a:spcAft>
              <a:defRPr sz="1600">
                <a:solidFill>
                  <a:schemeClr val="tx1"/>
                </a:solidFill>
                <a:latin typeface="Verdana" pitchFamily="34" charset="0"/>
              </a:defRPr>
            </a:lvl6pPr>
            <a:lvl7pPr marL="2971800" indent="-228600" defTabSz="762000" eaLnBrk="0" fontAlgn="base" hangingPunct="0">
              <a:spcBef>
                <a:spcPct val="0"/>
              </a:spcBef>
              <a:spcAft>
                <a:spcPct val="0"/>
              </a:spcAft>
              <a:defRPr sz="1600">
                <a:solidFill>
                  <a:schemeClr val="tx1"/>
                </a:solidFill>
                <a:latin typeface="Verdana" pitchFamily="34" charset="0"/>
              </a:defRPr>
            </a:lvl7pPr>
            <a:lvl8pPr marL="3429000" indent="-228600" defTabSz="762000" eaLnBrk="0" fontAlgn="base" hangingPunct="0">
              <a:spcBef>
                <a:spcPct val="0"/>
              </a:spcBef>
              <a:spcAft>
                <a:spcPct val="0"/>
              </a:spcAft>
              <a:defRPr sz="1600">
                <a:solidFill>
                  <a:schemeClr val="tx1"/>
                </a:solidFill>
                <a:latin typeface="Verdana" pitchFamily="34" charset="0"/>
              </a:defRPr>
            </a:lvl8pPr>
            <a:lvl9pPr marL="3886200" indent="-228600" defTabSz="762000" eaLnBrk="0" fontAlgn="base" hangingPunct="0">
              <a:spcBef>
                <a:spcPct val="0"/>
              </a:spcBef>
              <a:spcAft>
                <a:spcPct val="0"/>
              </a:spcAft>
              <a:defRPr sz="1600">
                <a:solidFill>
                  <a:schemeClr val="tx1"/>
                </a:solidFill>
                <a:latin typeface="Verdana" pitchFamily="34" charset="0"/>
              </a:defRPr>
            </a:lvl9pPr>
          </a:lstStyle>
          <a:p>
            <a:pPr eaLnBrk="1" hangingPunct="1"/>
            <a:r>
              <a:rPr lang="en-GB" altLang="zh-TW" sz="1200" dirty="0">
                <a:solidFill>
                  <a:srgbClr val="000000"/>
                </a:solidFill>
                <a:latin typeface="Tahoma" pitchFamily="34" charset="0"/>
                <a:ea typeface="Tahoma" pitchFamily="34" charset="0"/>
                <a:cs typeface="Tahoma" pitchFamily="34" charset="0"/>
              </a:rPr>
              <a:t>https://www.csm.ox.ac.uk/</a:t>
            </a:r>
          </a:p>
        </p:txBody>
      </p:sp>
      <p:cxnSp>
        <p:nvCxnSpPr>
          <p:cNvPr id="3" name="Straight Arrow Connector 2"/>
          <p:cNvCxnSpPr/>
          <p:nvPr/>
        </p:nvCxnSpPr>
        <p:spPr>
          <a:xfrm>
            <a:off x="1259632" y="5138608"/>
            <a:ext cx="6305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5854" y="5147900"/>
            <a:ext cx="2592288" cy="369332"/>
          </a:xfrm>
          <a:prstGeom prst="rect">
            <a:avLst/>
          </a:prstGeom>
          <a:noFill/>
        </p:spPr>
        <p:txBody>
          <a:bodyPr wrap="square" rtlCol="0">
            <a:spAutoFit/>
          </a:bodyPr>
          <a:lstStyle/>
          <a:p>
            <a:pPr algn="ctr"/>
            <a:r>
              <a:rPr lang="en-GB" i="1" dirty="0"/>
              <a:t>Time from randomisation</a:t>
            </a:r>
          </a:p>
        </p:txBody>
      </p:sp>
      <p:sp>
        <p:nvSpPr>
          <p:cNvPr id="14" name="Rectangle 13"/>
          <p:cNvSpPr/>
          <p:nvPr/>
        </p:nvSpPr>
        <p:spPr>
          <a:xfrm>
            <a:off x="1259632" y="3866801"/>
            <a:ext cx="5431036" cy="72008"/>
          </a:xfrm>
          <a:prstGeom prst="rect">
            <a:avLst/>
          </a:prstGeom>
          <a:solidFill>
            <a:srgbClr val="8D0549"/>
          </a:solidFill>
          <a:ln>
            <a:solidFill>
              <a:srgbClr val="8D05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p:cNvSpPr txBox="1"/>
          <p:nvPr/>
        </p:nvSpPr>
        <p:spPr>
          <a:xfrm>
            <a:off x="6690668" y="3702485"/>
            <a:ext cx="1049684" cy="461665"/>
          </a:xfrm>
          <a:prstGeom prst="rect">
            <a:avLst/>
          </a:prstGeom>
          <a:noFill/>
          <a:ln>
            <a:noFill/>
          </a:ln>
        </p:spPr>
        <p:txBody>
          <a:bodyPr wrap="square" rtlCol="0">
            <a:spAutoFit/>
          </a:bodyPr>
          <a:lstStyle/>
          <a:p>
            <a:pPr algn="ctr"/>
            <a:r>
              <a:rPr lang="en-GB" sz="1200" b="1" dirty="0">
                <a:solidFill>
                  <a:schemeClr val="tx2">
                    <a:lumMod val="60000"/>
                    <a:lumOff val="40000"/>
                  </a:schemeClr>
                </a:solidFill>
              </a:rPr>
              <a:t>Hepatic Progression</a:t>
            </a:r>
          </a:p>
        </p:txBody>
      </p:sp>
      <p:cxnSp>
        <p:nvCxnSpPr>
          <p:cNvPr id="16" name="Straight Connector 15"/>
          <p:cNvCxnSpPr/>
          <p:nvPr/>
        </p:nvCxnSpPr>
        <p:spPr>
          <a:xfrm>
            <a:off x="6690667" y="3573016"/>
            <a:ext cx="0" cy="720080"/>
          </a:xfrm>
          <a:prstGeom prst="line">
            <a:avLst/>
          </a:prstGeom>
          <a:ln w="762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1" y="6013554"/>
            <a:ext cx="9143999" cy="523220"/>
          </a:xfrm>
          <a:prstGeom prst="rect">
            <a:avLst/>
          </a:prstGeom>
        </p:spPr>
        <p:txBody>
          <a:bodyPr wrap="square">
            <a:spAutoFit/>
          </a:bodyPr>
          <a:lstStyle/>
          <a:p>
            <a:r>
              <a:rPr lang="en-GB" sz="1400" dirty="0"/>
              <a:t>[1] Jason P. Fine, Robert J. </a:t>
            </a:r>
            <a:r>
              <a:rPr lang="en-GB" sz="1400" dirty="0" err="1"/>
              <a:t>Gray</a:t>
            </a:r>
            <a:r>
              <a:rPr lang="en-GB" sz="1400" dirty="0"/>
              <a:t>; A Proportional Hazards Model for the Subdistribution of a Competing Risk;</a:t>
            </a:r>
            <a:r>
              <a:rPr lang="en-GB" sz="1400" i="1" dirty="0"/>
              <a:t> Journal of the American Statistical Association </a:t>
            </a:r>
            <a:r>
              <a:rPr lang="en-GB" sz="1400" dirty="0"/>
              <a:t>1999; Vol. 94, No. 446, page 496- 509</a:t>
            </a:r>
          </a:p>
        </p:txBody>
      </p:sp>
    </p:spTree>
    <p:extLst>
      <p:ext uri="{BB962C8B-B14F-4D97-AF65-F5344CB8AC3E}">
        <p14:creationId xmlns:p14="http://schemas.microsoft.com/office/powerpoint/2010/main" val="2362233194"/>
      </p:ext>
    </p:extLst>
  </p:cSld>
  <p:clrMapOvr>
    <a:masterClrMapping/>
  </p:clrMapOvr>
</p:sld>
</file>

<file path=ppt/theme/theme1.xml><?xml version="1.0" encoding="utf-8"?>
<a:theme xmlns:a="http://schemas.openxmlformats.org/drawingml/2006/main" name="CSM Feb05">
  <a:themeElements>
    <a:clrScheme name="CSM Feb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SM Feb05">
      <a:majorFont>
        <a:latin typeface="Tahom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SM Feb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SM Feb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M Feb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M Feb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M Feb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M Feb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SM Feb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2017</TotalTime>
  <Words>2630</Words>
  <Application>Microsoft Office PowerPoint</Application>
  <PresentationFormat>On-screen Show (4:3)</PresentationFormat>
  <Paragraphs>282</Paragraphs>
  <Slides>23</Slides>
  <Notes>13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23</vt:i4>
      </vt:variant>
    </vt:vector>
  </HeadingPairs>
  <TitlesOfParts>
    <vt:vector size="32" baseType="lpstr">
      <vt:lpstr>PMingLiU</vt:lpstr>
      <vt:lpstr>Arial</vt:lpstr>
      <vt:lpstr>Calibri</vt:lpstr>
      <vt:lpstr>Cambria</vt:lpstr>
      <vt:lpstr>Tahoma</vt:lpstr>
      <vt:lpstr>Times New Roman</vt:lpstr>
      <vt:lpstr>Verdana</vt:lpstr>
      <vt:lpstr>CSM Feb05</vt:lpstr>
      <vt:lpstr>Office Theme</vt:lpstr>
      <vt:lpstr>Interpretation of effect estimates in competing risks survival models: A simulated analysis of organ-specific progression-free survival in a randomised phase III cancer trial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Pradeep Virdee</dc:creator>
  <cp:lastModifiedBy>Pradeep Virdee</cp:lastModifiedBy>
  <cp:revision>150</cp:revision>
  <dcterms:created xsi:type="dcterms:W3CDTF">2016-07-26T10:37:01Z</dcterms:created>
  <dcterms:modified xsi:type="dcterms:W3CDTF">2017-11-08T20:58:29Z</dcterms:modified>
</cp:coreProperties>
</file>