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560" r:id="rId2"/>
    <p:sldId id="463" r:id="rId3"/>
    <p:sldId id="487" r:id="rId4"/>
    <p:sldId id="488" r:id="rId5"/>
    <p:sldId id="489" r:id="rId6"/>
    <p:sldId id="501" r:id="rId7"/>
    <p:sldId id="490" r:id="rId8"/>
    <p:sldId id="491" r:id="rId9"/>
    <p:sldId id="492" r:id="rId10"/>
    <p:sldId id="493" r:id="rId11"/>
    <p:sldId id="494" r:id="rId12"/>
    <p:sldId id="504" r:id="rId13"/>
    <p:sldId id="496" r:id="rId14"/>
    <p:sldId id="502" r:id="rId15"/>
    <p:sldId id="503" r:id="rId16"/>
    <p:sldId id="505" r:id="rId17"/>
    <p:sldId id="555" r:id="rId18"/>
    <p:sldId id="466" r:id="rId19"/>
    <p:sldId id="474" r:id="rId20"/>
    <p:sldId id="484" r:id="rId21"/>
    <p:sldId id="477" r:id="rId22"/>
    <p:sldId id="497" r:id="rId23"/>
    <p:sldId id="467" r:id="rId24"/>
    <p:sldId id="476" r:id="rId25"/>
    <p:sldId id="507" r:id="rId26"/>
    <p:sldId id="482" r:id="rId27"/>
    <p:sldId id="498" r:id="rId28"/>
    <p:sldId id="553" r:id="rId29"/>
    <p:sldId id="552" r:id="rId30"/>
    <p:sldId id="551" r:id="rId31"/>
    <p:sldId id="499" r:id="rId32"/>
    <p:sldId id="521" r:id="rId33"/>
    <p:sldId id="522" r:id="rId34"/>
    <p:sldId id="509" r:id="rId35"/>
    <p:sldId id="508" r:id="rId36"/>
    <p:sldId id="548" r:id="rId37"/>
    <p:sldId id="500" r:id="rId38"/>
    <p:sldId id="510" r:id="rId39"/>
    <p:sldId id="511" r:id="rId40"/>
    <p:sldId id="512" r:id="rId41"/>
    <p:sldId id="519" r:id="rId42"/>
    <p:sldId id="513" r:id="rId43"/>
    <p:sldId id="514" r:id="rId44"/>
    <p:sldId id="520" r:id="rId45"/>
    <p:sldId id="515" r:id="rId46"/>
    <p:sldId id="516" r:id="rId47"/>
    <p:sldId id="549" r:id="rId48"/>
    <p:sldId id="517" r:id="rId49"/>
    <p:sldId id="518" r:id="rId50"/>
    <p:sldId id="525" r:id="rId51"/>
    <p:sldId id="526" r:id="rId52"/>
    <p:sldId id="527" r:id="rId53"/>
    <p:sldId id="528" r:id="rId54"/>
    <p:sldId id="524" r:id="rId55"/>
    <p:sldId id="541" r:id="rId56"/>
    <p:sldId id="546" r:id="rId57"/>
    <p:sldId id="536" r:id="rId58"/>
    <p:sldId id="529" r:id="rId59"/>
    <p:sldId id="530" r:id="rId60"/>
    <p:sldId id="550" r:id="rId61"/>
    <p:sldId id="531" r:id="rId62"/>
    <p:sldId id="556" r:id="rId63"/>
    <p:sldId id="533" r:id="rId64"/>
    <p:sldId id="532" r:id="rId65"/>
    <p:sldId id="535" r:id="rId66"/>
    <p:sldId id="538" r:id="rId67"/>
    <p:sldId id="539" r:id="rId68"/>
    <p:sldId id="534" r:id="rId69"/>
    <p:sldId id="558" r:id="rId70"/>
    <p:sldId id="547" r:id="rId71"/>
    <p:sldId id="461" r:id="rId72"/>
    <p:sldId id="561" r:id="rId7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CC33"/>
    <a:srgbClr val="007033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52" autoAdjust="0"/>
    <p:restoredTop sz="94660"/>
  </p:normalViewPr>
  <p:slideViewPr>
    <p:cSldViewPr>
      <p:cViewPr varScale="1">
        <p:scale>
          <a:sx n="83" d="100"/>
          <a:sy n="83" d="100"/>
        </p:scale>
        <p:origin x="124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B12BA-7CC3-4819-AC93-ADEF752060E6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1CD1DB-BD97-4933-B472-19EBF0A481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2551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1AE5D-2A48-41E7-9FFF-202990A0EC4D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985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5B0CD4-6AAD-4E72-B568-1DA4F350B59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9725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D6782F-EC4C-4BD3-9FBB-7D396998F9A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3337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548AC4-5ABB-413C-8562-8F05B75C63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85112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977EA67-CF8D-43E4-9B75-777B45C2996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47609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1F2876-A551-4CA5-9C86-DAF71048A3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73828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26B9D3-47DF-4AC2-9BE6-79E0F4DD8E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24351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47958-B8CB-4B8B-9617-C1B57329A3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79311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25EC59-33E0-44B7-9814-B4DBB647CA3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2559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AED6253-40FB-4D67-95A0-3633709F3BC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5374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F387C7-2D69-4E89-972E-D5F27400C86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633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16AA519-00E2-456A-9D8D-F8EA367C751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49916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66945CB-359E-4CFE-B69F-3AA9CB1E896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93068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0163416-F59B-44FB-8694-0330012B1AAC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png"/><Relationship Id="rId3" Type="http://schemas.openxmlformats.org/officeDocument/2006/relationships/image" Target="../media/image61.png"/><Relationship Id="rId7" Type="http://schemas.openxmlformats.org/officeDocument/2006/relationships/image" Target="../media/image16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80.png"/><Relationship Id="rId4" Type="http://schemas.openxmlformats.org/officeDocument/2006/relationships/image" Target="../media/image7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21.png"/><Relationship Id="rId4" Type="http://schemas.openxmlformats.org/officeDocument/2006/relationships/image" Target="../media/image9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://www.dailyclipart.net/clipart/category/book-clip-art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3.png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4.png"/><Relationship Id="rId4" Type="http://schemas.openxmlformats.org/officeDocument/2006/relationships/image" Target="../media/image1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5.png"/><Relationship Id="rId4" Type="http://schemas.openxmlformats.org/officeDocument/2006/relationships/image" Target="../media/image1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5.png"/><Relationship Id="rId4" Type="http://schemas.openxmlformats.org/officeDocument/2006/relationships/image" Target="../media/image1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45.png"/><Relationship Id="rId4" Type="http://schemas.openxmlformats.org/officeDocument/2006/relationships/image" Target="../media/image1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45.png"/><Relationship Id="rId4" Type="http://schemas.openxmlformats.org/officeDocument/2006/relationships/image" Target="../media/image1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png"/><Relationship Id="rId4" Type="http://schemas.openxmlformats.org/officeDocument/2006/relationships/image" Target="../media/image4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mailto:chuber@stata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inyurl.com/2019CausalInference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6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43000"/>
            <a:ext cx="9144000" cy="1470025"/>
          </a:xfrm>
        </p:spPr>
        <p:txBody>
          <a:bodyPr>
            <a:noAutofit/>
          </a:bodyPr>
          <a:lstStyle/>
          <a:p>
            <a:r>
              <a:rPr lang="en-US" sz="4000" dirty="0"/>
              <a:t>Causal Inference for Complex</a:t>
            </a:r>
            <a:br>
              <a:rPr lang="en-US" sz="4000" dirty="0"/>
            </a:br>
            <a:r>
              <a:rPr lang="en-US" sz="4000" dirty="0"/>
              <a:t>Observational Data Using Stata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76600"/>
            <a:ext cx="6400800" cy="12192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Chuck Huber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dirty="0">
                <a:solidFill>
                  <a:schemeClr val="tx1"/>
                </a:solidFill>
              </a:rPr>
              <a:t>StataCorp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3000" dirty="0">
                <a:solidFill>
                  <a:schemeClr val="tx1"/>
                </a:solidFill>
              </a:rPr>
              <a:t>chuber@stata.com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0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825F46-9CA7-4BDF-8FE2-5683F3BA2B8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27" y="2514600"/>
            <a:ext cx="8558213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50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CFCFA1A-8E91-458C-8AFA-35BCF247AAF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851164"/>
            <a:ext cx="8229600" cy="3739375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057399" y="4452144"/>
            <a:ext cx="1219200" cy="3048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847CA8C-7D63-4F7D-9040-C617BFAECA75}"/>
              </a:ext>
            </a:extLst>
          </p:cNvPr>
          <p:cNvSpPr txBox="1"/>
          <p:nvPr/>
        </p:nvSpPr>
        <p:spPr>
          <a:xfrm>
            <a:off x="174802" y="6078982"/>
            <a:ext cx="87943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Students who participated in the program had </a:t>
            </a:r>
            <a:r>
              <a:rPr lang="en-US" sz="2400" b="1" dirty="0"/>
              <a:t>lower</a:t>
            </a:r>
            <a:r>
              <a:rPr lang="en-US" sz="2400" dirty="0"/>
              <a:t> GPAs?!?!?</a:t>
            </a:r>
          </a:p>
        </p:txBody>
      </p:sp>
    </p:spTree>
    <p:extLst>
      <p:ext uri="{BB962C8B-B14F-4D97-AF65-F5344CB8AC3E}">
        <p14:creationId xmlns:p14="http://schemas.microsoft.com/office/powerpoint/2010/main" val="36791503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A325866-60B4-4DCC-9211-DD0868E1078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49" y="2514600"/>
            <a:ext cx="8359897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423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847CA8C-7D63-4F7D-9040-C617BFAECA75}"/>
              </a:ext>
            </a:extLst>
          </p:cNvPr>
          <p:cNvSpPr txBox="1"/>
          <p:nvPr/>
        </p:nvSpPr>
        <p:spPr>
          <a:xfrm>
            <a:off x="838200" y="5847666"/>
            <a:ext cx="72579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Students who participated in the program had </a:t>
            </a:r>
          </a:p>
          <a:p>
            <a:r>
              <a:rPr lang="en-US" sz="2400" dirty="0"/>
              <a:t>higher GPAs when we account for high school GPA.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188925-22EA-4278-B8CE-F767D99CDB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987296"/>
            <a:ext cx="7658100" cy="366017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209800" y="4419600"/>
            <a:ext cx="1066800" cy="4572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5123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9A26CFBD-2664-4D7F-BCD0-9821E52714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828800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5939772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0322051-B130-4C30-9EC3-1F0C4719106F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2438400"/>
            <a:ext cx="8126767" cy="2369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0430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14FCC75-A6BF-4669-B903-16F93616D08A}"/>
              </a:ext>
            </a:extLst>
          </p:cNvPr>
          <p:cNvSpPr txBox="1"/>
          <p:nvPr/>
        </p:nvSpPr>
        <p:spPr>
          <a:xfrm>
            <a:off x="0" y="2667000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/>
              <a:t>What was the effect of the study </a:t>
            </a:r>
          </a:p>
          <a:p>
            <a:pPr algn="ctr"/>
            <a:r>
              <a:rPr lang="en-US" sz="4000" dirty="0"/>
              <a:t>program on students GPAs?</a:t>
            </a:r>
          </a:p>
        </p:txBody>
      </p:sp>
    </p:spTree>
    <p:extLst>
      <p:ext uri="{BB962C8B-B14F-4D97-AF65-F5344CB8AC3E}">
        <p14:creationId xmlns:p14="http://schemas.microsoft.com/office/powerpoint/2010/main" val="40761307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Outline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82000" cy="4800600"/>
          </a:xfrm>
        </p:spPr>
        <p:txBody>
          <a:bodyPr/>
          <a:lstStyle/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Description of the dataset</a:t>
            </a:r>
          </a:p>
          <a:p>
            <a:pPr eaLnBrk="1" hangingPunct="1"/>
            <a:r>
              <a:rPr lang="en-US" altLang="en-US" sz="2800" dirty="0"/>
              <a:t>Unobserved confounding and endogeneity</a:t>
            </a:r>
            <a:endParaRPr lang="en-US" altLang="en-US" sz="2400" dirty="0"/>
          </a:p>
          <a:p>
            <a:pPr eaLnBrk="1" hangingPunct="1"/>
            <a:r>
              <a:rPr lang="en-US" altLang="en-US" sz="2800" dirty="0"/>
              <a:t>Nonrandom treatment assignment</a:t>
            </a:r>
          </a:p>
          <a:p>
            <a:pPr eaLnBrk="1" hangingPunct="1"/>
            <a:r>
              <a:rPr lang="en-US" altLang="en-US" sz="2800" dirty="0"/>
              <a:t>Missing not at random (MNAR) and selection bias</a:t>
            </a:r>
          </a:p>
          <a:p>
            <a:pPr eaLnBrk="1" hangingPunct="1"/>
            <a:r>
              <a:rPr lang="en-US" altLang="en-US" sz="2800" dirty="0"/>
              <a:t>Treatment effects</a:t>
            </a:r>
          </a:p>
          <a:p>
            <a:pPr eaLnBrk="1" hangingPunct="1"/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AD94D2B7-F1FA-4322-A0FA-D483B2A2F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1307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Observed and Unobserved Factors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/>
              <p:nvPr/>
            </p:nvSpPr>
            <p:spPr>
              <a:xfrm>
                <a:off x="533400" y="4062434"/>
                <a:ext cx="5607625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320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⋯+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FF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062434"/>
                <a:ext cx="5607625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F2C4239-640B-468D-9070-FA803E51788C}"/>
                  </a:ext>
                </a:extLst>
              </p:cNvPr>
              <p:cNvSpPr txBox="1"/>
              <p:nvPr/>
            </p:nvSpPr>
            <p:spPr>
              <a:xfrm>
                <a:off x="533400" y="2298282"/>
                <a:ext cx="598753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𝑎𝑙𝑙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𝑓𝑎𝑐𝑡𝑜𝑟𝑠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𝑡h𝑎𝑡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𝑖𝑛𝑓𝑙𝑢𝑒𝑛𝑐𝑒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F2C4239-640B-468D-9070-FA803E517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298282"/>
                <a:ext cx="5987537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/>
              <p:nvPr/>
            </p:nvSpPr>
            <p:spPr>
              <a:xfrm>
                <a:off x="457200" y="3119705"/>
                <a:ext cx="8451481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𝑜𝑏𝑠𝑒𝑟𝑣𝑒𝑑</m:t>
                      </m:r>
                      <m:r>
                        <a:rPr lang="en-US" sz="32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𝑢𝑛𝑜𝑏𝑠𝑒𝑟𝑣𝑒𝑑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119705"/>
                <a:ext cx="8451481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47779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Endogeneity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82219"/>
            <a:ext cx="8610600" cy="99060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400" dirty="0"/>
              <a:t>“An explanatory variable in a multiple regression model that is correlated with the error term…” (Wooldridge*, </a:t>
            </a:r>
            <a:r>
              <a:rPr lang="en-US" altLang="en-US" sz="2400" dirty="0" err="1"/>
              <a:t>pg</a:t>
            </a:r>
            <a:r>
              <a:rPr lang="en-US" altLang="en-US" sz="2400" dirty="0"/>
              <a:t> 838).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66A390-9514-493F-8FBD-40428426D53A}"/>
              </a:ext>
            </a:extLst>
          </p:cNvPr>
          <p:cNvSpPr txBox="1"/>
          <p:nvPr/>
        </p:nvSpPr>
        <p:spPr>
          <a:xfrm>
            <a:off x="1143000" y="6519446"/>
            <a:ext cx="800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*Jeffrey M. Wooldridge (2009) Introductory Econometrics: A Modern Approach, 4</a:t>
            </a:r>
            <a:r>
              <a:rPr lang="en-US" sz="1600" baseline="30000" dirty="0"/>
              <a:t>th</a:t>
            </a:r>
            <a:r>
              <a:rPr lang="en-US" sz="1600" dirty="0"/>
              <a:t> ed.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/>
              <p:nvPr/>
            </p:nvSpPr>
            <p:spPr>
              <a:xfrm>
                <a:off x="1516775" y="3552778"/>
                <a:ext cx="5923608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4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44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44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775" y="3552778"/>
                <a:ext cx="5923608" cy="6771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c 6">
            <a:extLst>
              <a:ext uri="{FF2B5EF4-FFF2-40B4-BE49-F238E27FC236}">
                <a16:creationId xmlns:a16="http://schemas.microsoft.com/office/drawing/2014/main" id="{32D793CA-4B4B-4C87-A276-447F5A4993FD}"/>
              </a:ext>
            </a:extLst>
          </p:cNvPr>
          <p:cNvSpPr/>
          <p:nvPr/>
        </p:nvSpPr>
        <p:spPr>
          <a:xfrm rot="5400000">
            <a:off x="6307610" y="3869212"/>
            <a:ext cx="795980" cy="914400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90EEDD1-D82D-42C3-85D4-FFDD98AFBE3D}"/>
                  </a:ext>
                </a:extLst>
              </p:cNvPr>
              <p:cNvSpPr txBox="1"/>
              <p:nvPr/>
            </p:nvSpPr>
            <p:spPr>
              <a:xfrm>
                <a:off x="5902976" y="4909845"/>
                <a:ext cx="1605248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sub>
                      </m:sSub>
                      <m:r>
                        <a:rPr lang="en-US" sz="36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90EEDD1-D82D-42C3-85D4-FFDD98AFB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02976" y="4909845"/>
                <a:ext cx="1605248" cy="55399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88836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ERMs Outline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76400"/>
            <a:ext cx="8610600" cy="4800600"/>
          </a:xfrm>
        </p:spPr>
        <p:txBody>
          <a:bodyPr/>
          <a:lstStyle/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Description of the dataset</a:t>
            </a:r>
          </a:p>
          <a:p>
            <a:pPr eaLnBrk="1" hangingPunct="1"/>
            <a:r>
              <a:rPr lang="en-US" altLang="en-US" sz="2800" dirty="0"/>
              <a:t>Unobserved confounding and endogeneity</a:t>
            </a:r>
            <a:endParaRPr lang="en-US" altLang="en-US" sz="2400" dirty="0"/>
          </a:p>
          <a:p>
            <a:pPr eaLnBrk="1" hangingPunct="1"/>
            <a:r>
              <a:rPr lang="en-US" altLang="en-US" sz="2800" dirty="0"/>
              <a:t>Nonrandom treatment assignment</a:t>
            </a:r>
          </a:p>
          <a:p>
            <a:pPr eaLnBrk="1" hangingPunct="1"/>
            <a:r>
              <a:rPr lang="en-US" altLang="en-US" sz="2800" dirty="0"/>
              <a:t>Missing not at random (MNAR) and selection bias</a:t>
            </a:r>
          </a:p>
          <a:p>
            <a:pPr eaLnBrk="1" hangingPunct="1"/>
            <a:r>
              <a:rPr lang="en-US" altLang="en-US" sz="2800" dirty="0"/>
              <a:t>Treatment effects</a:t>
            </a:r>
          </a:p>
          <a:p>
            <a:pPr eaLnBrk="1" hangingPunct="1"/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293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Omitted Variable Bias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/>
              <p:nvPr/>
            </p:nvSpPr>
            <p:spPr>
              <a:xfrm>
                <a:off x="838200" y="1961896"/>
                <a:ext cx="484760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6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6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6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36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961896"/>
                <a:ext cx="4847609" cy="55399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c 6">
            <a:extLst>
              <a:ext uri="{FF2B5EF4-FFF2-40B4-BE49-F238E27FC236}">
                <a16:creationId xmlns:a16="http://schemas.microsoft.com/office/drawing/2014/main" id="{32D793CA-4B4B-4C87-A276-447F5A4993FD}"/>
              </a:ext>
            </a:extLst>
          </p:cNvPr>
          <p:cNvSpPr/>
          <p:nvPr/>
        </p:nvSpPr>
        <p:spPr>
          <a:xfrm rot="5400000">
            <a:off x="3809425" y="1901479"/>
            <a:ext cx="529502" cy="1290352"/>
          </a:xfrm>
          <a:prstGeom prst="arc">
            <a:avLst>
              <a:gd name="adj1" fmla="val 16235774"/>
              <a:gd name="adj2" fmla="val 5272071"/>
            </a:avLst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90EEDD1-D82D-42C3-85D4-FFDD98AFBE3D}"/>
                  </a:ext>
                </a:extLst>
              </p:cNvPr>
              <p:cNvSpPr txBox="1"/>
              <p:nvPr/>
            </p:nvSpPr>
            <p:spPr>
              <a:xfrm>
                <a:off x="3475283" y="2802167"/>
                <a:ext cx="126893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𝑥𝑧</m:t>
                          </m:r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90EEDD1-D82D-42C3-85D4-FFDD98AFB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5283" y="2802167"/>
                <a:ext cx="1268937" cy="43088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/>
              <p:nvPr/>
            </p:nvSpPr>
            <p:spPr>
              <a:xfrm>
                <a:off x="842818" y="3703767"/>
                <a:ext cx="389734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6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6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  <m:r>
                            <m:rPr>
                              <m:nor/>
                            </m:rPr>
                            <a:rPr lang="en-US" sz="3600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2818" y="3703767"/>
                <a:ext cx="3897349" cy="55399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6096000" y="3657600"/>
                <a:ext cx="2419445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6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  <m:r>
                            <m:rPr>
                              <m:nor/>
                            </m:rPr>
                            <a:rPr lang="en-US" sz="3600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e>
                        <m:sup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z</m:t>
                      </m:r>
                      <m:r>
                        <a:rPr lang="en-US" sz="3600" b="0" i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6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3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657600"/>
                <a:ext cx="2419445" cy="646331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/>
              <p:nvPr/>
            </p:nvSpPr>
            <p:spPr>
              <a:xfrm>
                <a:off x="838200" y="5029200"/>
                <a:ext cx="389734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36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600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60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36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600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  <m:r>
                            <m:rPr>
                              <m:nor/>
                            </m:rPr>
                            <a:rPr lang="en-US" sz="3600" dirty="0">
                              <a:solidFill>
                                <a:srgbClr val="FF0000"/>
                              </a:solidFill>
                            </a:rPr>
                            <m:t> </m:t>
                          </m:r>
                        </m:e>
                        <m:sup>
                          <m:r>
                            <a:rPr lang="en-US" sz="36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∗</m:t>
                          </m:r>
                        </m:sup>
                      </m:sSup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5029200"/>
                <a:ext cx="3897349" cy="55399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Arc 17">
            <a:extLst>
              <a:ext uri="{FF2B5EF4-FFF2-40B4-BE49-F238E27FC236}">
                <a16:creationId xmlns:a16="http://schemas.microsoft.com/office/drawing/2014/main" id="{32D793CA-4B4B-4C87-A276-447F5A4993FD}"/>
              </a:ext>
            </a:extLst>
          </p:cNvPr>
          <p:cNvSpPr/>
          <p:nvPr/>
        </p:nvSpPr>
        <p:spPr>
          <a:xfrm rot="5400000">
            <a:off x="3591731" y="5266385"/>
            <a:ext cx="520263" cy="863068"/>
          </a:xfrm>
          <a:prstGeom prst="arc">
            <a:avLst>
              <a:gd name="adj1" fmla="val 16235774"/>
              <a:gd name="adj2" fmla="val 5272071"/>
            </a:avLst>
          </a:prstGeom>
          <a:ln w="254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90EEDD1-D82D-42C3-85D4-FFDD98AFBE3D}"/>
                  </a:ext>
                </a:extLst>
              </p:cNvPr>
              <p:cNvSpPr txBox="1"/>
              <p:nvPr/>
            </p:nvSpPr>
            <p:spPr>
              <a:xfrm>
                <a:off x="3338629" y="5958050"/>
                <a:ext cx="1399550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  <m:sSup>
                            <m:sSupPr>
                              <m:ctrlPr>
                                <a:rPr lang="en-US" sz="2800" b="0" i="1" smtClean="0">
                                  <a:solidFill>
                                    <a:srgbClr val="0066FF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p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90EEDD1-D82D-42C3-85D4-FFDD98AFB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8629" y="5958050"/>
                <a:ext cx="1399550" cy="43088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86047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Confounding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82219"/>
            <a:ext cx="8610600" cy="914655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US" altLang="en-US" sz="2400" dirty="0"/>
              <a:t>“…X and Y are confounded when there is a third variable Z that influences both X and Y…” (Pearl*, </a:t>
            </a:r>
            <a:r>
              <a:rPr lang="en-US" altLang="en-US" sz="2400" dirty="0" err="1"/>
              <a:t>pg</a:t>
            </a:r>
            <a:r>
              <a:rPr lang="en-US" altLang="en-US" sz="2400" dirty="0"/>
              <a:t> 193).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B66A390-9514-493F-8FBD-40428426D53A}"/>
              </a:ext>
            </a:extLst>
          </p:cNvPr>
          <p:cNvSpPr txBox="1"/>
          <p:nvPr/>
        </p:nvSpPr>
        <p:spPr>
          <a:xfrm>
            <a:off x="2209800" y="6519446"/>
            <a:ext cx="693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*Judea Pearl (2009) Causality: Models, Reasoning, and Inference, 2</a:t>
            </a:r>
            <a:r>
              <a:rPr lang="en-US" sz="1600" baseline="30000" dirty="0"/>
              <a:t>nd</a:t>
            </a:r>
            <a:r>
              <a:rPr lang="en-US" sz="1600" dirty="0"/>
              <a:t> ed.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/>
              <p:nvPr/>
            </p:nvSpPr>
            <p:spPr>
              <a:xfrm>
                <a:off x="1440575" y="3921922"/>
                <a:ext cx="5923608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4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44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44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400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0575" y="3921922"/>
                <a:ext cx="5923608" cy="6771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c 6">
            <a:extLst>
              <a:ext uri="{FF2B5EF4-FFF2-40B4-BE49-F238E27FC236}">
                <a16:creationId xmlns:a16="http://schemas.microsoft.com/office/drawing/2014/main" id="{32D793CA-4B4B-4C87-A276-447F5A4993FD}"/>
              </a:ext>
            </a:extLst>
          </p:cNvPr>
          <p:cNvSpPr/>
          <p:nvPr/>
        </p:nvSpPr>
        <p:spPr>
          <a:xfrm rot="5400000">
            <a:off x="5093288" y="3893180"/>
            <a:ext cx="633826" cy="152400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3B854D0A-2FDC-4F87-9FDA-D3CD13AD2941}"/>
              </a:ext>
            </a:extLst>
          </p:cNvPr>
          <p:cNvSpPr/>
          <p:nvPr/>
        </p:nvSpPr>
        <p:spPr>
          <a:xfrm rot="16200000">
            <a:off x="3573541" y="1860846"/>
            <a:ext cx="795980" cy="440134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038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Unobserved Confounding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/>
              <p:nvPr/>
            </p:nvSpPr>
            <p:spPr>
              <a:xfrm>
                <a:off x="1600200" y="3200400"/>
                <a:ext cx="5823838" cy="6771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sz="44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4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44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44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440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4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4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𝑧</m:t>
                      </m:r>
                      <m:r>
                        <a:rPr lang="en-US" sz="4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440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  <m:r>
                        <a:rPr lang="en-US" sz="4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4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76E5383-E41D-4F94-86FD-81448F7B4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0200" y="3200400"/>
                <a:ext cx="5823838" cy="67710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Arc 6">
            <a:extLst>
              <a:ext uri="{FF2B5EF4-FFF2-40B4-BE49-F238E27FC236}">
                <a16:creationId xmlns:a16="http://schemas.microsoft.com/office/drawing/2014/main" id="{32D793CA-4B4B-4C87-A276-447F5A4993FD}"/>
              </a:ext>
            </a:extLst>
          </p:cNvPr>
          <p:cNvSpPr/>
          <p:nvPr/>
        </p:nvSpPr>
        <p:spPr>
          <a:xfrm rot="5400000">
            <a:off x="5078859" y="3345712"/>
            <a:ext cx="619190" cy="1161259"/>
          </a:xfrm>
          <a:prstGeom prst="arc">
            <a:avLst>
              <a:gd name="adj1" fmla="val 16072531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c 8">
            <a:extLst>
              <a:ext uri="{FF2B5EF4-FFF2-40B4-BE49-F238E27FC236}">
                <a16:creationId xmlns:a16="http://schemas.microsoft.com/office/drawing/2014/main" id="{3B854D0A-2FDC-4F87-9FDA-D3CD13AD2941}"/>
              </a:ext>
            </a:extLst>
          </p:cNvPr>
          <p:cNvSpPr/>
          <p:nvPr/>
        </p:nvSpPr>
        <p:spPr>
          <a:xfrm rot="16200000">
            <a:off x="3501778" y="1270677"/>
            <a:ext cx="896016" cy="4038601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5097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Observed and Unobserved Factors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/>
              <p:nvPr/>
            </p:nvSpPr>
            <p:spPr>
              <a:xfrm>
                <a:off x="208605" y="6096001"/>
                <a:ext cx="6320769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𝑔𝑝𝑎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320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32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⋯+</m:t>
                      </m:r>
                      <m:sSub>
                        <m:sSubPr>
                          <m:ctrlP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32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FF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𝜀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05" y="6096001"/>
                <a:ext cx="6320769" cy="492443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F2C4239-640B-468D-9070-FA803E51788C}"/>
                  </a:ext>
                </a:extLst>
              </p:cNvPr>
              <p:cNvSpPr txBox="1"/>
              <p:nvPr/>
            </p:nvSpPr>
            <p:spPr>
              <a:xfrm>
                <a:off x="208605" y="1828751"/>
                <a:ext cx="6955366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𝑔𝑝𝑎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𝑎𝑙𝑙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𝑓𝑎𝑐𝑡𝑜𝑟𝑠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𝑡h𝑎𝑡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𝑖𝑛𝑓𝑙𝑢𝑒𝑛𝑐𝑒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𝑔𝑝𝑎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1F2C4239-640B-468D-9070-FA803E517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05" y="1828751"/>
                <a:ext cx="6955366" cy="4924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/>
              <p:nvPr/>
            </p:nvSpPr>
            <p:spPr>
              <a:xfrm>
                <a:off x="208605" y="2423993"/>
                <a:ext cx="8935395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𝑔𝑝𝑎</m:t>
                      </m:r>
                      <m:r>
                        <a:rPr lang="en-US" sz="320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32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𝑜𝑏𝑠𝑒𝑟𝑣𝑒𝑑</m:t>
                      </m:r>
                      <m:r>
                        <a:rPr lang="en-US" sz="32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  <m:r>
                        <a:rPr lang="en-US" sz="32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𝑢𝑛𝑜𝑏𝑠𝑒𝑟𝑣𝑒𝑑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32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05" y="2423993"/>
                <a:ext cx="8935395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6FA15AF4-29D7-48E0-9F9F-3BB8910596E8}"/>
              </a:ext>
            </a:extLst>
          </p:cNvPr>
          <p:cNvSpPr txBox="1"/>
          <p:nvPr/>
        </p:nvSpPr>
        <p:spPr>
          <a:xfrm>
            <a:off x="1751652" y="3429000"/>
            <a:ext cx="289431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0066FF"/>
                </a:solidFill>
              </a:rPr>
              <a:t>High school GPA</a:t>
            </a:r>
          </a:p>
          <a:p>
            <a:r>
              <a:rPr lang="en-US" sz="2800" dirty="0">
                <a:solidFill>
                  <a:srgbClr val="0066FF"/>
                </a:solidFill>
              </a:rPr>
              <a:t>SAT Scores</a:t>
            </a:r>
          </a:p>
          <a:p>
            <a:r>
              <a:rPr lang="en-US" sz="2800" dirty="0">
                <a:solidFill>
                  <a:srgbClr val="0066FF"/>
                </a:solidFill>
              </a:rPr>
              <a:t>Parents Income</a:t>
            </a:r>
          </a:p>
          <a:p>
            <a:r>
              <a:rPr lang="en-US" sz="2800" dirty="0">
                <a:solidFill>
                  <a:srgbClr val="0066FF"/>
                </a:solidFill>
              </a:rPr>
              <a:t>Sex</a:t>
            </a:r>
          </a:p>
          <a:p>
            <a:r>
              <a:rPr lang="en-US" sz="2800" dirty="0" err="1">
                <a:solidFill>
                  <a:srgbClr val="0066FF"/>
                </a:solidFill>
              </a:rPr>
              <a:t>etc</a:t>
            </a:r>
            <a:r>
              <a:rPr lang="en-US" sz="2800" dirty="0">
                <a:solidFill>
                  <a:srgbClr val="0066FF"/>
                </a:solidFill>
              </a:rPr>
              <a:t>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E74CAD9-4A2E-4AA6-9F4B-063A774544B9}"/>
              </a:ext>
            </a:extLst>
          </p:cNvPr>
          <p:cNvSpPr txBox="1"/>
          <p:nvPr/>
        </p:nvSpPr>
        <p:spPr>
          <a:xfrm>
            <a:off x="6252662" y="3430181"/>
            <a:ext cx="182453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Ability</a:t>
            </a:r>
          </a:p>
          <a:p>
            <a:r>
              <a:rPr lang="en-US" sz="2800" dirty="0">
                <a:solidFill>
                  <a:srgbClr val="FF0000"/>
                </a:solidFill>
              </a:rPr>
              <a:t>Motivation</a:t>
            </a:r>
          </a:p>
          <a:p>
            <a:r>
              <a:rPr lang="en-US" sz="2800" dirty="0">
                <a:solidFill>
                  <a:srgbClr val="FF0000"/>
                </a:solidFill>
              </a:rPr>
              <a:t>Sleep</a:t>
            </a:r>
          </a:p>
          <a:p>
            <a:r>
              <a:rPr lang="en-US" sz="2800" dirty="0">
                <a:solidFill>
                  <a:srgbClr val="FF0000"/>
                </a:solidFill>
              </a:rPr>
              <a:t>Support</a:t>
            </a:r>
          </a:p>
          <a:p>
            <a:r>
              <a:rPr lang="en-US" sz="2800" dirty="0" err="1">
                <a:solidFill>
                  <a:srgbClr val="FF0000"/>
                </a:solidFill>
              </a:rPr>
              <a:t>etc</a:t>
            </a:r>
            <a:r>
              <a:rPr lang="en-US" sz="2800" dirty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5" name="Left Brace 4">
            <a:extLst>
              <a:ext uri="{FF2B5EF4-FFF2-40B4-BE49-F238E27FC236}">
                <a16:creationId xmlns:a16="http://schemas.microsoft.com/office/drawing/2014/main" id="{AA40344E-6798-4B1B-B455-5C7D292C9C87}"/>
              </a:ext>
            </a:extLst>
          </p:cNvPr>
          <p:cNvSpPr/>
          <p:nvPr/>
        </p:nvSpPr>
        <p:spPr>
          <a:xfrm>
            <a:off x="1562293" y="3467099"/>
            <a:ext cx="227652" cy="2208669"/>
          </a:xfrm>
          <a:prstGeom prst="leftBrac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Left Brace 9">
            <a:extLst>
              <a:ext uri="{FF2B5EF4-FFF2-40B4-BE49-F238E27FC236}">
                <a16:creationId xmlns:a16="http://schemas.microsoft.com/office/drawing/2014/main" id="{1184DA34-AA6E-4C2D-B787-F7832B9202A3}"/>
              </a:ext>
            </a:extLst>
          </p:cNvPr>
          <p:cNvSpPr/>
          <p:nvPr/>
        </p:nvSpPr>
        <p:spPr>
          <a:xfrm rot="10800000">
            <a:off x="4532144" y="3467100"/>
            <a:ext cx="227652" cy="2208668"/>
          </a:xfrm>
          <a:prstGeom prst="leftBrac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12200DB-D2F0-4010-B7FB-D168B3366185}"/>
                  </a:ext>
                </a:extLst>
              </p:cNvPr>
              <p:cNvSpPr/>
              <p:nvPr/>
            </p:nvSpPr>
            <p:spPr>
              <a:xfrm>
                <a:off x="208605" y="4240945"/>
                <a:ext cx="1438792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</a:rPr>
                        <m:t>𝑔𝑝𝑎</m:t>
                      </m:r>
                      <m:r>
                        <a:rPr lang="en-US" sz="3200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012200DB-D2F0-4010-B7FB-D168B33661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05" y="4240945"/>
                <a:ext cx="1438792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Left Brace 11">
            <a:extLst>
              <a:ext uri="{FF2B5EF4-FFF2-40B4-BE49-F238E27FC236}">
                <a16:creationId xmlns:a16="http://schemas.microsoft.com/office/drawing/2014/main" id="{65245753-A366-47E3-B587-BE5616410DD7}"/>
              </a:ext>
            </a:extLst>
          </p:cNvPr>
          <p:cNvSpPr/>
          <p:nvPr/>
        </p:nvSpPr>
        <p:spPr>
          <a:xfrm>
            <a:off x="6026011" y="3430180"/>
            <a:ext cx="227652" cy="2208669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Left Brace 12">
            <a:extLst>
              <a:ext uri="{FF2B5EF4-FFF2-40B4-BE49-F238E27FC236}">
                <a16:creationId xmlns:a16="http://schemas.microsoft.com/office/drawing/2014/main" id="{5BCEB111-9733-4EBA-9577-32602E68F2BB}"/>
              </a:ext>
            </a:extLst>
          </p:cNvPr>
          <p:cNvSpPr/>
          <p:nvPr/>
        </p:nvSpPr>
        <p:spPr>
          <a:xfrm rot="10800000">
            <a:off x="8077200" y="3429000"/>
            <a:ext cx="227652" cy="2208668"/>
          </a:xfrm>
          <a:prstGeom prst="leftBrac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46F8D72-6CAC-41B6-AAF6-3C94DB35C931}"/>
                  </a:ext>
                </a:extLst>
              </p:cNvPr>
              <p:cNvSpPr/>
              <p:nvPr/>
            </p:nvSpPr>
            <p:spPr>
              <a:xfrm>
                <a:off x="5090076" y="4240946"/>
                <a:ext cx="604653" cy="58477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046F8D72-6CAC-41B6-AAF6-3C94DB35C9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0076" y="4240946"/>
                <a:ext cx="604653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222752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Unobserved Confounding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/>
              <p:nvPr/>
            </p:nvSpPr>
            <p:spPr>
              <a:xfrm>
                <a:off x="533400" y="2423635"/>
                <a:ext cx="661386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𝑔𝑝𝑎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𝑖𝑛𝑐𝑜𝑚𝑒</m:t>
                      </m:r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h𝑠𝑔𝑝𝑎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𝑡𝑜𝑡𝑎𝑙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423635"/>
                <a:ext cx="6613862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917604B-A26B-4CD3-8316-2AEB32E3153C}"/>
                  </a:ext>
                </a:extLst>
              </p:cNvPr>
              <p:cNvSpPr txBox="1"/>
              <p:nvPr/>
            </p:nvSpPr>
            <p:spPr>
              <a:xfrm>
                <a:off x="533400" y="4495800"/>
                <a:ext cx="759579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h𝑠𝑔𝑝𝑎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sz="2800" dirty="0">
                    <a:solidFill>
                      <a:srgbClr val="FF0000"/>
                    </a:solidFill>
                  </a:rPr>
                  <a:t>)</a:t>
                </a:r>
                <a:endParaRPr lang="en-US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917604B-A26B-4CD3-8316-2AEB32E31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495800"/>
                <a:ext cx="7595797" cy="430887"/>
              </a:xfrm>
              <a:prstGeom prst="rect">
                <a:avLst/>
              </a:prstGeom>
              <a:blipFill>
                <a:blip r:embed="rId4"/>
                <a:stretch>
                  <a:fillRect t="-25714" r="-1766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c 8">
            <a:extLst>
              <a:ext uri="{FF2B5EF4-FFF2-40B4-BE49-F238E27FC236}">
                <a16:creationId xmlns:a16="http://schemas.microsoft.com/office/drawing/2014/main" id="{17E965A8-DCD9-438E-BD76-0A02A34AD3F0}"/>
              </a:ext>
            </a:extLst>
          </p:cNvPr>
          <p:cNvSpPr/>
          <p:nvPr/>
        </p:nvSpPr>
        <p:spPr>
          <a:xfrm rot="5400000">
            <a:off x="5710018" y="4266155"/>
            <a:ext cx="633826" cy="152400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F3577417-B1E3-4947-9E1E-B2D03584DAF4}"/>
              </a:ext>
            </a:extLst>
          </p:cNvPr>
          <p:cNvSpPr/>
          <p:nvPr/>
        </p:nvSpPr>
        <p:spPr>
          <a:xfrm rot="16200000">
            <a:off x="3677621" y="1598737"/>
            <a:ext cx="730839" cy="585926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53802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FB09AA3-EDDC-469B-B103-3F65EF69EC3A}"/>
                  </a:ext>
                </a:extLst>
              </p:cNvPr>
              <p:cNvSpPr txBox="1"/>
              <p:nvPr/>
            </p:nvSpPr>
            <p:spPr>
              <a:xfrm>
                <a:off x="1524000" y="2158864"/>
                <a:ext cx="688156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40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)+(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</a:t>
                </a:r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FB09AA3-EDDC-469B-B103-3F65EF69E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2158864"/>
                <a:ext cx="6881564" cy="369332"/>
              </a:xfrm>
              <a:prstGeom prst="rect">
                <a:avLst/>
              </a:prstGeom>
              <a:blipFill>
                <a:blip r:embed="rId3"/>
                <a:stretch>
                  <a:fillRect l="-1594" t="-22951" r="-1683" b="-50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9C2E1AD-AC15-4705-9028-A8128C55546D}"/>
                  </a:ext>
                </a:extLst>
              </p:cNvPr>
              <p:cNvSpPr txBox="1"/>
              <p:nvPr/>
            </p:nvSpPr>
            <p:spPr>
              <a:xfrm>
                <a:off x="304800" y="4147456"/>
                <a:ext cx="83313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9C2E1AD-AC15-4705-9028-A8128C55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" y="4147456"/>
                <a:ext cx="8331383" cy="369332"/>
              </a:xfrm>
              <a:prstGeom prst="rect">
                <a:avLst/>
              </a:prstGeom>
              <a:blipFill>
                <a:blip r:embed="rId4"/>
                <a:stretch>
                  <a:fillRect l="-1317" t="-22951" r="-1170" b="-50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5F79D9-59AE-4DB8-894F-3F11009B7C43}"/>
                  </a:ext>
                </a:extLst>
              </p:cNvPr>
              <p:cNvSpPr/>
              <p:nvPr/>
            </p:nvSpPr>
            <p:spPr>
              <a:xfrm>
                <a:off x="2743200" y="3481462"/>
                <a:ext cx="59411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h𝑠𝑔𝑝𝑎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5F79D9-59AE-4DB8-894F-3F11009B7C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200" y="3481462"/>
                <a:ext cx="5941114" cy="461665"/>
              </a:xfrm>
              <a:prstGeom prst="rect">
                <a:avLst/>
              </a:prstGeom>
              <a:blipFill>
                <a:blip r:embed="rId5"/>
                <a:stretch>
                  <a:fillRect l="-821" t="-9211" r="-410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/>
              <p:nvPr/>
            </p:nvSpPr>
            <p:spPr>
              <a:xfrm>
                <a:off x="6340254" y="4896393"/>
                <a:ext cx="2416687" cy="501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254" y="4896393"/>
                <a:ext cx="2416687" cy="501932"/>
              </a:xfrm>
              <a:prstGeom prst="rect">
                <a:avLst/>
              </a:prstGeom>
              <a:blipFill>
                <a:blip r:embed="rId6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2E8E664-F5F9-47FB-BF02-6BF9CEB141D2}"/>
              </a:ext>
            </a:extLst>
          </p:cNvPr>
          <p:cNvCxnSpPr>
            <a:cxnSpLocks/>
          </p:cNvCxnSpPr>
          <p:nvPr/>
        </p:nvCxnSpPr>
        <p:spPr>
          <a:xfrm flipH="1">
            <a:off x="5257800" y="2591646"/>
            <a:ext cx="381000" cy="837354"/>
          </a:xfrm>
          <a:prstGeom prst="straightConnector1">
            <a:avLst/>
          </a:prstGeom>
          <a:ln w="25400">
            <a:solidFill>
              <a:srgbClr val="33CC33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3818317-69B7-4BC1-97DD-5F1C07C35D3B}"/>
              </a:ext>
            </a:extLst>
          </p:cNvPr>
          <p:cNvCxnSpPr>
            <a:cxnSpLocks/>
          </p:cNvCxnSpPr>
          <p:nvPr/>
        </p:nvCxnSpPr>
        <p:spPr>
          <a:xfrm>
            <a:off x="5713757" y="2591646"/>
            <a:ext cx="1220443" cy="889816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C055A69-68D3-4ACA-BE1B-E065FB972E09}"/>
              </a:ext>
            </a:extLst>
          </p:cNvPr>
          <p:cNvSpPr txBox="1"/>
          <p:nvPr/>
        </p:nvSpPr>
        <p:spPr>
          <a:xfrm>
            <a:off x="1100594" y="6257318"/>
            <a:ext cx="66195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>
                <a:solidFill>
                  <a:srgbClr val="0066FF"/>
                </a:solidFill>
              </a:rPr>
              <a:t>hsgpa</a:t>
            </a:r>
            <a:r>
              <a:rPr lang="en-US" sz="2000" dirty="0"/>
              <a:t> = </a:t>
            </a:r>
            <a:r>
              <a:rPr lang="en-US" sz="2000" dirty="0">
                <a:solidFill>
                  <a:srgbClr val="33CC33"/>
                </a:solidFill>
              </a:rPr>
              <a:t>(factors NOT related to Ability) </a:t>
            </a:r>
            <a:r>
              <a:rPr lang="en-US" sz="2000" dirty="0"/>
              <a:t>+ </a:t>
            </a:r>
            <a:r>
              <a:rPr lang="en-US" sz="2000" dirty="0">
                <a:solidFill>
                  <a:srgbClr val="FF0000"/>
                </a:solidFill>
              </a:rPr>
              <a:t>(Ability + error)</a:t>
            </a:r>
          </a:p>
        </p:txBody>
      </p:sp>
    </p:spTree>
    <p:extLst>
      <p:ext uri="{BB962C8B-B14F-4D97-AF65-F5344CB8AC3E}">
        <p14:creationId xmlns:p14="http://schemas.microsoft.com/office/powerpoint/2010/main" val="14246632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3810000" y="4209257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3810000" y="5599118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495800" y="4843085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9A48359-B970-4B77-9B51-929220653A28}"/>
              </a:ext>
            </a:extLst>
          </p:cNvPr>
          <p:cNvSpPr/>
          <p:nvPr/>
        </p:nvSpPr>
        <p:spPr>
          <a:xfrm>
            <a:off x="6019800" y="4749241"/>
            <a:ext cx="1600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Ability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CE1BAF6-F768-47B5-99D7-BC7981D41555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5181600" y="4654789"/>
            <a:ext cx="838200" cy="51355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AD6CE49-5EA6-47EA-A291-DBD8F8E35B2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5181600" y="5168341"/>
            <a:ext cx="838200" cy="64217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val 18">
            <a:extLst>
              <a:ext uri="{FF2B5EF4-FFF2-40B4-BE49-F238E27FC236}">
                <a16:creationId xmlns:a16="http://schemas.microsoft.com/office/drawing/2014/main" id="{79F0C14D-2A9A-45A7-BEC6-CEA6CDB12B07}"/>
              </a:ext>
            </a:extLst>
          </p:cNvPr>
          <p:cNvSpPr/>
          <p:nvPr/>
        </p:nvSpPr>
        <p:spPr>
          <a:xfrm>
            <a:off x="5862220" y="5757575"/>
            <a:ext cx="328104" cy="31691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2000" i="1" dirty="0">
                <a:solidFill>
                  <a:srgbClr val="FF0000"/>
                </a:solidFill>
              </a:rPr>
              <a:t>ε</a:t>
            </a:r>
            <a:endParaRPr lang="en-US" sz="2000" i="1" dirty="0">
              <a:solidFill>
                <a:srgbClr val="FF0000"/>
              </a:solidFill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408E7A6-653E-4D3B-AF56-DEDD44C62B6D}"/>
              </a:ext>
            </a:extLst>
          </p:cNvPr>
          <p:cNvCxnSpPr>
            <a:cxnSpLocks/>
            <a:stCxn id="11" idx="3"/>
            <a:endCxn id="19" idx="2"/>
          </p:cNvCxnSpPr>
          <p:nvPr/>
        </p:nvCxnSpPr>
        <p:spPr>
          <a:xfrm>
            <a:off x="5181600" y="5916032"/>
            <a:ext cx="68062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FB09AA3-EDDC-469B-B103-3F65EF69EC3A}"/>
                  </a:ext>
                </a:extLst>
              </p:cNvPr>
              <p:cNvSpPr txBox="1"/>
              <p:nvPr/>
            </p:nvSpPr>
            <p:spPr>
              <a:xfrm>
                <a:off x="715391" y="2217857"/>
                <a:ext cx="7595797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h𝑠𝑔𝑝𝑎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sz="2800" dirty="0">
                    <a:solidFill>
                      <a:srgbClr val="FF0000"/>
                    </a:solidFill>
                  </a:rPr>
                  <a:t>)</a:t>
                </a:r>
                <a:endParaRPr lang="en-US" sz="28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FB09AA3-EDDC-469B-B103-3F65EF69E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391" y="2217857"/>
                <a:ext cx="7595797" cy="430887"/>
              </a:xfrm>
              <a:prstGeom prst="rect">
                <a:avLst/>
              </a:prstGeom>
              <a:blipFill>
                <a:blip r:embed="rId3"/>
                <a:stretch>
                  <a:fillRect t="-25352" r="-1846" b="-47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Arc 17">
            <a:extLst>
              <a:ext uri="{FF2B5EF4-FFF2-40B4-BE49-F238E27FC236}">
                <a16:creationId xmlns:a16="http://schemas.microsoft.com/office/drawing/2014/main" id="{7DD74093-AAAF-4184-BBD3-29F93CC04D26}"/>
              </a:ext>
            </a:extLst>
          </p:cNvPr>
          <p:cNvSpPr/>
          <p:nvPr/>
        </p:nvSpPr>
        <p:spPr>
          <a:xfrm rot="5400000">
            <a:off x="5873410" y="1945996"/>
            <a:ext cx="633826" cy="152400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c 19">
            <a:extLst>
              <a:ext uri="{FF2B5EF4-FFF2-40B4-BE49-F238E27FC236}">
                <a16:creationId xmlns:a16="http://schemas.microsoft.com/office/drawing/2014/main" id="{245824AD-0366-4D6B-B680-3575FCF6554A}"/>
              </a:ext>
            </a:extLst>
          </p:cNvPr>
          <p:cNvSpPr/>
          <p:nvPr/>
        </p:nvSpPr>
        <p:spPr>
          <a:xfrm rot="16200000">
            <a:off x="3859612" y="-679206"/>
            <a:ext cx="730839" cy="585926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1773315" y="5587441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3144915" y="5904355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7014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4114800" y="4325139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4114800" y="5715000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800600" y="4958967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69A48359-B970-4B77-9B51-929220653A28}"/>
              </a:ext>
            </a:extLst>
          </p:cNvPr>
          <p:cNvSpPr/>
          <p:nvPr/>
        </p:nvSpPr>
        <p:spPr>
          <a:xfrm>
            <a:off x="6324600" y="4865123"/>
            <a:ext cx="1600200" cy="838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Ability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CE1BAF6-F768-47B5-99D7-BC7981D41555}"/>
              </a:ext>
            </a:extLst>
          </p:cNvPr>
          <p:cNvCxnSpPr>
            <a:cxnSpLocks/>
            <a:stCxn id="6" idx="2"/>
          </p:cNvCxnSpPr>
          <p:nvPr/>
        </p:nvCxnSpPr>
        <p:spPr>
          <a:xfrm flipH="1" flipV="1">
            <a:off x="5486400" y="4770671"/>
            <a:ext cx="838200" cy="513552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6AD6CE49-5EA6-47EA-A291-DBD8F8E35B28}"/>
              </a:ext>
            </a:extLst>
          </p:cNvPr>
          <p:cNvCxnSpPr>
            <a:cxnSpLocks/>
            <a:stCxn id="6" idx="2"/>
          </p:cNvCxnSpPr>
          <p:nvPr/>
        </p:nvCxnSpPr>
        <p:spPr>
          <a:xfrm flipH="1">
            <a:off x="5486400" y="5284223"/>
            <a:ext cx="838200" cy="64217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2078115" y="5703323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3449715" y="6020237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78276F7-AD3F-40FB-AC7B-FAFFE0592656}"/>
              </a:ext>
            </a:extLst>
          </p:cNvPr>
          <p:cNvSpPr/>
          <p:nvPr/>
        </p:nvSpPr>
        <p:spPr>
          <a:xfrm>
            <a:off x="1981200" y="4325139"/>
            <a:ext cx="14448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8A980C-FCDB-434A-A431-FBBE92C34DF1}"/>
              </a:ext>
            </a:extLst>
          </p:cNvPr>
          <p:cNvCxnSpPr>
            <a:cxnSpLocks/>
            <a:stCxn id="24" idx="3"/>
            <a:endCxn id="8" idx="1"/>
          </p:cNvCxnSpPr>
          <p:nvPr/>
        </p:nvCxnSpPr>
        <p:spPr>
          <a:xfrm>
            <a:off x="3426041" y="4642053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525AA09-DBAF-464E-BF74-F4D15844F428}"/>
              </a:ext>
            </a:extLst>
          </p:cNvPr>
          <p:cNvSpPr/>
          <p:nvPr/>
        </p:nvSpPr>
        <p:spPr>
          <a:xfrm>
            <a:off x="6167020" y="4357810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2D14EC7-F82F-4055-B25F-737A1801A5C9}"/>
              </a:ext>
            </a:extLst>
          </p:cNvPr>
          <p:cNvCxnSpPr>
            <a:cxnSpLocks/>
            <a:stCxn id="8" idx="3"/>
            <a:endCxn id="26" idx="2"/>
          </p:cNvCxnSpPr>
          <p:nvPr/>
        </p:nvCxnSpPr>
        <p:spPr>
          <a:xfrm flipV="1">
            <a:off x="5486400" y="4627802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C294BBAD-0BA6-4621-8D15-D52932F9B44F}"/>
              </a:ext>
            </a:extLst>
          </p:cNvPr>
          <p:cNvSpPr/>
          <p:nvPr/>
        </p:nvSpPr>
        <p:spPr>
          <a:xfrm>
            <a:off x="6167020" y="5761922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F614B23-3558-48F5-B7C1-074AD03AE3AA}"/>
              </a:ext>
            </a:extLst>
          </p:cNvPr>
          <p:cNvCxnSpPr>
            <a:cxnSpLocks/>
            <a:stCxn id="11" idx="3"/>
            <a:endCxn id="30" idx="2"/>
          </p:cNvCxnSpPr>
          <p:nvPr/>
        </p:nvCxnSpPr>
        <p:spPr>
          <a:xfrm>
            <a:off x="5486400" y="6031914"/>
            <a:ext cx="68062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25C312C-A857-4D11-BE3B-386AA8301CC0}"/>
                  </a:ext>
                </a:extLst>
              </p:cNvPr>
              <p:cNvSpPr txBox="1"/>
              <p:nvPr/>
            </p:nvSpPr>
            <p:spPr>
              <a:xfrm>
                <a:off x="381000" y="2572414"/>
                <a:ext cx="83313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25C312C-A857-4D11-BE3B-386AA8301C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572414"/>
                <a:ext cx="8331383" cy="369332"/>
              </a:xfrm>
              <a:prstGeom prst="rect">
                <a:avLst/>
              </a:prstGeom>
              <a:blipFill>
                <a:blip r:embed="rId3"/>
                <a:stretch>
                  <a:fillRect l="-1318" t="-24590" r="-1245" b="-49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318AAAB-BD03-4FD7-B800-9AF63AC401D0}"/>
                  </a:ext>
                </a:extLst>
              </p:cNvPr>
              <p:cNvSpPr/>
              <p:nvPr/>
            </p:nvSpPr>
            <p:spPr>
              <a:xfrm>
                <a:off x="2819400" y="1906420"/>
                <a:ext cx="59411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h𝑠𝑔𝑝𝑎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3318AAAB-BD03-4FD7-B800-9AF63AC401D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1906420"/>
                <a:ext cx="5941114" cy="461665"/>
              </a:xfrm>
              <a:prstGeom prst="rect">
                <a:avLst/>
              </a:prstGeom>
              <a:blipFill>
                <a:blip r:embed="rId4"/>
                <a:stretch>
                  <a:fillRect l="-924" t="-9333" r="-51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754013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4038600" y="2667000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4038600" y="4056861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724400" y="3300828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2001915" y="4045184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3373515" y="4362098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78276F7-AD3F-40FB-AC7B-FAFFE0592656}"/>
              </a:ext>
            </a:extLst>
          </p:cNvPr>
          <p:cNvSpPr/>
          <p:nvPr/>
        </p:nvSpPr>
        <p:spPr>
          <a:xfrm>
            <a:off x="1828800" y="2667000"/>
            <a:ext cx="15210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8A980C-FCDB-434A-A431-FBBE92C34DF1}"/>
              </a:ext>
            </a:extLst>
          </p:cNvPr>
          <p:cNvCxnSpPr>
            <a:cxnSpLocks/>
            <a:stCxn id="24" idx="3"/>
            <a:endCxn id="8" idx="1"/>
          </p:cNvCxnSpPr>
          <p:nvPr/>
        </p:nvCxnSpPr>
        <p:spPr>
          <a:xfrm>
            <a:off x="3349841" y="2983914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525AA09-DBAF-464E-BF74-F4D15844F428}"/>
              </a:ext>
            </a:extLst>
          </p:cNvPr>
          <p:cNvSpPr/>
          <p:nvPr/>
        </p:nvSpPr>
        <p:spPr>
          <a:xfrm>
            <a:off x="6090820" y="2699671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2D14EC7-F82F-4055-B25F-737A1801A5C9}"/>
              </a:ext>
            </a:extLst>
          </p:cNvPr>
          <p:cNvCxnSpPr>
            <a:cxnSpLocks/>
            <a:stCxn id="8" idx="3"/>
            <a:endCxn id="26" idx="2"/>
          </p:cNvCxnSpPr>
          <p:nvPr/>
        </p:nvCxnSpPr>
        <p:spPr>
          <a:xfrm flipV="1">
            <a:off x="5410200" y="2969663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C294BBAD-0BA6-4621-8D15-D52932F9B44F}"/>
              </a:ext>
            </a:extLst>
          </p:cNvPr>
          <p:cNvSpPr/>
          <p:nvPr/>
        </p:nvSpPr>
        <p:spPr>
          <a:xfrm>
            <a:off x="6090820" y="4103783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F614B23-3558-48F5-B7C1-074AD03AE3AA}"/>
              </a:ext>
            </a:extLst>
          </p:cNvPr>
          <p:cNvCxnSpPr>
            <a:cxnSpLocks/>
            <a:stCxn id="11" idx="3"/>
            <a:endCxn id="30" idx="2"/>
          </p:cNvCxnSpPr>
          <p:nvPr/>
        </p:nvCxnSpPr>
        <p:spPr>
          <a:xfrm>
            <a:off x="5410200" y="4373775"/>
            <a:ext cx="68062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c 2">
            <a:extLst>
              <a:ext uri="{FF2B5EF4-FFF2-40B4-BE49-F238E27FC236}">
                <a16:creationId xmlns:a16="http://schemas.microsoft.com/office/drawing/2014/main" id="{6B0F3E02-AE6C-4110-A4A1-3D4F7089E31B}"/>
              </a:ext>
            </a:extLst>
          </p:cNvPr>
          <p:cNvSpPr/>
          <p:nvPr/>
        </p:nvSpPr>
        <p:spPr>
          <a:xfrm rot="10800000" flipH="1">
            <a:off x="6172200" y="2957998"/>
            <a:ext cx="990599" cy="1415773"/>
          </a:xfrm>
          <a:prstGeom prst="arc">
            <a:avLst>
              <a:gd name="adj1" fmla="val 15894076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/>
              <p:nvPr/>
            </p:nvSpPr>
            <p:spPr>
              <a:xfrm>
                <a:off x="7187952" y="3300828"/>
                <a:ext cx="1509259" cy="467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7952" y="3300828"/>
                <a:ext cx="1509259" cy="467885"/>
              </a:xfrm>
              <a:prstGeom prst="rect">
                <a:avLst/>
              </a:prstGeom>
              <a:blipFill>
                <a:blip r:embed="rId3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31463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353EE2F-C5A3-42A8-AC68-89FDEFFF4484}"/>
              </a:ext>
            </a:extLst>
          </p:cNvPr>
          <p:cNvSpPr/>
          <p:nvPr/>
        </p:nvSpPr>
        <p:spPr>
          <a:xfrm>
            <a:off x="3865485" y="4413016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E8B235C-11F8-4B97-A2CB-71B943F00E14}"/>
              </a:ext>
            </a:extLst>
          </p:cNvPr>
          <p:cNvSpPr/>
          <p:nvPr/>
        </p:nvSpPr>
        <p:spPr>
          <a:xfrm>
            <a:off x="3865485" y="5802877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F6989398-39B9-4389-BA86-D712287F8FA5}"/>
              </a:ext>
            </a:extLst>
          </p:cNvPr>
          <p:cNvCxnSpPr>
            <a:cxnSpLocks/>
            <a:stCxn id="18" idx="2"/>
            <a:endCxn id="19" idx="0"/>
          </p:cNvCxnSpPr>
          <p:nvPr/>
        </p:nvCxnSpPr>
        <p:spPr>
          <a:xfrm>
            <a:off x="4551285" y="5046844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E598DEB3-AF5B-479B-B384-E217B03F02BC}"/>
              </a:ext>
            </a:extLst>
          </p:cNvPr>
          <p:cNvSpPr/>
          <p:nvPr/>
        </p:nvSpPr>
        <p:spPr>
          <a:xfrm>
            <a:off x="1828800" y="5791200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15DB9DF-3336-4FEE-A558-BFFF24AE9017}"/>
              </a:ext>
            </a:extLst>
          </p:cNvPr>
          <p:cNvCxnSpPr>
            <a:cxnSpLocks/>
            <a:stCxn id="26" idx="3"/>
            <a:endCxn id="19" idx="1"/>
          </p:cNvCxnSpPr>
          <p:nvPr/>
        </p:nvCxnSpPr>
        <p:spPr>
          <a:xfrm>
            <a:off x="3200400" y="6108114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>
            <a:extLst>
              <a:ext uri="{FF2B5EF4-FFF2-40B4-BE49-F238E27FC236}">
                <a16:creationId xmlns:a16="http://schemas.microsoft.com/office/drawing/2014/main" id="{BCB5DF61-514A-4897-90DB-DFD9E8A6F4B0}"/>
              </a:ext>
            </a:extLst>
          </p:cNvPr>
          <p:cNvSpPr/>
          <p:nvPr/>
        </p:nvSpPr>
        <p:spPr>
          <a:xfrm>
            <a:off x="1731885" y="4413016"/>
            <a:ext cx="14448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C2F21B1-C3A0-4261-8D74-027C10F2D35B}"/>
              </a:ext>
            </a:extLst>
          </p:cNvPr>
          <p:cNvCxnSpPr>
            <a:cxnSpLocks/>
            <a:stCxn id="32" idx="3"/>
            <a:endCxn id="18" idx="1"/>
          </p:cNvCxnSpPr>
          <p:nvPr/>
        </p:nvCxnSpPr>
        <p:spPr>
          <a:xfrm>
            <a:off x="3176726" y="4729930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20C3D3F-BD28-4442-B21C-6B9E9E0461FB}"/>
              </a:ext>
            </a:extLst>
          </p:cNvPr>
          <p:cNvCxnSpPr>
            <a:cxnSpLocks/>
            <a:stCxn id="18" idx="3"/>
            <a:endCxn id="37" idx="2"/>
          </p:cNvCxnSpPr>
          <p:nvPr/>
        </p:nvCxnSpPr>
        <p:spPr>
          <a:xfrm flipV="1">
            <a:off x="5237085" y="4724592"/>
            <a:ext cx="932352" cy="5338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66CB93AA-F8EB-4405-A913-D4B72BFF4B75}"/>
              </a:ext>
            </a:extLst>
          </p:cNvPr>
          <p:cNvSpPr/>
          <p:nvPr/>
        </p:nvSpPr>
        <p:spPr>
          <a:xfrm>
            <a:off x="6169437" y="5676295"/>
            <a:ext cx="919561" cy="8337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i="1" baseline="-25000" dirty="0">
              <a:solidFill>
                <a:srgbClr val="FF0000"/>
              </a:solidFill>
            </a:endParaRP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20DDDFA-4D94-4477-B528-FCC420F6FC2D}"/>
              </a:ext>
            </a:extLst>
          </p:cNvPr>
          <p:cNvCxnSpPr>
            <a:cxnSpLocks/>
            <a:stCxn id="19" idx="3"/>
            <a:endCxn id="35" idx="2"/>
          </p:cNvCxnSpPr>
          <p:nvPr/>
        </p:nvCxnSpPr>
        <p:spPr>
          <a:xfrm flipV="1">
            <a:off x="5237085" y="6093179"/>
            <a:ext cx="932352" cy="26612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A3F54FE5-EE47-4DC6-AE2C-6A2BDAE848CA}"/>
              </a:ext>
            </a:extLst>
          </p:cNvPr>
          <p:cNvSpPr/>
          <p:nvPr/>
        </p:nvSpPr>
        <p:spPr>
          <a:xfrm>
            <a:off x="6169437" y="4307708"/>
            <a:ext cx="919561" cy="8337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i="1" baseline="-25000" dirty="0">
              <a:solidFill>
                <a:srgbClr val="FF0000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F8EDF51-F562-4E75-9768-EC8B7D48A89D}"/>
              </a:ext>
            </a:extLst>
          </p:cNvPr>
          <p:cNvSpPr txBox="1"/>
          <p:nvPr/>
        </p:nvSpPr>
        <p:spPr>
          <a:xfrm>
            <a:off x="6453143" y="4346198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dirty="0">
                <a:solidFill>
                  <a:srgbClr val="FF0000"/>
                </a:solidFill>
              </a:rPr>
              <a:t>ε</a:t>
            </a:r>
            <a:r>
              <a:rPr lang="en-US" i="1" baseline="-25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A237128-5F5F-4ABA-A266-85C5ADC65D69}"/>
              </a:ext>
            </a:extLst>
          </p:cNvPr>
          <p:cNvSpPr txBox="1"/>
          <p:nvPr/>
        </p:nvSpPr>
        <p:spPr>
          <a:xfrm>
            <a:off x="6474025" y="6011194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dirty="0">
                <a:solidFill>
                  <a:srgbClr val="FF0000"/>
                </a:solidFill>
              </a:rPr>
              <a:t>ε</a:t>
            </a:r>
            <a:r>
              <a:rPr lang="en-US" i="1" baseline="-25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DA88A78-27AB-4F7E-9606-82D1A6330CD9}"/>
              </a:ext>
            </a:extLst>
          </p:cNvPr>
          <p:cNvSpPr txBox="1"/>
          <p:nvPr/>
        </p:nvSpPr>
        <p:spPr>
          <a:xfrm>
            <a:off x="6272625" y="5765969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Ability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EE8710C-9C49-44CF-95EB-D286726B694E}"/>
              </a:ext>
            </a:extLst>
          </p:cNvPr>
          <p:cNvSpPr txBox="1"/>
          <p:nvPr/>
        </p:nvSpPr>
        <p:spPr>
          <a:xfrm>
            <a:off x="6272805" y="4715530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1B5B4E4-DD88-417E-B5F9-02CA6A25E0AF}"/>
                  </a:ext>
                </a:extLst>
              </p:cNvPr>
              <p:cNvSpPr txBox="1"/>
              <p:nvPr/>
            </p:nvSpPr>
            <p:spPr>
              <a:xfrm>
                <a:off x="381000" y="2572414"/>
                <a:ext cx="83313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01B5B4E4-DD88-417E-B5F9-02CA6A25E0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572414"/>
                <a:ext cx="8331383" cy="369332"/>
              </a:xfrm>
              <a:prstGeom prst="rect">
                <a:avLst/>
              </a:prstGeom>
              <a:blipFill>
                <a:blip r:embed="rId3"/>
                <a:stretch>
                  <a:fillRect l="-1318" t="-24590" r="-1245" b="-49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8DF470C-BCBD-470A-9896-848549E76785}"/>
                  </a:ext>
                </a:extLst>
              </p:cNvPr>
              <p:cNvSpPr/>
              <p:nvPr/>
            </p:nvSpPr>
            <p:spPr>
              <a:xfrm>
                <a:off x="2819400" y="1906420"/>
                <a:ext cx="59411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h𝑠𝑔𝑝𝑎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28DF470C-BCBD-470A-9896-848549E7678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1906420"/>
                <a:ext cx="5941114" cy="461665"/>
              </a:xfrm>
              <a:prstGeom prst="rect">
                <a:avLst/>
              </a:prstGeom>
              <a:blipFill>
                <a:blip r:embed="rId4"/>
                <a:stretch>
                  <a:fillRect l="-924" t="-9333" r="-51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18230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Research Question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28800"/>
            <a:ext cx="8229600" cy="4648200"/>
          </a:xfrm>
        </p:spPr>
        <p:txBody>
          <a:bodyPr/>
          <a:lstStyle/>
          <a:p>
            <a:pPr eaLnBrk="1" hangingPunct="1"/>
            <a:r>
              <a:rPr lang="en-US" altLang="en-US" sz="2800" dirty="0"/>
              <a:t>Fictional State University (FSU) has developed a new study-skills program with the goal of improving the grade point averages of their students.</a:t>
            </a:r>
            <a:endParaRPr lang="en-US" altLang="en-US" sz="2400" dirty="0"/>
          </a:p>
          <a:p>
            <a:pPr eaLnBrk="1" hangingPunct="1"/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9FCB0BF-F864-4A2C-88E2-D6E88EDE4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4724400" y="4572000"/>
            <a:ext cx="1854200" cy="17069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ED133E1-72AC-483B-93A1-B764B0670E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6146" y="3732735"/>
            <a:ext cx="2009707" cy="2793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6560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4191000" y="4401339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4191000" y="5791200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876800" y="5035167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2154315" y="5779523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3525915" y="6096437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78276F7-AD3F-40FB-AC7B-FAFFE0592656}"/>
              </a:ext>
            </a:extLst>
          </p:cNvPr>
          <p:cNvSpPr/>
          <p:nvPr/>
        </p:nvSpPr>
        <p:spPr>
          <a:xfrm>
            <a:off x="2057400" y="4401339"/>
            <a:ext cx="14448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8A980C-FCDB-434A-A431-FBBE92C34DF1}"/>
              </a:ext>
            </a:extLst>
          </p:cNvPr>
          <p:cNvCxnSpPr>
            <a:cxnSpLocks/>
            <a:stCxn id="24" idx="3"/>
            <a:endCxn id="8" idx="1"/>
          </p:cNvCxnSpPr>
          <p:nvPr/>
        </p:nvCxnSpPr>
        <p:spPr>
          <a:xfrm>
            <a:off x="3502241" y="4718253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2D14EC7-F82F-4055-B25F-737A1801A5C9}"/>
              </a:ext>
            </a:extLst>
          </p:cNvPr>
          <p:cNvCxnSpPr>
            <a:cxnSpLocks/>
            <a:stCxn id="8" idx="3"/>
            <a:endCxn id="21" idx="2"/>
          </p:cNvCxnSpPr>
          <p:nvPr/>
        </p:nvCxnSpPr>
        <p:spPr>
          <a:xfrm>
            <a:off x="5562600" y="4718253"/>
            <a:ext cx="932532" cy="517765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C294BBAD-0BA6-4621-8D15-D52932F9B44F}"/>
              </a:ext>
            </a:extLst>
          </p:cNvPr>
          <p:cNvSpPr/>
          <p:nvPr/>
        </p:nvSpPr>
        <p:spPr>
          <a:xfrm>
            <a:off x="6495132" y="5221747"/>
            <a:ext cx="919561" cy="8337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i="1" baseline="-25000" dirty="0">
              <a:solidFill>
                <a:srgbClr val="FF0000"/>
              </a:solidFill>
            </a:endParaRP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F614B23-3558-48F5-B7C1-074AD03AE3AA}"/>
              </a:ext>
            </a:extLst>
          </p:cNvPr>
          <p:cNvCxnSpPr>
            <a:cxnSpLocks/>
            <a:stCxn id="11" idx="3"/>
            <a:endCxn id="30" idx="2"/>
          </p:cNvCxnSpPr>
          <p:nvPr/>
        </p:nvCxnSpPr>
        <p:spPr>
          <a:xfrm flipV="1">
            <a:off x="5562600" y="5638631"/>
            <a:ext cx="932532" cy="469483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CF7BBF62-3048-42B0-98FA-B03CBE19ABED}"/>
              </a:ext>
            </a:extLst>
          </p:cNvPr>
          <p:cNvSpPr/>
          <p:nvPr/>
        </p:nvSpPr>
        <p:spPr>
          <a:xfrm>
            <a:off x="6495132" y="4819134"/>
            <a:ext cx="919561" cy="83376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i="1" baseline="-25000" dirty="0">
              <a:solidFill>
                <a:srgbClr val="FF000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DD496CE-2C06-4FEA-9898-38B48CB34306}"/>
              </a:ext>
            </a:extLst>
          </p:cNvPr>
          <p:cNvSpPr txBox="1"/>
          <p:nvPr/>
        </p:nvSpPr>
        <p:spPr>
          <a:xfrm>
            <a:off x="6769606" y="4785334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dirty="0">
                <a:solidFill>
                  <a:srgbClr val="FF0000"/>
                </a:solidFill>
              </a:rPr>
              <a:t>ε</a:t>
            </a:r>
            <a:r>
              <a:rPr lang="en-US" i="1" baseline="-25000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0493F88-0075-410D-8F6D-26F1C6B7F91A}"/>
              </a:ext>
            </a:extLst>
          </p:cNvPr>
          <p:cNvSpPr txBox="1"/>
          <p:nvPr/>
        </p:nvSpPr>
        <p:spPr>
          <a:xfrm>
            <a:off x="6769605" y="5665424"/>
            <a:ext cx="370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l-GR" i="1" dirty="0">
                <a:solidFill>
                  <a:srgbClr val="FF0000"/>
                </a:solidFill>
              </a:rPr>
              <a:t>ε</a:t>
            </a:r>
            <a:r>
              <a:rPr lang="en-US" i="1" baseline="-25000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A97B895-D625-4653-9CF7-51C424A27E60}"/>
              </a:ext>
            </a:extLst>
          </p:cNvPr>
          <p:cNvSpPr txBox="1"/>
          <p:nvPr/>
        </p:nvSpPr>
        <p:spPr>
          <a:xfrm>
            <a:off x="6589267" y="5272705"/>
            <a:ext cx="7312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2CD8644-64D0-4413-A95D-A22CF8E422A6}"/>
                  </a:ext>
                </a:extLst>
              </p:cNvPr>
              <p:cNvSpPr txBox="1"/>
              <p:nvPr/>
            </p:nvSpPr>
            <p:spPr>
              <a:xfrm>
                <a:off x="381000" y="2572414"/>
                <a:ext cx="833138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i="1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12CD8644-64D0-4413-A95D-A22CF8E422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000" y="2572414"/>
                <a:ext cx="8331383" cy="369332"/>
              </a:xfrm>
              <a:prstGeom prst="rect">
                <a:avLst/>
              </a:prstGeom>
              <a:blipFill>
                <a:blip r:embed="rId3"/>
                <a:stretch>
                  <a:fillRect l="-1318" t="-24590" r="-1245" b="-49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2D08785-86A3-4FB6-9591-EEBAC2745794}"/>
                  </a:ext>
                </a:extLst>
              </p:cNvPr>
              <p:cNvSpPr/>
              <p:nvPr/>
            </p:nvSpPr>
            <p:spPr>
              <a:xfrm>
                <a:off x="2819400" y="1906420"/>
                <a:ext cx="5941114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h𝑠𝑔𝑝𝑎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=</m:t>
                        </m:r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h𝑠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𝑐𝑜𝑚𝑝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62D08785-86A3-4FB6-9591-EEBAC274579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19400" y="1906420"/>
                <a:ext cx="5941114" cy="461665"/>
              </a:xfrm>
              <a:prstGeom prst="rect">
                <a:avLst/>
              </a:prstGeom>
              <a:blipFill>
                <a:blip r:embed="rId4"/>
                <a:stretch>
                  <a:fillRect l="-924" t="-9333" r="-513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C8C29E9-4193-4848-A390-E2AAFE4355AA}"/>
                  </a:ext>
                </a:extLst>
              </p:cNvPr>
              <p:cNvSpPr/>
              <p:nvPr/>
            </p:nvSpPr>
            <p:spPr>
              <a:xfrm>
                <a:off x="6416454" y="3321351"/>
                <a:ext cx="2416687" cy="5019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C8C29E9-4193-4848-A390-E2AAFE4355A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6454" y="3321351"/>
                <a:ext cx="2416687" cy="501932"/>
              </a:xfrm>
              <a:prstGeom prst="rect">
                <a:avLst/>
              </a:prstGeom>
              <a:blipFill>
                <a:blip r:embed="rId5"/>
                <a:stretch>
                  <a:fillRect b="-24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41240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4038600" y="2667000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4038600" y="4056861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724400" y="3300828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2001915" y="4045184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3373515" y="4362098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78276F7-AD3F-40FB-AC7B-FAFFE0592656}"/>
              </a:ext>
            </a:extLst>
          </p:cNvPr>
          <p:cNvSpPr/>
          <p:nvPr/>
        </p:nvSpPr>
        <p:spPr>
          <a:xfrm>
            <a:off x="1828800" y="2667000"/>
            <a:ext cx="15210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8A980C-FCDB-434A-A431-FBBE92C34DF1}"/>
              </a:ext>
            </a:extLst>
          </p:cNvPr>
          <p:cNvCxnSpPr>
            <a:cxnSpLocks/>
            <a:stCxn id="24" idx="3"/>
            <a:endCxn id="8" idx="1"/>
          </p:cNvCxnSpPr>
          <p:nvPr/>
        </p:nvCxnSpPr>
        <p:spPr>
          <a:xfrm>
            <a:off x="3349841" y="2983914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525AA09-DBAF-464E-BF74-F4D15844F428}"/>
              </a:ext>
            </a:extLst>
          </p:cNvPr>
          <p:cNvSpPr/>
          <p:nvPr/>
        </p:nvSpPr>
        <p:spPr>
          <a:xfrm>
            <a:off x="6090820" y="2699671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2D14EC7-F82F-4055-B25F-737A1801A5C9}"/>
              </a:ext>
            </a:extLst>
          </p:cNvPr>
          <p:cNvCxnSpPr>
            <a:cxnSpLocks/>
            <a:stCxn id="8" idx="3"/>
            <a:endCxn id="26" idx="2"/>
          </p:cNvCxnSpPr>
          <p:nvPr/>
        </p:nvCxnSpPr>
        <p:spPr>
          <a:xfrm flipV="1">
            <a:off x="5410200" y="2969663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C294BBAD-0BA6-4621-8D15-D52932F9B44F}"/>
              </a:ext>
            </a:extLst>
          </p:cNvPr>
          <p:cNvSpPr/>
          <p:nvPr/>
        </p:nvSpPr>
        <p:spPr>
          <a:xfrm>
            <a:off x="6090820" y="4103783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F614B23-3558-48F5-B7C1-074AD03AE3AA}"/>
              </a:ext>
            </a:extLst>
          </p:cNvPr>
          <p:cNvCxnSpPr>
            <a:cxnSpLocks/>
            <a:stCxn id="11" idx="3"/>
            <a:endCxn id="30" idx="2"/>
          </p:cNvCxnSpPr>
          <p:nvPr/>
        </p:nvCxnSpPr>
        <p:spPr>
          <a:xfrm>
            <a:off x="5410200" y="4373775"/>
            <a:ext cx="68062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c 2">
            <a:extLst>
              <a:ext uri="{FF2B5EF4-FFF2-40B4-BE49-F238E27FC236}">
                <a16:creationId xmlns:a16="http://schemas.microsoft.com/office/drawing/2014/main" id="{6B0F3E02-AE6C-4110-A4A1-3D4F7089E31B}"/>
              </a:ext>
            </a:extLst>
          </p:cNvPr>
          <p:cNvSpPr/>
          <p:nvPr/>
        </p:nvSpPr>
        <p:spPr>
          <a:xfrm rot="10800000" flipH="1">
            <a:off x="6172200" y="2957998"/>
            <a:ext cx="990599" cy="1415773"/>
          </a:xfrm>
          <a:prstGeom prst="arc">
            <a:avLst>
              <a:gd name="adj1" fmla="val 15894076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/>
              <p:nvPr/>
            </p:nvSpPr>
            <p:spPr>
              <a:xfrm>
                <a:off x="7187952" y="3300828"/>
                <a:ext cx="1509259" cy="467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87952" y="3300828"/>
                <a:ext cx="1509259" cy="467885"/>
              </a:xfrm>
              <a:prstGeom prst="rect">
                <a:avLst/>
              </a:prstGeom>
              <a:blipFill>
                <a:blip r:embed="rId3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7579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9834ECE-C598-4D14-A8AD-112F05D8B0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47800"/>
            <a:ext cx="7206294" cy="5105400"/>
          </a:xfrm>
        </p:spPr>
      </p:pic>
    </p:spTree>
    <p:extLst>
      <p:ext uri="{BB962C8B-B14F-4D97-AF65-F5344CB8AC3E}">
        <p14:creationId xmlns:p14="http://schemas.microsoft.com/office/powerpoint/2010/main" val="35638053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1ED7D440-D5F2-42B6-AD07-363D5CD1AF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47800"/>
            <a:ext cx="6971966" cy="5029200"/>
          </a:xfrm>
        </p:spPr>
      </p:pic>
    </p:spTree>
    <p:extLst>
      <p:ext uri="{BB962C8B-B14F-4D97-AF65-F5344CB8AC3E}">
        <p14:creationId xmlns:p14="http://schemas.microsoft.com/office/powerpoint/2010/main" val="2277710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C18F7B-09B2-42AC-B31B-E55167982066}"/>
              </a:ext>
            </a:extLst>
          </p:cNvPr>
          <p:cNvSpPr txBox="1"/>
          <p:nvPr/>
        </p:nvSpPr>
        <p:spPr>
          <a:xfrm>
            <a:off x="609600" y="3449961"/>
            <a:ext cx="8032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eregress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gpa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income,                            ///</a:t>
            </a:r>
          </a:p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endogenous(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hsgpa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20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hs_comp</a:t>
            </a:r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income) 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DE77181-28A5-4155-9174-3D464AF54C94}"/>
              </a:ext>
            </a:extLst>
          </p:cNvPr>
          <p:cNvGrpSpPr/>
          <p:nvPr/>
        </p:nvGrpSpPr>
        <p:grpSpPr>
          <a:xfrm>
            <a:off x="1905000" y="2362200"/>
            <a:ext cx="1787669" cy="942119"/>
            <a:chOff x="1905000" y="2362200"/>
            <a:chExt cx="1787669" cy="94211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45B762-938D-48B1-A781-8936955EADE8}"/>
                </a:ext>
              </a:extLst>
            </p:cNvPr>
            <p:cNvSpPr txBox="1"/>
            <p:nvPr/>
          </p:nvSpPr>
          <p:spPr>
            <a:xfrm>
              <a:off x="1905000" y="2362200"/>
              <a:ext cx="1787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Primary model</a:t>
              </a:r>
            </a:p>
          </p:txBody>
        </p:sp>
        <p:sp>
          <p:nvSpPr>
            <p:cNvPr id="7" name="Left Brace 6">
              <a:extLst>
                <a:ext uri="{FF2B5EF4-FFF2-40B4-BE49-F238E27FC236}">
                  <a16:creationId xmlns:a16="http://schemas.microsoft.com/office/drawing/2014/main" id="{C95B53AC-003B-461F-8E34-85BCDBFD974F}"/>
                </a:ext>
              </a:extLst>
            </p:cNvPr>
            <p:cNvSpPr/>
            <p:nvPr/>
          </p:nvSpPr>
          <p:spPr>
            <a:xfrm rot="5400000">
              <a:off x="2745307" y="2452764"/>
              <a:ext cx="107056" cy="1596053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895216C-E587-4BC2-A621-31F17BFB15CC}"/>
                </a:ext>
              </a:extLst>
            </p:cNvPr>
            <p:cNvCxnSpPr>
              <a:cxnSpLocks/>
              <a:stCxn id="6" idx="2"/>
              <a:endCxn id="7" idx="1"/>
            </p:cNvCxnSpPr>
            <p:nvPr/>
          </p:nvCxnSpPr>
          <p:spPr>
            <a:xfrm>
              <a:off x="2798835" y="2731532"/>
              <a:ext cx="0" cy="46573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C142588-1115-4A45-9499-75B1C0A80C1C}"/>
              </a:ext>
            </a:extLst>
          </p:cNvPr>
          <p:cNvGrpSpPr/>
          <p:nvPr/>
        </p:nvGrpSpPr>
        <p:grpSpPr>
          <a:xfrm>
            <a:off x="4419601" y="4303488"/>
            <a:ext cx="3276601" cy="1166556"/>
            <a:chOff x="4419601" y="4303488"/>
            <a:chExt cx="3276601" cy="116655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AC89564-1F4A-45F7-B4E4-3C748146847F}"/>
                </a:ext>
              </a:extLst>
            </p:cNvPr>
            <p:cNvSpPr txBox="1"/>
            <p:nvPr/>
          </p:nvSpPr>
          <p:spPr>
            <a:xfrm>
              <a:off x="5106359" y="5100712"/>
              <a:ext cx="1903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/>
                <a:t>Auxillary</a:t>
              </a:r>
              <a:r>
                <a:rPr lang="en-US" b="1" dirty="0"/>
                <a:t> model</a:t>
              </a:r>
            </a:p>
          </p:txBody>
        </p:sp>
        <p:sp>
          <p:nvSpPr>
            <p:cNvPr id="17" name="Left Brace 16">
              <a:extLst>
                <a:ext uri="{FF2B5EF4-FFF2-40B4-BE49-F238E27FC236}">
                  <a16:creationId xmlns:a16="http://schemas.microsoft.com/office/drawing/2014/main" id="{DBA68CA9-2377-4811-8A01-6D675249C956}"/>
                </a:ext>
              </a:extLst>
            </p:cNvPr>
            <p:cNvSpPr/>
            <p:nvPr/>
          </p:nvSpPr>
          <p:spPr>
            <a:xfrm rot="16200000">
              <a:off x="6004373" y="2718716"/>
              <a:ext cx="107057" cy="3276601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EF2D87F-A5C4-4708-BD67-39D0757BEB49}"/>
                </a:ext>
              </a:extLst>
            </p:cNvPr>
            <p:cNvCxnSpPr>
              <a:cxnSpLocks/>
              <a:stCxn id="16" idx="0"/>
              <a:endCxn id="17" idx="1"/>
            </p:cNvCxnSpPr>
            <p:nvPr/>
          </p:nvCxnSpPr>
          <p:spPr>
            <a:xfrm flipV="1">
              <a:off x="6057902" y="4410545"/>
              <a:ext cx="0" cy="6901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58372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31DD2FDB-9BE3-4A1F-A0B1-556D4E530E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012" y="1716341"/>
            <a:ext cx="7225975" cy="4525963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895600" y="5029200"/>
            <a:ext cx="914400" cy="7620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15F5EE-EC6F-4210-BA63-568D62601F95}"/>
              </a:ext>
            </a:extLst>
          </p:cNvPr>
          <p:cNvSpPr/>
          <p:nvPr/>
        </p:nvSpPr>
        <p:spPr>
          <a:xfrm>
            <a:off x="2895600" y="3429000"/>
            <a:ext cx="914400" cy="15240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7088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31DD2FDB-9BE3-4A1F-A0B1-556D4E530E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" t="70857" r="-617" b="7524"/>
          <a:stretch/>
        </p:blipFill>
        <p:spPr>
          <a:xfrm>
            <a:off x="356848" y="2553855"/>
            <a:ext cx="8430304" cy="1143000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566648" y="3174999"/>
            <a:ext cx="6220504" cy="445655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/>
              <p:nvPr/>
            </p:nvSpPr>
            <p:spPr>
              <a:xfrm>
                <a:off x="2571266" y="4241798"/>
                <a:ext cx="3534494" cy="7066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6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Sup>
                            <m:sSubSupPr>
                              <m:ctrlPr>
                                <a:rPr lang="en-US" sz="36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36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36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36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sz="36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sub>
                      </m:sSub>
                      <m:r>
                        <a:rPr lang="en-US" sz="3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sz="36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1266" y="4241798"/>
                <a:ext cx="3534494" cy="70660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81080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006052DA-8F45-4FC8-826C-C9188759A3E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86000"/>
            <a:ext cx="8229600" cy="2831453"/>
          </a:xfrm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Unobserved Confounding and Endogeneity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3505200" y="3886200"/>
            <a:ext cx="2057400" cy="4572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6099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Outline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82000" cy="4800600"/>
          </a:xfrm>
        </p:spPr>
        <p:txBody>
          <a:bodyPr/>
          <a:lstStyle/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Description of the dataset</a:t>
            </a:r>
          </a:p>
          <a:p>
            <a:pPr eaLnBrk="1" hangingPunct="1"/>
            <a:r>
              <a:rPr lang="en-US" altLang="en-US" sz="2800" dirty="0"/>
              <a:t>Unobserved confounding and endogeneity</a:t>
            </a:r>
            <a:endParaRPr lang="en-US" altLang="en-US" sz="2400" dirty="0"/>
          </a:p>
          <a:p>
            <a:pPr eaLnBrk="1" hangingPunct="1"/>
            <a:r>
              <a:rPr lang="en-US" altLang="en-US" sz="2800" dirty="0"/>
              <a:t>Nonrandom treatment assignment</a:t>
            </a:r>
          </a:p>
          <a:p>
            <a:pPr eaLnBrk="1" hangingPunct="1"/>
            <a:r>
              <a:rPr lang="en-US" altLang="en-US" sz="2800" dirty="0"/>
              <a:t>Missing not at random (MNAR) and selection bias</a:t>
            </a:r>
          </a:p>
          <a:p>
            <a:pPr eaLnBrk="1" hangingPunct="1"/>
            <a:r>
              <a:rPr lang="en-US" altLang="en-US" sz="2800" dirty="0"/>
              <a:t>Treatment effects</a:t>
            </a:r>
          </a:p>
          <a:p>
            <a:pPr eaLnBrk="1" hangingPunct="1"/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AD94D2B7-F1FA-4322-A0FA-D483B2A2F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9" y="270621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9788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Random Treatment Assignment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random">
            <a:hlinkClick r:id="" action="ppaction://media"/>
            <a:extLst>
              <a:ext uri="{FF2B5EF4-FFF2-40B4-BE49-F238E27FC236}">
                <a16:creationId xmlns:a16="http://schemas.microsoft.com/office/drawing/2014/main" id="{26E610AB-A57B-4E64-A625-8E3CBC86D1A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056" y="15240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12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5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95E66B11-68D0-44FC-9179-D59C3B6108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28800"/>
            <a:ext cx="8229600" cy="4270593"/>
          </a:xfrm>
        </p:spPr>
      </p:pic>
    </p:spTree>
    <p:extLst>
      <p:ext uri="{BB962C8B-B14F-4D97-AF65-F5344CB8AC3E}">
        <p14:creationId xmlns:p14="http://schemas.microsoft.com/office/powerpoint/2010/main" val="29796474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Nonrandom Treatment Assignment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2" name="nonrandom">
            <a:hlinkClick r:id="" action="ppaction://media"/>
            <a:extLst>
              <a:ext uri="{FF2B5EF4-FFF2-40B4-BE49-F238E27FC236}">
                <a16:creationId xmlns:a16="http://schemas.microsoft.com/office/drawing/2014/main" id="{41F7BA26-D878-4A26-8101-31376CD379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36829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75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Nonrandom Treatment Assignment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/>
              <p:nvPr/>
            </p:nvSpPr>
            <p:spPr>
              <a:xfrm>
                <a:off x="333019" y="3886199"/>
                <a:ext cx="847796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𝑝𝑟𝑜𝑔𝑟𝑎𝑚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=1)=</m:t>
                      </m:r>
                      <m:r>
                        <a:rPr lang="en-US" sz="2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𝑜𝑏𝑠𝑒𝑟𝑣𝑒𝑑</m:t>
                      </m:r>
                      <m:r>
                        <a:rPr lang="en-US" sz="24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𝑢𝑛𝑜𝑏𝑠𝑒𝑟𝑣𝑒𝑑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19" y="3886199"/>
                <a:ext cx="8477962" cy="461665"/>
              </a:xfrm>
              <a:prstGeom prst="rect">
                <a:avLst/>
              </a:prstGeom>
              <a:blipFill>
                <a:blip r:embed="rId3"/>
                <a:stretch>
                  <a:fillRect l="-216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F10FC0E9-1FF1-4252-BD95-44BD92C1EC77}"/>
              </a:ext>
            </a:extLst>
          </p:cNvPr>
          <p:cNvSpPr txBox="1"/>
          <p:nvPr/>
        </p:nvSpPr>
        <p:spPr>
          <a:xfrm>
            <a:off x="651760" y="2151846"/>
            <a:ext cx="81156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 student’s decision to enroll in the study program</a:t>
            </a:r>
          </a:p>
          <a:p>
            <a:r>
              <a:rPr lang="en-US" sz="2800" dirty="0"/>
              <a:t> is based on observed and unobserved factors.</a:t>
            </a:r>
          </a:p>
        </p:txBody>
      </p:sp>
    </p:spTree>
    <p:extLst>
      <p:ext uri="{BB962C8B-B14F-4D97-AF65-F5344CB8AC3E}">
        <p14:creationId xmlns:p14="http://schemas.microsoft.com/office/powerpoint/2010/main" val="191471565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Unobserved Confounding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/>
              <p:nvPr/>
            </p:nvSpPr>
            <p:spPr>
              <a:xfrm>
                <a:off x="533400" y="2423635"/>
                <a:ext cx="7082516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𝑔𝑝𝑎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= 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𝑖𝑛𝑐𝑜𝑚𝑒</m:t>
                      </m:r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0066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8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𝑝𝑟𝑜𝑔𝑟𝑎𝑚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𝜀</m:t>
                          </m:r>
                        </m:e>
                        <m:sub>
                          <m:r>
                            <a:rPr lang="en-US" sz="2800" b="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𝑡𝑜𝑡𝑎𝑙</m:t>
                          </m:r>
                        </m:sub>
                      </m:sSub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9680D1E8-AFAF-4494-B1D6-E8223BDF6D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2423635"/>
                <a:ext cx="7082516" cy="43088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917604B-A26B-4CD3-8316-2AEB32E3153C}"/>
                  </a:ext>
                </a:extLst>
              </p:cNvPr>
              <p:cNvSpPr txBox="1"/>
              <p:nvPr/>
            </p:nvSpPr>
            <p:spPr>
              <a:xfrm>
                <a:off x="533400" y="4495800"/>
                <a:ext cx="8064452" cy="4308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8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8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8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𝑝𝑟𝑜𝑔𝑟𝑎𝑚</m:t>
                    </m:r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8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80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𝜀</m:t>
                    </m:r>
                  </m:oMath>
                </a14:m>
                <a:r>
                  <a:rPr lang="en-US" sz="2800" dirty="0">
                    <a:solidFill>
                      <a:srgbClr val="FF0000"/>
                    </a:solidFill>
                  </a:rPr>
                  <a:t>)</a:t>
                </a:r>
                <a:endParaRPr lang="en-US" sz="28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917604B-A26B-4CD3-8316-2AEB32E31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495800"/>
                <a:ext cx="8064452" cy="430887"/>
              </a:xfrm>
              <a:prstGeom prst="rect">
                <a:avLst/>
              </a:prstGeom>
              <a:blipFill>
                <a:blip r:embed="rId4"/>
                <a:stretch>
                  <a:fillRect t="-25714" r="-1740" b="-5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rc 8">
            <a:extLst>
              <a:ext uri="{FF2B5EF4-FFF2-40B4-BE49-F238E27FC236}">
                <a16:creationId xmlns:a16="http://schemas.microsoft.com/office/drawing/2014/main" id="{17E965A8-DCD9-438E-BD76-0A02A34AD3F0}"/>
              </a:ext>
            </a:extLst>
          </p:cNvPr>
          <p:cNvSpPr/>
          <p:nvPr/>
        </p:nvSpPr>
        <p:spPr>
          <a:xfrm rot="5400000">
            <a:off x="5710018" y="4266155"/>
            <a:ext cx="633826" cy="152400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c 9">
            <a:extLst>
              <a:ext uri="{FF2B5EF4-FFF2-40B4-BE49-F238E27FC236}">
                <a16:creationId xmlns:a16="http://schemas.microsoft.com/office/drawing/2014/main" id="{F3577417-B1E3-4947-9E1E-B2D03584DAF4}"/>
              </a:ext>
            </a:extLst>
          </p:cNvPr>
          <p:cNvSpPr/>
          <p:nvPr/>
        </p:nvSpPr>
        <p:spPr>
          <a:xfrm rot="16200000">
            <a:off x="3677621" y="1598737"/>
            <a:ext cx="730839" cy="5859263"/>
          </a:xfrm>
          <a:prstGeom prst="arc">
            <a:avLst>
              <a:gd name="adj1" fmla="val 16235774"/>
              <a:gd name="adj2" fmla="val 5397256"/>
            </a:avLst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039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Endogenous 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FB09AA3-EDDC-469B-B103-3F65EF69EC3A}"/>
                  </a:ext>
                </a:extLst>
              </p:cNvPr>
              <p:cNvSpPr txBox="1"/>
              <p:nvPr/>
            </p:nvSpPr>
            <p:spPr>
              <a:xfrm>
                <a:off x="1524000" y="2158864"/>
                <a:ext cx="727846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𝑝𝑟𝑜𝑔𝑟𝑎𝑚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)+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</a:t>
                </a:r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4FB09AA3-EDDC-469B-B103-3F65EF69EC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0" y="2158864"/>
                <a:ext cx="7278467" cy="369332"/>
              </a:xfrm>
              <a:prstGeom prst="rect">
                <a:avLst/>
              </a:prstGeom>
              <a:blipFill>
                <a:blip r:embed="rId3"/>
                <a:stretch>
                  <a:fillRect l="-1508" t="-22951" r="-1591" b="-508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9C2E1AD-AC15-4705-9028-A8128C55546D}"/>
                  </a:ext>
                </a:extLst>
              </p:cNvPr>
              <p:cNvSpPr txBox="1"/>
              <p:nvPr/>
            </p:nvSpPr>
            <p:spPr>
              <a:xfrm>
                <a:off x="241936" y="4145139"/>
                <a:ext cx="878035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𝑔𝑝𝑎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𝑖𝑛𝑐𝑜𝑚𝑒</m:t>
                    </m:r>
                    <m:r>
                      <a:rPr lang="en-US" sz="2400" i="1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b>
                          <m:sSubPr>
                            <m:ctrlP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𝑠𝑐h𝑜𝑙𝑎𝑟𝑠h𝑖𝑝</m:t>
                    </m:r>
                    <m:r>
                      <a:rPr lang="en-US" sz="2400" b="0" i="1" smtClean="0">
                        <a:solidFill>
                          <a:srgbClr val="0066FF"/>
                        </a:solidFill>
                        <a:latin typeface="Cambria Math" panose="02040503050406030204" pitchFamily="18" charset="0"/>
                      </a:rPr>
                      <m:t>)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39C2E1AD-AC15-4705-9028-A8128C55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936" y="4145139"/>
                <a:ext cx="8780352" cy="369332"/>
              </a:xfrm>
              <a:prstGeom prst="rect">
                <a:avLst/>
              </a:prstGeom>
              <a:blipFill>
                <a:blip r:embed="rId4"/>
                <a:stretch>
                  <a:fillRect l="-1250" t="-24590" r="-1111" b="-491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5F79D9-59AE-4DB8-894F-3F11009B7C43}"/>
                  </a:ext>
                </a:extLst>
              </p:cNvPr>
              <p:cNvSpPr/>
              <p:nvPr/>
            </p:nvSpPr>
            <p:spPr>
              <a:xfrm>
                <a:off x="1218486" y="3530006"/>
                <a:ext cx="7765908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𝑝𝑟𝑜𝑔𝑟𝑎𝑚</m:t>
                        </m:r>
                        <m:r>
                          <a:rPr lang="en-US" sz="24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=1)=</m:t>
                        </m:r>
                        <m:sSub>
                          <m:sSubPr>
                            <m:ctrlP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4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40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4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</a:rPr>
                      <m:t>𝑐h𝑜𝑙𝑎𝑟𝑠h𝑖𝑝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4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4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en-US" sz="2400" dirty="0">
                    <a:solidFill>
                      <a:srgbClr val="FF0000"/>
                    </a:solidFill>
                  </a:rPr>
                  <a:t>)*</a:t>
                </a:r>
                <a:endParaRPr lang="en-US" sz="24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5F79D9-59AE-4DB8-894F-3F11009B7C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8486" y="3530006"/>
                <a:ext cx="7765908" cy="461665"/>
              </a:xfrm>
              <a:prstGeom prst="rect">
                <a:avLst/>
              </a:prstGeom>
              <a:blipFill>
                <a:blip r:embed="rId5"/>
                <a:stretch>
                  <a:fillRect l="-235" t="-9211" r="-706" b="-302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2E8E664-F5F9-47FB-BF02-6BF9CEB141D2}"/>
              </a:ext>
            </a:extLst>
          </p:cNvPr>
          <p:cNvCxnSpPr>
            <a:cxnSpLocks/>
          </p:cNvCxnSpPr>
          <p:nvPr/>
        </p:nvCxnSpPr>
        <p:spPr>
          <a:xfrm flipH="1">
            <a:off x="5334000" y="2591646"/>
            <a:ext cx="304800" cy="837354"/>
          </a:xfrm>
          <a:prstGeom prst="straightConnector1">
            <a:avLst/>
          </a:prstGeom>
          <a:ln w="25400">
            <a:solidFill>
              <a:srgbClr val="33CC33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3818317-69B7-4BC1-97DD-5F1C07C35D3B}"/>
              </a:ext>
            </a:extLst>
          </p:cNvPr>
          <p:cNvCxnSpPr>
            <a:cxnSpLocks/>
          </p:cNvCxnSpPr>
          <p:nvPr/>
        </p:nvCxnSpPr>
        <p:spPr>
          <a:xfrm>
            <a:off x="5713757" y="2591646"/>
            <a:ext cx="1525243" cy="917624"/>
          </a:xfrm>
          <a:prstGeom prst="straightConnector1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4C055A69-68D3-4ACA-BE1B-E065FB972E09}"/>
              </a:ext>
            </a:extLst>
          </p:cNvPr>
          <p:cNvSpPr txBox="1"/>
          <p:nvPr/>
        </p:nvSpPr>
        <p:spPr>
          <a:xfrm>
            <a:off x="1100594" y="6257318"/>
            <a:ext cx="7464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rgbClr val="0066FF"/>
                </a:solidFill>
              </a:rPr>
              <a:t>P(program=1) </a:t>
            </a:r>
            <a:r>
              <a:rPr lang="en-US" sz="2000" dirty="0"/>
              <a:t>= </a:t>
            </a:r>
            <a:r>
              <a:rPr lang="en-US" sz="2000" dirty="0">
                <a:solidFill>
                  <a:srgbClr val="33CC33"/>
                </a:solidFill>
              </a:rPr>
              <a:t>(factors NOT related to Ability) </a:t>
            </a:r>
            <a:r>
              <a:rPr lang="en-US" sz="2000" dirty="0"/>
              <a:t>+ </a:t>
            </a:r>
            <a:r>
              <a:rPr lang="en-US" sz="2000" dirty="0">
                <a:solidFill>
                  <a:srgbClr val="FF0000"/>
                </a:solidFill>
              </a:rPr>
              <a:t>(Ability + error)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/>
              <p:nvPr/>
            </p:nvSpPr>
            <p:spPr>
              <a:xfrm>
                <a:off x="6340254" y="4896393"/>
                <a:ext cx="2416687" cy="5036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0254" y="4896393"/>
                <a:ext cx="2416687" cy="503664"/>
              </a:xfrm>
              <a:prstGeom prst="rect">
                <a:avLst/>
              </a:prstGeom>
              <a:blipFill>
                <a:blip r:embed="rId6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30771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Endogenous 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3429000" y="2006531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3429000" y="3396392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114800" y="2640359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1392315" y="3384715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2763915" y="3701629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78276F7-AD3F-40FB-AC7B-FAFFE0592656}"/>
              </a:ext>
            </a:extLst>
          </p:cNvPr>
          <p:cNvSpPr/>
          <p:nvPr/>
        </p:nvSpPr>
        <p:spPr>
          <a:xfrm>
            <a:off x="1219200" y="2006531"/>
            <a:ext cx="15210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8A980C-FCDB-434A-A431-FBBE92C34DF1}"/>
              </a:ext>
            </a:extLst>
          </p:cNvPr>
          <p:cNvCxnSpPr>
            <a:cxnSpLocks/>
            <a:stCxn id="24" idx="3"/>
            <a:endCxn id="8" idx="1"/>
          </p:cNvCxnSpPr>
          <p:nvPr/>
        </p:nvCxnSpPr>
        <p:spPr>
          <a:xfrm>
            <a:off x="2740241" y="2323445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525AA09-DBAF-464E-BF74-F4D15844F428}"/>
              </a:ext>
            </a:extLst>
          </p:cNvPr>
          <p:cNvSpPr/>
          <p:nvPr/>
        </p:nvSpPr>
        <p:spPr>
          <a:xfrm>
            <a:off x="5481220" y="2039202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2D14EC7-F82F-4055-B25F-737A1801A5C9}"/>
              </a:ext>
            </a:extLst>
          </p:cNvPr>
          <p:cNvCxnSpPr>
            <a:cxnSpLocks/>
            <a:stCxn id="8" idx="3"/>
            <a:endCxn id="26" idx="2"/>
          </p:cNvCxnSpPr>
          <p:nvPr/>
        </p:nvCxnSpPr>
        <p:spPr>
          <a:xfrm flipV="1">
            <a:off x="4800600" y="2309194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C294BBAD-0BA6-4621-8D15-D52932F9B44F}"/>
              </a:ext>
            </a:extLst>
          </p:cNvPr>
          <p:cNvSpPr/>
          <p:nvPr/>
        </p:nvSpPr>
        <p:spPr>
          <a:xfrm>
            <a:off x="5481220" y="3443314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F614B23-3558-48F5-B7C1-074AD03AE3AA}"/>
              </a:ext>
            </a:extLst>
          </p:cNvPr>
          <p:cNvCxnSpPr>
            <a:cxnSpLocks/>
            <a:stCxn id="11" idx="3"/>
            <a:endCxn id="30" idx="2"/>
          </p:cNvCxnSpPr>
          <p:nvPr/>
        </p:nvCxnSpPr>
        <p:spPr>
          <a:xfrm>
            <a:off x="4800600" y="3713306"/>
            <a:ext cx="68062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c 2">
            <a:extLst>
              <a:ext uri="{FF2B5EF4-FFF2-40B4-BE49-F238E27FC236}">
                <a16:creationId xmlns:a16="http://schemas.microsoft.com/office/drawing/2014/main" id="{6B0F3E02-AE6C-4110-A4A1-3D4F7089E31B}"/>
              </a:ext>
            </a:extLst>
          </p:cNvPr>
          <p:cNvSpPr/>
          <p:nvPr/>
        </p:nvSpPr>
        <p:spPr>
          <a:xfrm rot="10800000" flipH="1">
            <a:off x="5562600" y="2297529"/>
            <a:ext cx="990599" cy="1415773"/>
          </a:xfrm>
          <a:prstGeom prst="arc">
            <a:avLst>
              <a:gd name="adj1" fmla="val 15894076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/>
              <p:nvPr/>
            </p:nvSpPr>
            <p:spPr>
              <a:xfrm>
                <a:off x="6578352" y="2640359"/>
                <a:ext cx="1509259" cy="467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8352" y="2640359"/>
                <a:ext cx="1509259" cy="467885"/>
              </a:xfrm>
              <a:prstGeom prst="rect">
                <a:avLst/>
              </a:prstGeom>
              <a:blipFill>
                <a:blip r:embed="rId3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>
            <a:extLst>
              <a:ext uri="{FF2B5EF4-FFF2-40B4-BE49-F238E27FC236}">
                <a16:creationId xmlns:a16="http://schemas.microsoft.com/office/drawing/2014/main" id="{A31EC9D9-4685-48BD-A2C9-C88B54E8AD0A}"/>
              </a:ext>
            </a:extLst>
          </p:cNvPr>
          <p:cNvSpPr/>
          <p:nvPr/>
        </p:nvSpPr>
        <p:spPr>
          <a:xfrm>
            <a:off x="3200400" y="4847426"/>
            <a:ext cx="16002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66FF"/>
                </a:solidFill>
              </a:rPr>
              <a:t>P(program=1)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71793F-F659-482E-80ED-F4C7A9646282}"/>
              </a:ext>
            </a:extLst>
          </p:cNvPr>
          <p:cNvSpPr/>
          <p:nvPr/>
        </p:nvSpPr>
        <p:spPr>
          <a:xfrm>
            <a:off x="228600" y="4833175"/>
            <a:ext cx="21306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scholarship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B8643CC-A729-47CD-8345-0888A46DF06A}"/>
              </a:ext>
            </a:extLst>
          </p:cNvPr>
          <p:cNvCxnSpPr>
            <a:cxnSpLocks/>
            <a:stCxn id="18" idx="3"/>
            <a:endCxn id="17" idx="1"/>
          </p:cNvCxnSpPr>
          <p:nvPr/>
        </p:nvCxnSpPr>
        <p:spPr>
          <a:xfrm>
            <a:off x="2359241" y="5150089"/>
            <a:ext cx="841159" cy="14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03795BF-ECB2-4230-AC5A-143046CA07E7}"/>
              </a:ext>
            </a:extLst>
          </p:cNvPr>
          <p:cNvSpPr/>
          <p:nvPr/>
        </p:nvSpPr>
        <p:spPr>
          <a:xfrm>
            <a:off x="5481220" y="4880097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5C9E98B-1362-4634-9515-68053761C8AC}"/>
              </a:ext>
            </a:extLst>
          </p:cNvPr>
          <p:cNvCxnSpPr>
            <a:cxnSpLocks/>
            <a:stCxn id="17" idx="3"/>
            <a:endCxn id="20" idx="2"/>
          </p:cNvCxnSpPr>
          <p:nvPr/>
        </p:nvCxnSpPr>
        <p:spPr>
          <a:xfrm flipV="1">
            <a:off x="4800600" y="5150089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c 28">
            <a:extLst>
              <a:ext uri="{FF2B5EF4-FFF2-40B4-BE49-F238E27FC236}">
                <a16:creationId xmlns:a16="http://schemas.microsoft.com/office/drawing/2014/main" id="{1F7A683F-1B4B-4FB5-A5E7-1B1E0DBEC2A5}"/>
              </a:ext>
            </a:extLst>
          </p:cNvPr>
          <p:cNvSpPr/>
          <p:nvPr/>
        </p:nvSpPr>
        <p:spPr>
          <a:xfrm rot="10800000" flipH="1">
            <a:off x="5587753" y="3726094"/>
            <a:ext cx="990599" cy="1415773"/>
          </a:xfrm>
          <a:prstGeom prst="arc">
            <a:avLst>
              <a:gd name="adj1" fmla="val 15894076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AB304E7-890C-45F1-B79D-2BA6A861F3B1}"/>
                  </a:ext>
                </a:extLst>
              </p:cNvPr>
              <p:cNvSpPr txBox="1"/>
              <p:nvPr/>
            </p:nvSpPr>
            <p:spPr>
              <a:xfrm>
                <a:off x="6603505" y="4068924"/>
                <a:ext cx="1509259" cy="4698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AB304E7-890C-45F1-B79D-2BA6A861F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3505" y="4068924"/>
                <a:ext cx="1509259" cy="46987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ED08E6E-1D8C-44ED-9696-DC91A49E349B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4114800" y="4030220"/>
            <a:ext cx="0" cy="802955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79116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C18F7B-09B2-42AC-B31B-E55167982066}"/>
              </a:ext>
            </a:extLst>
          </p:cNvPr>
          <p:cNvSpPr txBox="1"/>
          <p:nvPr/>
        </p:nvSpPr>
        <p:spPr>
          <a:xfrm>
            <a:off x="609600" y="3449961"/>
            <a:ext cx="83311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eregress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gpa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income,                      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endogenous(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hsgpa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hs_comp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income)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entreat(program = income scholarship,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nointeract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0200D6-F9E7-4249-85CB-15EB14006181}"/>
              </a:ext>
            </a:extLst>
          </p:cNvPr>
          <p:cNvGrpSpPr/>
          <p:nvPr/>
        </p:nvGrpSpPr>
        <p:grpSpPr>
          <a:xfrm>
            <a:off x="1544564" y="2485312"/>
            <a:ext cx="1787669" cy="922729"/>
            <a:chOff x="1544564" y="2485312"/>
            <a:chExt cx="1787669" cy="92272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45B762-938D-48B1-A781-8936955EADE8}"/>
                </a:ext>
              </a:extLst>
            </p:cNvPr>
            <p:cNvSpPr txBox="1"/>
            <p:nvPr/>
          </p:nvSpPr>
          <p:spPr>
            <a:xfrm>
              <a:off x="1544564" y="2485312"/>
              <a:ext cx="1787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Primary model</a:t>
              </a:r>
            </a:p>
          </p:txBody>
        </p:sp>
        <p:sp>
          <p:nvSpPr>
            <p:cNvPr id="7" name="Left Brace 6">
              <a:extLst>
                <a:ext uri="{FF2B5EF4-FFF2-40B4-BE49-F238E27FC236}">
                  <a16:creationId xmlns:a16="http://schemas.microsoft.com/office/drawing/2014/main" id="{C95B53AC-003B-461F-8E34-85BCDBFD974F}"/>
                </a:ext>
              </a:extLst>
            </p:cNvPr>
            <p:cNvSpPr/>
            <p:nvPr/>
          </p:nvSpPr>
          <p:spPr>
            <a:xfrm rot="5400000">
              <a:off x="2384871" y="2744913"/>
              <a:ext cx="107056" cy="12192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895216C-E587-4BC2-A621-31F17BFB15CC}"/>
                </a:ext>
              </a:extLst>
            </p:cNvPr>
            <p:cNvCxnSpPr>
              <a:cxnSpLocks/>
              <a:stCxn id="6" idx="2"/>
              <a:endCxn id="7" idx="1"/>
            </p:cNvCxnSpPr>
            <p:nvPr/>
          </p:nvCxnSpPr>
          <p:spPr>
            <a:xfrm>
              <a:off x="2438399" y="2854644"/>
              <a:ext cx="0" cy="4463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C142588-1115-4A45-9499-75B1C0A80C1C}"/>
              </a:ext>
            </a:extLst>
          </p:cNvPr>
          <p:cNvGrpSpPr/>
          <p:nvPr/>
        </p:nvGrpSpPr>
        <p:grpSpPr>
          <a:xfrm>
            <a:off x="3314478" y="4495800"/>
            <a:ext cx="3276601" cy="1166556"/>
            <a:chOff x="4419601" y="4303488"/>
            <a:chExt cx="3276601" cy="116655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AC89564-1F4A-45F7-B4E4-3C748146847F}"/>
                </a:ext>
              </a:extLst>
            </p:cNvPr>
            <p:cNvSpPr txBox="1"/>
            <p:nvPr/>
          </p:nvSpPr>
          <p:spPr>
            <a:xfrm>
              <a:off x="5106359" y="5100712"/>
              <a:ext cx="1903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/>
                <a:t>Auxillary</a:t>
              </a:r>
              <a:r>
                <a:rPr lang="en-US" b="1" dirty="0"/>
                <a:t> model</a:t>
              </a:r>
            </a:p>
          </p:txBody>
        </p:sp>
        <p:sp>
          <p:nvSpPr>
            <p:cNvPr id="17" name="Left Brace 16">
              <a:extLst>
                <a:ext uri="{FF2B5EF4-FFF2-40B4-BE49-F238E27FC236}">
                  <a16:creationId xmlns:a16="http://schemas.microsoft.com/office/drawing/2014/main" id="{DBA68CA9-2377-4811-8A01-6D675249C956}"/>
                </a:ext>
              </a:extLst>
            </p:cNvPr>
            <p:cNvSpPr/>
            <p:nvPr/>
          </p:nvSpPr>
          <p:spPr>
            <a:xfrm rot="16200000">
              <a:off x="6004373" y="2718716"/>
              <a:ext cx="107057" cy="3276601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EF2D87F-A5C4-4708-BD67-39D0757BEB49}"/>
                </a:ext>
              </a:extLst>
            </p:cNvPr>
            <p:cNvCxnSpPr>
              <a:cxnSpLocks/>
              <a:stCxn id="16" idx="0"/>
              <a:endCxn id="17" idx="1"/>
            </p:cNvCxnSpPr>
            <p:nvPr/>
          </p:nvCxnSpPr>
          <p:spPr>
            <a:xfrm flipV="1">
              <a:off x="6057902" y="4410545"/>
              <a:ext cx="0" cy="6901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00772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F189B70-9D14-4297-94C0-E7E427772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920" y="1433173"/>
            <a:ext cx="6355279" cy="5331205"/>
          </a:xfrm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3581398" y="5486398"/>
            <a:ext cx="858916" cy="9144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15F5EE-EC6F-4210-BA63-568D62601F95}"/>
              </a:ext>
            </a:extLst>
          </p:cNvPr>
          <p:cNvSpPr/>
          <p:nvPr/>
        </p:nvSpPr>
        <p:spPr>
          <a:xfrm>
            <a:off x="3581399" y="2945251"/>
            <a:ext cx="858915" cy="2479575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038940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F189B70-9D14-4297-94C0-E7E4277724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00" b="3960"/>
          <a:stretch/>
        </p:blipFill>
        <p:spPr>
          <a:xfrm>
            <a:off x="533400" y="2362200"/>
            <a:ext cx="8050020" cy="1447800"/>
          </a:xfrm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971800" y="2895599"/>
            <a:ext cx="3505200" cy="762001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/>
              <p:nvPr/>
            </p:nvSpPr>
            <p:spPr>
              <a:xfrm>
                <a:off x="3004127" y="4343399"/>
                <a:ext cx="3159904" cy="6407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32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Sup>
                            <m:sSubSupPr>
                              <m:ctrlPr>
                                <a:rPr lang="en-US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32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  <m:sup>
                              <m:r>
                                <a:rPr lang="en-US" sz="32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sub>
                      </m:sSub>
                      <m:r>
                        <a:rPr lang="en-US" sz="32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4127" y="4343399"/>
                <a:ext cx="3159904" cy="64075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1972367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Treatment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6CDC02B-7B2D-483E-961C-ABE77448AA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560218"/>
            <a:ext cx="8229600" cy="2605927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1981200" y="3581400"/>
            <a:ext cx="4419600" cy="3810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3638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Outline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82000" cy="4800600"/>
          </a:xfrm>
        </p:spPr>
        <p:txBody>
          <a:bodyPr/>
          <a:lstStyle/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Description of the dataset</a:t>
            </a:r>
          </a:p>
          <a:p>
            <a:pPr eaLnBrk="1" hangingPunct="1"/>
            <a:r>
              <a:rPr lang="en-US" altLang="en-US" sz="2800" dirty="0"/>
              <a:t>Unobserved confounding and endogeneity</a:t>
            </a:r>
            <a:endParaRPr lang="en-US" altLang="en-US" sz="2400" dirty="0"/>
          </a:p>
          <a:p>
            <a:pPr eaLnBrk="1" hangingPunct="1"/>
            <a:r>
              <a:rPr lang="en-US" altLang="en-US" sz="2800" dirty="0"/>
              <a:t>Nonrandom treatment assignment</a:t>
            </a:r>
          </a:p>
          <a:p>
            <a:pPr eaLnBrk="1" hangingPunct="1"/>
            <a:r>
              <a:rPr lang="en-US" altLang="en-US" sz="2800" dirty="0"/>
              <a:t>Missing not at random (MNAR) and selection bias</a:t>
            </a:r>
          </a:p>
          <a:p>
            <a:pPr eaLnBrk="1" hangingPunct="1"/>
            <a:r>
              <a:rPr lang="en-US" altLang="en-US" sz="2800" dirty="0"/>
              <a:t>Treatment effects</a:t>
            </a:r>
          </a:p>
          <a:p>
            <a:pPr eaLnBrk="1" hangingPunct="1"/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AD94D2B7-F1FA-4322-A0FA-D483B2A2F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9" y="270621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148EE869-9F7E-4101-8682-F1D95039B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2" y="324726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5761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7364638-DBFB-4AD6-9DA7-178CE3FE0B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133600"/>
            <a:ext cx="8229600" cy="3260784"/>
          </a:xfr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34A94A0-9C47-48DD-8C6A-20B74FAC3018}"/>
              </a:ext>
            </a:extLst>
          </p:cNvPr>
          <p:cNvSpPr/>
          <p:nvPr/>
        </p:nvSpPr>
        <p:spPr>
          <a:xfrm>
            <a:off x="2819400" y="3276600"/>
            <a:ext cx="685800" cy="2286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4040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No Missingness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2" name="complete">
            <a:hlinkClick r:id="" action="ppaction://media"/>
            <a:extLst>
              <a:ext uri="{FF2B5EF4-FFF2-40B4-BE49-F238E27FC236}">
                <a16:creationId xmlns:a16="http://schemas.microsoft.com/office/drawing/2014/main" id="{2D2783B6-7CC4-4DFD-B6FF-C8D531ABCAB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716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8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Missing Completely at Random (MCAR)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mcar">
            <a:hlinkClick r:id="" action="ppaction://media"/>
            <a:extLst>
              <a:ext uri="{FF2B5EF4-FFF2-40B4-BE49-F238E27FC236}">
                <a16:creationId xmlns:a16="http://schemas.microsoft.com/office/drawing/2014/main" id="{C5BAF32E-9139-4CF1-B136-86FC7CA059E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568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96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Missing at Random (MAR)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2" name="mar">
            <a:hlinkClick r:id="" action="ppaction://media"/>
            <a:extLst>
              <a:ext uri="{FF2B5EF4-FFF2-40B4-BE49-F238E27FC236}">
                <a16:creationId xmlns:a16="http://schemas.microsoft.com/office/drawing/2014/main" id="{3887AE1A-7F88-42A0-B36B-55AEAE06942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716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2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3600" dirty="0"/>
              <a:t>Missing Not at Random (MNAR)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3" name="mnar">
            <a:hlinkClick r:id="" action="ppaction://media"/>
            <a:extLst>
              <a:ext uri="{FF2B5EF4-FFF2-40B4-BE49-F238E27FC236}">
                <a16:creationId xmlns:a16="http://schemas.microsoft.com/office/drawing/2014/main" id="{9CA837A7-7BCD-41E2-9F47-7A34D1BFB0E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137160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3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MNAR and Selection Bias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A8873E6-D522-4649-AFEA-4CDEFEDB6F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057400"/>
            <a:ext cx="6858000" cy="3070151"/>
          </a:xfrm>
        </p:spPr>
      </p:pic>
    </p:spTree>
    <p:extLst>
      <p:ext uri="{BB962C8B-B14F-4D97-AF65-F5344CB8AC3E}">
        <p14:creationId xmlns:p14="http://schemas.microsoft.com/office/powerpoint/2010/main" val="319111429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Endogenous Sample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/>
              <p:nvPr/>
            </p:nvSpPr>
            <p:spPr>
              <a:xfrm>
                <a:off x="333019" y="3886199"/>
                <a:ext cx="8540351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𝑔𝑟𝑎𝑑𝑢𝑎𝑡𝑒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=1)=</m:t>
                      </m:r>
                      <m:r>
                        <a:rPr lang="en-US" sz="2400" b="0" i="1" smtClean="0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𝑜𝑏𝑠𝑒𝑟𝑣𝑒𝑑</m:t>
                      </m:r>
                      <m:r>
                        <a:rPr lang="en-US" sz="24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i="1">
                          <a:solidFill>
                            <a:srgbClr val="0066FF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𝑢𝑛𝑜𝑏𝑠𝑒𝑟𝑣𝑒𝑑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400" b="0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𝑓𝑎𝑐𝑡𝑜𝑟𝑠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C787B70B-C635-455E-9354-22D8A8DB316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019" y="3886199"/>
                <a:ext cx="8540351" cy="461665"/>
              </a:xfrm>
              <a:prstGeom prst="rect">
                <a:avLst/>
              </a:prstGeom>
              <a:blipFill>
                <a:blip r:embed="rId3"/>
                <a:stretch>
                  <a:fillRect l="-214" b="-197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F10FC0E9-1FF1-4252-BD95-44BD92C1EC77}"/>
              </a:ext>
            </a:extLst>
          </p:cNvPr>
          <p:cNvSpPr txBox="1"/>
          <p:nvPr/>
        </p:nvSpPr>
        <p:spPr>
          <a:xfrm>
            <a:off x="651760" y="2151846"/>
            <a:ext cx="720581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 student’s decision to drop out of school is </a:t>
            </a:r>
          </a:p>
          <a:p>
            <a:r>
              <a:rPr lang="en-US" sz="2800" dirty="0"/>
              <a:t>based on observed and unobserved factors.</a:t>
            </a:r>
          </a:p>
        </p:txBody>
      </p:sp>
    </p:spTree>
    <p:extLst>
      <p:ext uri="{BB962C8B-B14F-4D97-AF65-F5344CB8AC3E}">
        <p14:creationId xmlns:p14="http://schemas.microsoft.com/office/powerpoint/2010/main" val="181177923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Endogenous Sample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5F79D9-59AE-4DB8-894F-3F11009B7C43}"/>
                  </a:ext>
                </a:extLst>
              </p:cNvPr>
              <p:cNvSpPr/>
              <p:nvPr/>
            </p:nvSpPr>
            <p:spPr>
              <a:xfrm>
                <a:off x="685800" y="3352800"/>
                <a:ext cx="6441507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US" sz="20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0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𝑔𝑟𝑎𝑑𝑢𝑎𝑡𝑒</m:t>
                        </m:r>
                        <m:r>
                          <a:rPr lang="en-US" sz="2000" b="0" i="1" smtClean="0">
                            <a:solidFill>
                              <a:srgbClr val="0066FF"/>
                            </a:solidFill>
                            <a:latin typeface="Cambria Math" panose="02040503050406030204" pitchFamily="18" charset="0"/>
                          </a:rPr>
                          <m:t>=1)=</m:t>
                        </m:r>
                        <m:sSub>
                          <m:sSubPr>
                            <m:ctrlPr>
                              <a:rPr lang="en-US" sz="20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 smtClean="0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000" i="1">
                                <a:solidFill>
                                  <a:srgbClr val="33CC33"/>
                                </a:solidFill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sz="2000" i="1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200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𝜋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33CC33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000" b="0" i="1" smtClean="0">
                        <a:solidFill>
                          <a:srgbClr val="33CC33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𝑟𝑜𝑜𝑚𝑚𝑎𝑡𝑒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𝐴𝑏𝑖𝑙𝑖𝑡𝑦</m:t>
                    </m:r>
                    <m:r>
                      <a:rPr lang="en-US" sz="2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𝜀</m:t>
                        </m:r>
                      </m:e>
                      <m:sub>
                        <m:r>
                          <a:rPr lang="en-US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en-US" sz="2000" dirty="0">
                    <a:solidFill>
                      <a:srgbClr val="FF0000"/>
                    </a:solidFill>
                  </a:rPr>
                  <a:t>)*</a:t>
                </a:r>
                <a:endParaRPr lang="en-US" sz="2000" dirty="0"/>
              </a:p>
            </p:txBody>
          </p:sp>
        </mc:Choice>
        <mc:Fallback xmlns="">
          <p:sp>
            <p:nvSpPr>
              <p:cNvPr id="25" name="Rectangle 24">
                <a:extLst>
                  <a:ext uri="{FF2B5EF4-FFF2-40B4-BE49-F238E27FC236}">
                    <a16:creationId xmlns:a16="http://schemas.microsoft.com/office/drawing/2014/main" id="{E35F79D9-59AE-4DB8-894F-3F11009B7C4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800" y="3352800"/>
                <a:ext cx="6441507" cy="400110"/>
              </a:xfrm>
              <a:prstGeom prst="rect">
                <a:avLst/>
              </a:prstGeom>
              <a:blipFill>
                <a:blip r:embed="rId3"/>
                <a:stretch>
                  <a:fillRect t="-6061" r="-95" b="-272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/>
              <p:nvPr/>
            </p:nvSpPr>
            <p:spPr>
              <a:xfrm>
                <a:off x="4495800" y="4129273"/>
                <a:ext cx="2416687" cy="50129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𝑤h𝑒𝑟𝑒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  <m:sSubSup>
                            <m:sSubSupPr>
                              <m:ctrlP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sz="24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b>
                            <m:sup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∗</m:t>
                              </m:r>
                            </m:sup>
                          </m:sSubSup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09FC42F-0B92-476F-A7B6-7B5961001C1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5800" y="4129273"/>
                <a:ext cx="2416687" cy="501291"/>
              </a:xfrm>
              <a:prstGeom prst="rect">
                <a:avLst/>
              </a:prstGeom>
              <a:blipFill>
                <a:blip r:embed="rId4"/>
                <a:stretch>
                  <a:fillRect b="-24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3">
                <a:extLst>
                  <a:ext uri="{FF2B5EF4-FFF2-40B4-BE49-F238E27FC236}">
                    <a16:creationId xmlns:a16="http://schemas.microsoft.com/office/drawing/2014/main" id="{39C2E1AD-AC15-4705-9028-A8128C55546D}"/>
                  </a:ext>
                </a:extLst>
              </p:cNvPr>
              <p:cNvSpPr txBox="1"/>
              <p:nvPr/>
            </p:nvSpPr>
            <p:spPr>
              <a:xfrm>
                <a:off x="550916" y="2407169"/>
                <a:ext cx="8362481" cy="68653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 anchorCtr="0">
                <a:spAutoFit/>
              </a:bodyPr>
              <a:lstStyle/>
              <a:p>
                <a:pPr marL="0" marR="0" fontAlgn="base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i="1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𝑔𝑝𝑎</m:t>
                      </m:r>
                      <m:r>
                        <a:rPr lang="en-US" sz="2000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sz="2000" i="1" kern="12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Arial" panose="020B0604020202020204" pitchFamily="3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000" i="1" kern="1200">
                                  <a:solidFill>
                                    <a:srgbClr val="0066FF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Arial" panose="020B0604020202020204" pitchFamily="34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sz="2000" i="1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000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en-US" sz="2000" kern="1200">
                                    <a:solidFill>
                                      <a:srgbClr val="0066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2000" i="1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000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z="2000" i="1" kern="1200">
                                    <a:solidFill>
                                      <a:srgbClr val="0066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𝑖𝑛𝑐𝑜𝑚𝑒</m:t>
                                </m:r>
                                <m:r>
                                  <a:rPr lang="en-US" sz="2000" kern="1200">
                                    <a:solidFill>
                                      <a:srgbClr val="0066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2000" i="1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𝛽</m:t>
                                    </m:r>
                                  </m:e>
                                  <m:sub>
                                    <m:r>
                                      <a:rPr lang="en-US" sz="2000" kern="1200">
                                        <a:solidFill>
                                          <a:srgbClr val="0066FF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z="2000" kern="1200">
                                    <a:solidFill>
                                      <a:srgbClr val="0066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Arial" panose="020B0604020202020204" pitchFamily="34" charset="0"/>
                                  </a:rPr>
                                  <m:t>(</m:t>
                                </m:r>
                                <m:r>
                                  <a:rPr lang="en-US" sz="2000" i="1" kern="1200">
                                    <a:solidFill>
                                      <a:srgbClr val="0066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𝑝𝑟𝑜𝑔𝑟𝑎𝑚</m:t>
                                </m:r>
                                <m:r>
                                  <a:rPr lang="en-US" sz="2000" kern="1200">
                                    <a:solidFill>
                                      <a:srgbClr val="0066FF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)+</m:t>
                                </m:r>
                                <m:r>
                                  <a:rPr lang="en-US" sz="2000" kern="120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(</m:t>
                                </m:r>
                                <m:r>
                                  <a:rPr lang="en-US" sz="2000" i="1" kern="120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𝐴𝑏𝑖𝑙𝑖𝑡𝑦</m:t>
                                </m:r>
                                <m:r>
                                  <a:rPr lang="en-US" sz="2000" kern="1200">
                                    <a:solidFill>
                                      <a:srgbClr val="FF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en-US" sz="2000" i="1" kern="12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000" i="1" kern="12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  <a:cs typeface="Arial" panose="020B0604020202020204" pitchFamily="34" charset="0"/>
                                      </a:rPr>
                                      <m:t>𝜀</m:t>
                                    </m:r>
                                  </m:e>
                                  <m:sub>
                                    <m:r>
                                      <a:rPr lang="en-US" sz="2000" kern="1200">
                                        <a:solidFill>
                                          <a:srgbClr val="FF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Arial" panose="020B0604020202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FF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)</m:t>
                                </m:r>
                                <m:r>
                                  <m:rPr>
                                    <m:nor/>
                                  </m:rPr>
                                  <a:rPr lang="en-US" sz="2000" b="0" i="0" kern="1200" smtClean="0">
                                    <a:solidFill>
                                      <a:srgbClr val="FF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∗</m:t>
                                </m:r>
                                <m:r>
                                  <m:rPr>
                                    <m:nor/>
                                  </m:rPr>
                                  <a:rPr lang="en-US" sz="2000" i="1" kern="1200">
                                    <a:solidFill>
                                      <a:srgbClr val="FF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     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if</m:t>
                                </m:r>
                                <m:r>
                                  <m:rPr>
                                    <m:nor/>
                                  </m:rPr>
                                  <a:rPr lang="en-US" sz="2000" i="1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graduate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=1</m:t>
                                </m:r>
                                <m:r>
                                  <m:rPr>
                                    <m:nor/>
                                  </m:rPr>
                                  <a:rPr lang="en-US" sz="2000" i="1" kern="1200">
                                    <a:solidFill>
                                      <a:srgbClr val="FF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 </m:t>
                                </m:r>
                              </m:e>
                            </m:mr>
                            <m:mr>
                              <m:e>
                                <m:r>
                                  <m:rPr>
                                    <m:sty m:val="p"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missing</m:t>
                                </m:r>
                                <m: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                                                                                      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if</m:t>
                                </m:r>
                                <m:r>
                                  <m:rPr>
                                    <m:nor/>
                                  </m:rPr>
                                  <a:rPr lang="en-US" sz="2000" i="1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graduate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ea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en-US" sz="2000" kern="12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Arial" panose="020B0604020202020204" pitchFamily="34" charset="0"/>
                                  </a:rPr>
                                  <m:t>0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000" dirty="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TextBox 23">
                <a:extLst>
                  <a:ext uri="{FF2B5EF4-FFF2-40B4-BE49-F238E27FC236}">
                    <a16:creationId xmlns:a16="http://schemas.microsoft.com/office/drawing/2014/main" id="{39C2E1AD-AC15-4705-9028-A8128C5554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916" y="2407169"/>
                <a:ext cx="8362481" cy="6865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411761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Endogenous Sample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A9485E0-26CE-4CCA-B065-D72218834B04}"/>
              </a:ext>
            </a:extLst>
          </p:cNvPr>
          <p:cNvSpPr/>
          <p:nvPr/>
        </p:nvSpPr>
        <p:spPr>
          <a:xfrm>
            <a:off x="3581400" y="1828800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hsgpa</a:t>
            </a:r>
            <a:endParaRPr lang="en-US" sz="2400" dirty="0">
              <a:solidFill>
                <a:srgbClr val="0066FF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5B80ED8-42F1-412A-8EF8-067A119BED19}"/>
              </a:ext>
            </a:extLst>
          </p:cNvPr>
          <p:cNvSpPr/>
          <p:nvPr/>
        </p:nvSpPr>
        <p:spPr>
          <a:xfrm>
            <a:off x="3581400" y="3218661"/>
            <a:ext cx="1371600" cy="6338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</a:rPr>
              <a:t>gpa</a:t>
            </a:r>
            <a:endParaRPr lang="en-US" sz="2400" dirty="0">
              <a:solidFill>
                <a:schemeClr val="tx1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F63FB1-1D5D-4B02-B666-6438162AD0CA}"/>
              </a:ext>
            </a:extLst>
          </p:cNvPr>
          <p:cNvCxnSpPr>
            <a:cxnSpLocks/>
            <a:stCxn id="8" idx="2"/>
            <a:endCxn id="11" idx="0"/>
          </p:cNvCxnSpPr>
          <p:nvPr/>
        </p:nvCxnSpPr>
        <p:spPr>
          <a:xfrm>
            <a:off x="4267200" y="2462628"/>
            <a:ext cx="0" cy="756033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DF867C14-68FE-4427-9100-5CFF75956471}"/>
              </a:ext>
            </a:extLst>
          </p:cNvPr>
          <p:cNvSpPr/>
          <p:nvPr/>
        </p:nvSpPr>
        <p:spPr>
          <a:xfrm>
            <a:off x="1544715" y="3206984"/>
            <a:ext cx="1371600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income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E11118C-F272-4FA5-8068-9745296E2F6B}"/>
              </a:ext>
            </a:extLst>
          </p:cNvPr>
          <p:cNvCxnSpPr>
            <a:cxnSpLocks/>
            <a:stCxn id="22" idx="3"/>
            <a:endCxn id="11" idx="1"/>
          </p:cNvCxnSpPr>
          <p:nvPr/>
        </p:nvCxnSpPr>
        <p:spPr>
          <a:xfrm>
            <a:off x="2916315" y="3523898"/>
            <a:ext cx="665085" cy="11677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578276F7-AD3F-40FB-AC7B-FAFFE0592656}"/>
              </a:ext>
            </a:extLst>
          </p:cNvPr>
          <p:cNvSpPr/>
          <p:nvPr/>
        </p:nvSpPr>
        <p:spPr>
          <a:xfrm>
            <a:off x="1371600" y="1828800"/>
            <a:ext cx="15210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rgbClr val="0066FF"/>
                </a:solidFill>
              </a:rPr>
              <a:t>hs_comp</a:t>
            </a:r>
            <a:endParaRPr lang="en-US" sz="2400" dirty="0">
              <a:solidFill>
                <a:srgbClr val="0066FF"/>
              </a:solidFill>
            </a:endParaRP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78A980C-FCDB-434A-A431-FBBE92C34DF1}"/>
              </a:ext>
            </a:extLst>
          </p:cNvPr>
          <p:cNvCxnSpPr>
            <a:cxnSpLocks/>
            <a:stCxn id="24" idx="3"/>
            <a:endCxn id="8" idx="1"/>
          </p:cNvCxnSpPr>
          <p:nvPr/>
        </p:nvCxnSpPr>
        <p:spPr>
          <a:xfrm>
            <a:off x="2892641" y="2145714"/>
            <a:ext cx="688759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0525AA09-DBAF-464E-BF74-F4D15844F428}"/>
              </a:ext>
            </a:extLst>
          </p:cNvPr>
          <p:cNvSpPr/>
          <p:nvPr/>
        </p:nvSpPr>
        <p:spPr>
          <a:xfrm>
            <a:off x="5633620" y="1861471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2D14EC7-F82F-4055-B25F-737A1801A5C9}"/>
              </a:ext>
            </a:extLst>
          </p:cNvPr>
          <p:cNvCxnSpPr>
            <a:cxnSpLocks/>
            <a:stCxn id="8" idx="3"/>
            <a:endCxn id="26" idx="2"/>
          </p:cNvCxnSpPr>
          <p:nvPr/>
        </p:nvCxnSpPr>
        <p:spPr>
          <a:xfrm flipV="1">
            <a:off x="4953000" y="2131463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C294BBAD-0BA6-4621-8D15-D52932F9B44F}"/>
              </a:ext>
            </a:extLst>
          </p:cNvPr>
          <p:cNvSpPr/>
          <p:nvPr/>
        </p:nvSpPr>
        <p:spPr>
          <a:xfrm>
            <a:off x="5633620" y="3265583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1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F614B23-3558-48F5-B7C1-074AD03AE3AA}"/>
              </a:ext>
            </a:extLst>
          </p:cNvPr>
          <p:cNvCxnSpPr>
            <a:cxnSpLocks/>
            <a:stCxn id="11" idx="3"/>
            <a:endCxn id="30" idx="2"/>
          </p:cNvCxnSpPr>
          <p:nvPr/>
        </p:nvCxnSpPr>
        <p:spPr>
          <a:xfrm>
            <a:off x="4953000" y="3535575"/>
            <a:ext cx="680620" cy="0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Arc 2">
            <a:extLst>
              <a:ext uri="{FF2B5EF4-FFF2-40B4-BE49-F238E27FC236}">
                <a16:creationId xmlns:a16="http://schemas.microsoft.com/office/drawing/2014/main" id="{6B0F3E02-AE6C-4110-A4A1-3D4F7089E31B}"/>
              </a:ext>
            </a:extLst>
          </p:cNvPr>
          <p:cNvSpPr/>
          <p:nvPr/>
        </p:nvSpPr>
        <p:spPr>
          <a:xfrm rot="10800000" flipH="1">
            <a:off x="5715000" y="2119798"/>
            <a:ext cx="990599" cy="1415773"/>
          </a:xfrm>
          <a:prstGeom prst="arc">
            <a:avLst>
              <a:gd name="adj1" fmla="val 15894076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/>
              <p:nvPr/>
            </p:nvSpPr>
            <p:spPr>
              <a:xfrm>
                <a:off x="6730752" y="2462628"/>
                <a:ext cx="1509259" cy="467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0848C91-FFED-4509-8879-0816AB7454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0752" y="2462628"/>
                <a:ext cx="1509259" cy="46788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>
            <a:extLst>
              <a:ext uri="{FF2B5EF4-FFF2-40B4-BE49-F238E27FC236}">
                <a16:creationId xmlns:a16="http://schemas.microsoft.com/office/drawing/2014/main" id="{A31EC9D9-4685-48BD-A2C9-C88B54E8AD0A}"/>
              </a:ext>
            </a:extLst>
          </p:cNvPr>
          <p:cNvSpPr/>
          <p:nvPr/>
        </p:nvSpPr>
        <p:spPr>
          <a:xfrm>
            <a:off x="3298793" y="4669695"/>
            <a:ext cx="1654207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66FF"/>
                </a:solidFill>
              </a:rPr>
              <a:t>P(program=1)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371793F-F659-482E-80ED-F4C7A9646282}"/>
              </a:ext>
            </a:extLst>
          </p:cNvPr>
          <p:cNvSpPr/>
          <p:nvPr/>
        </p:nvSpPr>
        <p:spPr>
          <a:xfrm>
            <a:off x="381000" y="4655444"/>
            <a:ext cx="21306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scholarship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DB8643CC-A729-47CD-8345-0888A46DF06A}"/>
              </a:ext>
            </a:extLst>
          </p:cNvPr>
          <p:cNvCxnSpPr>
            <a:cxnSpLocks/>
            <a:stCxn id="18" idx="3"/>
            <a:endCxn id="17" idx="1"/>
          </p:cNvCxnSpPr>
          <p:nvPr/>
        </p:nvCxnSpPr>
        <p:spPr>
          <a:xfrm>
            <a:off x="2511641" y="4972358"/>
            <a:ext cx="787152" cy="14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Oval 19">
            <a:extLst>
              <a:ext uri="{FF2B5EF4-FFF2-40B4-BE49-F238E27FC236}">
                <a16:creationId xmlns:a16="http://schemas.microsoft.com/office/drawing/2014/main" id="{903795BF-ECB2-4230-AC5A-143046CA07E7}"/>
              </a:ext>
            </a:extLst>
          </p:cNvPr>
          <p:cNvSpPr/>
          <p:nvPr/>
        </p:nvSpPr>
        <p:spPr>
          <a:xfrm>
            <a:off x="5633620" y="4702366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3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35C9E98B-1362-4634-9515-68053761C8AC}"/>
              </a:ext>
            </a:extLst>
          </p:cNvPr>
          <p:cNvCxnSpPr>
            <a:cxnSpLocks/>
            <a:stCxn id="17" idx="3"/>
            <a:endCxn id="20" idx="2"/>
          </p:cNvCxnSpPr>
          <p:nvPr/>
        </p:nvCxnSpPr>
        <p:spPr>
          <a:xfrm flipV="1">
            <a:off x="4953000" y="4972358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c 28">
            <a:extLst>
              <a:ext uri="{FF2B5EF4-FFF2-40B4-BE49-F238E27FC236}">
                <a16:creationId xmlns:a16="http://schemas.microsoft.com/office/drawing/2014/main" id="{1F7A683F-1B4B-4FB5-A5E7-1B1E0DBEC2A5}"/>
              </a:ext>
            </a:extLst>
          </p:cNvPr>
          <p:cNvSpPr/>
          <p:nvPr/>
        </p:nvSpPr>
        <p:spPr>
          <a:xfrm rot="10800000" flipH="1">
            <a:off x="5740153" y="3548363"/>
            <a:ext cx="990599" cy="1415773"/>
          </a:xfrm>
          <a:prstGeom prst="arc">
            <a:avLst>
              <a:gd name="adj1" fmla="val 15894076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AB304E7-890C-45F1-B79D-2BA6A861F3B1}"/>
                  </a:ext>
                </a:extLst>
              </p:cNvPr>
              <p:cNvSpPr txBox="1"/>
              <p:nvPr/>
            </p:nvSpPr>
            <p:spPr>
              <a:xfrm>
                <a:off x="5148280" y="3974369"/>
                <a:ext cx="1509259" cy="46987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6AB304E7-890C-45F1-B79D-2BA6A861F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280" y="3974369"/>
                <a:ext cx="1509259" cy="469872"/>
              </a:xfrm>
              <a:prstGeom prst="rect">
                <a:avLst/>
              </a:prstGeom>
              <a:blipFill>
                <a:blip r:embed="rId4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ED08E6E-1D8C-44ED-9696-DC91A49E349B}"/>
              </a:ext>
            </a:extLst>
          </p:cNvPr>
          <p:cNvCxnSpPr>
            <a:cxnSpLocks/>
            <a:endCxn id="11" idx="2"/>
          </p:cNvCxnSpPr>
          <p:nvPr/>
        </p:nvCxnSpPr>
        <p:spPr>
          <a:xfrm flipV="1">
            <a:off x="4267200" y="3852489"/>
            <a:ext cx="0" cy="802955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A31EC9D9-4685-48BD-A2C9-C88B54E8AD0A}"/>
              </a:ext>
            </a:extLst>
          </p:cNvPr>
          <p:cNvSpPr/>
          <p:nvPr/>
        </p:nvSpPr>
        <p:spPr>
          <a:xfrm>
            <a:off x="3298793" y="5924203"/>
            <a:ext cx="1654207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0066FF"/>
                </a:solidFill>
              </a:rPr>
              <a:t>P(graduate=1)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371793F-F659-482E-80ED-F4C7A9646282}"/>
              </a:ext>
            </a:extLst>
          </p:cNvPr>
          <p:cNvSpPr/>
          <p:nvPr/>
        </p:nvSpPr>
        <p:spPr>
          <a:xfrm>
            <a:off x="381000" y="5909952"/>
            <a:ext cx="2130641" cy="633828"/>
          </a:xfrm>
          <a:prstGeom prst="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rgbClr val="0066FF"/>
                </a:solidFill>
              </a:rPr>
              <a:t>roommate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B8643CC-A729-47CD-8345-0888A46DF06A}"/>
              </a:ext>
            </a:extLst>
          </p:cNvPr>
          <p:cNvCxnSpPr>
            <a:cxnSpLocks/>
            <a:stCxn id="35" idx="3"/>
            <a:endCxn id="34" idx="1"/>
          </p:cNvCxnSpPr>
          <p:nvPr/>
        </p:nvCxnSpPr>
        <p:spPr>
          <a:xfrm>
            <a:off x="2511641" y="6226866"/>
            <a:ext cx="787152" cy="142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903795BF-ECB2-4230-AC5A-143046CA07E7}"/>
              </a:ext>
            </a:extLst>
          </p:cNvPr>
          <p:cNvSpPr/>
          <p:nvPr/>
        </p:nvSpPr>
        <p:spPr>
          <a:xfrm>
            <a:off x="5633620" y="5956874"/>
            <a:ext cx="538580" cy="5399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l-GR" sz="1600" i="1" dirty="0">
                <a:solidFill>
                  <a:srgbClr val="FF0000"/>
                </a:solidFill>
              </a:rPr>
              <a:t>ε</a:t>
            </a:r>
            <a:r>
              <a:rPr lang="en-US" sz="1600" i="1" baseline="-25000" dirty="0">
                <a:solidFill>
                  <a:srgbClr val="FF0000"/>
                </a:solidFill>
              </a:rPr>
              <a:t>4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35C9E98B-1362-4634-9515-68053761C8AC}"/>
              </a:ext>
            </a:extLst>
          </p:cNvPr>
          <p:cNvCxnSpPr>
            <a:cxnSpLocks/>
            <a:stCxn id="34" idx="3"/>
            <a:endCxn id="37" idx="2"/>
          </p:cNvCxnSpPr>
          <p:nvPr/>
        </p:nvCxnSpPr>
        <p:spPr>
          <a:xfrm flipV="1">
            <a:off x="4953000" y="6226866"/>
            <a:ext cx="680620" cy="14251"/>
          </a:xfrm>
          <a:prstGeom prst="straightConnector1">
            <a:avLst/>
          </a:prstGeom>
          <a:ln w="254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Arc 38">
            <a:extLst>
              <a:ext uri="{FF2B5EF4-FFF2-40B4-BE49-F238E27FC236}">
                <a16:creationId xmlns:a16="http://schemas.microsoft.com/office/drawing/2014/main" id="{1F7A683F-1B4B-4FB5-A5E7-1B1E0DBEC2A5}"/>
              </a:ext>
            </a:extLst>
          </p:cNvPr>
          <p:cNvSpPr/>
          <p:nvPr/>
        </p:nvSpPr>
        <p:spPr>
          <a:xfrm rot="10800000" flipH="1">
            <a:off x="5585758" y="3523898"/>
            <a:ext cx="1341266" cy="2694746"/>
          </a:xfrm>
          <a:prstGeom prst="arc">
            <a:avLst>
              <a:gd name="adj1" fmla="val 16090191"/>
              <a:gd name="adj2" fmla="val 5691890"/>
            </a:avLst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AB304E7-890C-45F1-B79D-2BA6A861F3B1}"/>
                  </a:ext>
                </a:extLst>
              </p:cNvPr>
              <p:cNvSpPr txBox="1"/>
              <p:nvPr/>
            </p:nvSpPr>
            <p:spPr>
              <a:xfrm>
                <a:off x="7102201" y="4537407"/>
                <a:ext cx="1509259" cy="467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8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𝜌</m:t>
                          </m:r>
                        </m:e>
                        <m:sub>
                          <m:sSub>
                            <m:sSubPr>
                              <m:ctrlP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𝜀</m:t>
                              </m:r>
                            </m:e>
                            <m:sub>
                              <m:r>
                                <a:rPr lang="en-US" sz="2800" b="0" i="1" smtClean="0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</m:sub>
                      </m:sSub>
                      <m:r>
                        <a:rPr lang="en-US" sz="2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≠</m:t>
                      </m:r>
                      <m:r>
                        <a:rPr lang="en-US" sz="2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sz="28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6AB304E7-890C-45F1-B79D-2BA6A861F3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201" y="4537407"/>
                <a:ext cx="1509259" cy="467885"/>
              </a:xfrm>
              <a:prstGeom prst="rect">
                <a:avLst/>
              </a:prstGeom>
              <a:blipFill>
                <a:blip r:embed="rId5"/>
                <a:stretch>
                  <a:fillRect b="-12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9135348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Sample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1C18F7B-09B2-42AC-B31B-E55167982066}"/>
              </a:ext>
            </a:extLst>
          </p:cNvPr>
          <p:cNvSpPr txBox="1"/>
          <p:nvPr/>
        </p:nvSpPr>
        <p:spPr>
          <a:xfrm>
            <a:off x="609600" y="3449961"/>
            <a:ext cx="833112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eregress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gpa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income,                           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endogenous(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hsgpa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hs_comp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income)               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entreat(program = income scholarship,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nointeract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) ///</a:t>
            </a:r>
          </a:p>
          <a:p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         select(graduate = income roommate)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FE0200D6-F9E7-4249-85CB-15EB14006181}"/>
              </a:ext>
            </a:extLst>
          </p:cNvPr>
          <p:cNvGrpSpPr/>
          <p:nvPr/>
        </p:nvGrpSpPr>
        <p:grpSpPr>
          <a:xfrm>
            <a:off x="1544564" y="2485312"/>
            <a:ext cx="1787669" cy="922729"/>
            <a:chOff x="1544564" y="2485312"/>
            <a:chExt cx="1787669" cy="922729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C45B762-938D-48B1-A781-8936955EADE8}"/>
                </a:ext>
              </a:extLst>
            </p:cNvPr>
            <p:cNvSpPr txBox="1"/>
            <p:nvPr/>
          </p:nvSpPr>
          <p:spPr>
            <a:xfrm>
              <a:off x="1544564" y="2485312"/>
              <a:ext cx="17876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Primary model</a:t>
              </a:r>
            </a:p>
          </p:txBody>
        </p:sp>
        <p:sp>
          <p:nvSpPr>
            <p:cNvPr id="7" name="Left Brace 6">
              <a:extLst>
                <a:ext uri="{FF2B5EF4-FFF2-40B4-BE49-F238E27FC236}">
                  <a16:creationId xmlns:a16="http://schemas.microsoft.com/office/drawing/2014/main" id="{C95B53AC-003B-461F-8E34-85BCDBFD974F}"/>
                </a:ext>
              </a:extLst>
            </p:cNvPr>
            <p:cNvSpPr/>
            <p:nvPr/>
          </p:nvSpPr>
          <p:spPr>
            <a:xfrm rot="5400000">
              <a:off x="2384871" y="2744913"/>
              <a:ext cx="107056" cy="1219200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1895216C-E587-4BC2-A621-31F17BFB15CC}"/>
                </a:ext>
              </a:extLst>
            </p:cNvPr>
            <p:cNvCxnSpPr>
              <a:cxnSpLocks/>
              <a:stCxn id="6" idx="2"/>
              <a:endCxn id="7" idx="1"/>
            </p:cNvCxnSpPr>
            <p:nvPr/>
          </p:nvCxnSpPr>
          <p:spPr>
            <a:xfrm>
              <a:off x="2438399" y="2854644"/>
              <a:ext cx="0" cy="4463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EC142588-1115-4A45-9499-75B1C0A80C1C}"/>
              </a:ext>
            </a:extLst>
          </p:cNvPr>
          <p:cNvGrpSpPr/>
          <p:nvPr/>
        </p:nvGrpSpPr>
        <p:grpSpPr>
          <a:xfrm>
            <a:off x="3136862" y="4648200"/>
            <a:ext cx="3276601" cy="1166556"/>
            <a:chOff x="4419601" y="4303488"/>
            <a:chExt cx="3276601" cy="116655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AC89564-1F4A-45F7-B4E4-3C748146847F}"/>
                </a:ext>
              </a:extLst>
            </p:cNvPr>
            <p:cNvSpPr txBox="1"/>
            <p:nvPr/>
          </p:nvSpPr>
          <p:spPr>
            <a:xfrm>
              <a:off x="5106359" y="5100712"/>
              <a:ext cx="19030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/>
                <a:t>Auxillary</a:t>
              </a:r>
              <a:r>
                <a:rPr lang="en-US" b="1" dirty="0"/>
                <a:t> model</a:t>
              </a:r>
            </a:p>
          </p:txBody>
        </p:sp>
        <p:sp>
          <p:nvSpPr>
            <p:cNvPr id="17" name="Left Brace 16">
              <a:extLst>
                <a:ext uri="{FF2B5EF4-FFF2-40B4-BE49-F238E27FC236}">
                  <a16:creationId xmlns:a16="http://schemas.microsoft.com/office/drawing/2014/main" id="{DBA68CA9-2377-4811-8A01-6D675249C956}"/>
                </a:ext>
              </a:extLst>
            </p:cNvPr>
            <p:cNvSpPr/>
            <p:nvPr/>
          </p:nvSpPr>
          <p:spPr>
            <a:xfrm rot="16200000">
              <a:off x="6004373" y="2718716"/>
              <a:ext cx="107057" cy="3276601"/>
            </a:xfrm>
            <a:prstGeom prst="leftBrac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EF2D87F-A5C4-4708-BD67-39D0757BEB49}"/>
                </a:ext>
              </a:extLst>
            </p:cNvPr>
            <p:cNvCxnSpPr>
              <a:cxnSpLocks/>
              <a:stCxn id="16" idx="0"/>
              <a:endCxn id="17" idx="1"/>
            </p:cNvCxnSpPr>
            <p:nvPr/>
          </p:nvCxnSpPr>
          <p:spPr>
            <a:xfrm flipV="1">
              <a:off x="6057902" y="4410545"/>
              <a:ext cx="0" cy="690167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8189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13B3846-2FE5-4B77-921F-5BF1F03A89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762000"/>
            <a:ext cx="5638800" cy="6022188"/>
          </a:xfrm>
        </p:spPr>
      </p:pic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3048000" cy="2051304"/>
          </a:xfrm>
        </p:spPr>
        <p:txBody>
          <a:bodyPr/>
          <a:lstStyle/>
          <a:p>
            <a:pPr algn="l" eaLnBrk="1" hangingPunct="1"/>
            <a:r>
              <a:rPr lang="en-US" altLang="en-US" sz="4000" dirty="0"/>
              <a:t>Endogenous Sample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4952999" y="5334000"/>
            <a:ext cx="782715" cy="11430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15F5EE-EC6F-4210-BA63-568D62601F95}"/>
              </a:ext>
            </a:extLst>
          </p:cNvPr>
          <p:cNvSpPr/>
          <p:nvPr/>
        </p:nvSpPr>
        <p:spPr>
          <a:xfrm>
            <a:off x="4953000" y="2590800"/>
            <a:ext cx="782715" cy="26670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714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A8873E6-D522-4649-AFEA-4CDEFEDB6F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057400"/>
            <a:ext cx="6858000" cy="3070151"/>
          </a:xfrm>
        </p:spPr>
      </p:pic>
    </p:spTree>
    <p:extLst>
      <p:ext uri="{BB962C8B-B14F-4D97-AF65-F5344CB8AC3E}">
        <p14:creationId xmlns:p14="http://schemas.microsoft.com/office/powerpoint/2010/main" val="252364431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>
            <a:extLst>
              <a:ext uri="{FF2B5EF4-FFF2-40B4-BE49-F238E27FC236}">
                <a16:creationId xmlns:a16="http://schemas.microsoft.com/office/drawing/2014/main" id="{F13B3846-2FE5-4B77-921F-5BF1F03A89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54" b="2571"/>
          <a:stretch/>
        </p:blipFill>
        <p:spPr>
          <a:xfrm>
            <a:off x="499533" y="2467232"/>
            <a:ext cx="8339667" cy="2028568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3200400" y="3048000"/>
            <a:ext cx="3581400" cy="1219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Sample Selection</a:t>
            </a:r>
          </a:p>
        </p:txBody>
      </p:sp>
    </p:spTree>
    <p:extLst>
      <p:ext uri="{BB962C8B-B14F-4D97-AF65-F5344CB8AC3E}">
        <p14:creationId xmlns:p14="http://schemas.microsoft.com/office/powerpoint/2010/main" val="381302461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Endogenous Sample Selection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42344A1-2DAD-474C-8E65-200ED3AF63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8" y="2185314"/>
            <a:ext cx="8229600" cy="2440026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1828798" y="3061614"/>
            <a:ext cx="5105400" cy="3810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18EEF6-162E-4B32-B3A2-F2F97CCD197E}"/>
              </a:ext>
            </a:extLst>
          </p:cNvPr>
          <p:cNvSpPr txBox="1"/>
          <p:nvPr/>
        </p:nvSpPr>
        <p:spPr>
          <a:xfrm>
            <a:off x="0" y="5841378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/>
              <a:t>gpa</a:t>
            </a:r>
            <a:r>
              <a:rPr lang="en-US" sz="2400" dirty="0"/>
              <a:t>   = -0.6 + 0.3*treatment + 0.9*</a:t>
            </a:r>
            <a:r>
              <a:rPr lang="en-US" sz="2400" dirty="0" err="1"/>
              <a:t>hsgpa</a:t>
            </a:r>
            <a:r>
              <a:rPr lang="en-US" sz="2400" dirty="0"/>
              <a:t> + 0.8*income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F34A2AE-5E05-4FE1-B837-EB2A493D8073}"/>
              </a:ext>
            </a:extLst>
          </p:cNvPr>
          <p:cNvSpPr txBox="1"/>
          <p:nvPr/>
        </p:nvSpPr>
        <p:spPr>
          <a:xfrm>
            <a:off x="-1" y="538124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u="sng" dirty="0"/>
              <a:t>True Model (simulated)</a:t>
            </a:r>
          </a:p>
        </p:txBody>
      </p:sp>
    </p:spTree>
    <p:extLst>
      <p:ext uri="{BB962C8B-B14F-4D97-AF65-F5344CB8AC3E}">
        <p14:creationId xmlns:p14="http://schemas.microsoft.com/office/powerpoint/2010/main" val="152074458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Outline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676400"/>
            <a:ext cx="8382000" cy="4800600"/>
          </a:xfrm>
        </p:spPr>
        <p:txBody>
          <a:bodyPr/>
          <a:lstStyle/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Description of the dataset</a:t>
            </a:r>
          </a:p>
          <a:p>
            <a:pPr eaLnBrk="1" hangingPunct="1"/>
            <a:r>
              <a:rPr lang="en-US" altLang="en-US" sz="2800" dirty="0"/>
              <a:t>Unobserved confounding and endogeneity</a:t>
            </a:r>
            <a:endParaRPr lang="en-US" altLang="en-US" sz="2400" dirty="0"/>
          </a:p>
          <a:p>
            <a:pPr eaLnBrk="1" hangingPunct="1"/>
            <a:r>
              <a:rPr lang="en-US" altLang="en-US" sz="2800" dirty="0"/>
              <a:t>Nonrandom treatment assignment</a:t>
            </a:r>
          </a:p>
          <a:p>
            <a:pPr eaLnBrk="1" hangingPunct="1"/>
            <a:r>
              <a:rPr lang="en-US" altLang="en-US" sz="2800" dirty="0"/>
              <a:t>Missing not at random (MNAR) and selection bias</a:t>
            </a:r>
          </a:p>
          <a:p>
            <a:pPr eaLnBrk="1" hangingPunct="1"/>
            <a:r>
              <a:rPr lang="en-US" altLang="en-US" sz="2800" dirty="0"/>
              <a:t>Treatment effects</a:t>
            </a:r>
          </a:p>
          <a:p>
            <a:pPr eaLnBrk="1" hangingPunct="1"/>
            <a:endParaRPr lang="en-US" alt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5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AD94D2B7-F1FA-4322-A0FA-D483B2A2FF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C5656B67-5F51-40C2-A0D0-9AA04C5809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9" y="2706210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148EE869-9F7E-4101-8682-F1D95039B0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2" y="3247266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jch\AppData\Local\Microsoft\Windows\Temporary Internet Files\Content.IE5\2DNZ2GGT\green-check[1].gif">
            <a:extLst>
              <a:ext uri="{FF2B5EF4-FFF2-40B4-BE49-F238E27FC236}">
                <a16:creationId xmlns:a16="http://schemas.microsoft.com/office/drawing/2014/main" id="{AA2BE3B3-2F47-48A9-9C91-2F9E4130B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69" y="3788322"/>
            <a:ext cx="385496" cy="36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581275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ERM Postestimation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077200" cy="4495800"/>
          </a:xfrm>
        </p:spPr>
        <p:txBody>
          <a:bodyPr/>
          <a:lstStyle/>
          <a:p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estat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teffects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</a:p>
          <a:p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predict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37918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estat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teffects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D0EFA1A-5999-4BE4-85F2-95C4DC8116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87296"/>
            <a:ext cx="7543802" cy="3430861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362200" y="3962400"/>
            <a:ext cx="990600" cy="3810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02557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estat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teffects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atet</a:t>
            </a:r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A14DC46-860B-43A5-A09D-A0147D7B493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78613"/>
            <a:ext cx="8229600" cy="2856677"/>
          </a:xfr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6B4357F-496D-4B4F-A070-F101C7B9B8CE}"/>
              </a:ext>
            </a:extLst>
          </p:cNvPr>
          <p:cNvSpPr/>
          <p:nvPr/>
        </p:nvSpPr>
        <p:spPr>
          <a:xfrm>
            <a:off x="2209800" y="4724400"/>
            <a:ext cx="990600" cy="381000"/>
          </a:xfrm>
          <a:prstGeom prst="rect">
            <a:avLst/>
          </a:prstGeom>
          <a:noFill/>
          <a:ln w="31750"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276849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margins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0E336A-B916-43CF-8706-E02B5C95F7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9166"/>
          <a:stretch/>
        </p:blipFill>
        <p:spPr>
          <a:xfrm>
            <a:off x="1333500" y="1524000"/>
            <a:ext cx="6477000" cy="5207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1980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1597967"/>
            <a:ext cx="2581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.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marginsplot</a:t>
            </a:r>
            <a:endParaRPr lang="en-US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0024281-504A-46D5-BB58-204D1653AF76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2286000"/>
            <a:ext cx="7696200" cy="432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3409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More ERMs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077200" cy="4495800"/>
          </a:xfrm>
        </p:spPr>
        <p:txBody>
          <a:bodyPr/>
          <a:lstStyle/>
          <a:p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eregress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continuous outcomes</a:t>
            </a:r>
          </a:p>
          <a:p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eintreg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interval outcomes</a:t>
            </a:r>
          </a:p>
          <a:p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eprobit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binary outcomes</a:t>
            </a:r>
          </a:p>
          <a:p>
            <a:r>
              <a:rPr lang="en-US" alt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eoprobit</a:t>
            </a:r>
            <a:r>
              <a:rPr lang="en-US" alt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ordinal outcomes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16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 smtClean="0"/>
              <a:t>ERMs For Panel Data</a:t>
            </a:r>
            <a:endParaRPr lang="en-US" altLang="en-US" sz="4000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077200" cy="4495800"/>
          </a:xfrm>
        </p:spPr>
        <p:txBody>
          <a:bodyPr/>
          <a:lstStyle/>
          <a:p>
            <a:endParaRPr lang="en-US" alt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alt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xteregress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continuous outcomes</a:t>
            </a:r>
          </a:p>
          <a:p>
            <a:r>
              <a:rPr lang="en-US" alt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xteintreg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interval outcomes</a:t>
            </a:r>
          </a:p>
          <a:p>
            <a:r>
              <a:rPr lang="en-US" alt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xteprobit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binary outcomes</a:t>
            </a:r>
          </a:p>
          <a:p>
            <a:r>
              <a:rPr lang="en-US" altLang="en-US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xteoprobit</a:t>
            </a:r>
            <a:r>
              <a:rPr lang="en-US" alt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altLang="en-US" dirty="0">
                <a:cs typeface="Courier New" panose="02070309020205020404" pitchFamily="49" charset="0"/>
              </a:rPr>
              <a:t>– ordinal outcomes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6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827ADD9-FDF4-4ADF-9827-9F90985125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716341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417546057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More About ERMs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077200" cy="4495800"/>
          </a:xfrm>
        </p:spPr>
        <p:txBody>
          <a:bodyPr/>
          <a:lstStyle/>
          <a:p>
            <a:endParaRPr lang="en-US" altLang="en-US" dirty="0">
              <a:cs typeface="Courier New" panose="02070309020205020404" pitchFamily="49" charset="0"/>
            </a:endParaRPr>
          </a:p>
          <a:p>
            <a:r>
              <a:rPr lang="en-US" altLang="en-US" dirty="0">
                <a:cs typeface="Courier New" panose="02070309020205020404" pitchFamily="49" charset="0"/>
              </a:rPr>
              <a:t>ERMs can include:</a:t>
            </a:r>
          </a:p>
          <a:p>
            <a:pPr lvl="1"/>
            <a:r>
              <a:rPr lang="en-US" altLang="en-US" dirty="0">
                <a:cs typeface="Courier New" panose="02070309020205020404" pitchFamily="49" charset="0"/>
              </a:rPr>
              <a:t>polynomials of endogenous covariates</a:t>
            </a:r>
          </a:p>
          <a:p>
            <a:pPr lvl="1"/>
            <a:r>
              <a:rPr lang="en-US" altLang="en-US" dirty="0">
                <a:cs typeface="Courier New" panose="02070309020205020404" pitchFamily="49" charset="0"/>
              </a:rPr>
              <a:t>interactions of endogenous covariates</a:t>
            </a:r>
          </a:p>
          <a:p>
            <a:pPr lvl="1"/>
            <a:r>
              <a:rPr lang="en-US" altLang="en-US" dirty="0">
                <a:cs typeface="Courier New" panose="02070309020205020404" pitchFamily="49" charset="0"/>
              </a:rPr>
              <a:t>interactions of endogenous with exogenous covariates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4878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sz="4000" dirty="0"/>
              <a:t>Cautionary Note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52600"/>
            <a:ext cx="8077200" cy="4495800"/>
          </a:xfrm>
        </p:spPr>
        <p:txBody>
          <a:bodyPr/>
          <a:lstStyle/>
          <a:p>
            <a:r>
              <a:rPr lang="en-US" dirty="0"/>
              <a:t>Nothing about ERMs magically extracts causal relationships. </a:t>
            </a:r>
          </a:p>
          <a:p>
            <a:endParaRPr lang="en-US" dirty="0"/>
          </a:p>
          <a:p>
            <a:r>
              <a:rPr lang="en-US" dirty="0"/>
              <a:t>As with any regression analysis of observational data, the causal interpretation must be based on a reasonable underlying scientific rationale.</a:t>
            </a:r>
            <a:endParaRPr lang="en-US" alt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584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76600" y="2754164"/>
            <a:ext cx="27735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0066FF"/>
                </a:solidFill>
                <a:hlinkClick r:id="rId3"/>
              </a:rPr>
              <a:t>chuber@stata.com</a:t>
            </a:r>
            <a:endParaRPr lang="en-US" sz="2400" dirty="0">
              <a:solidFill>
                <a:srgbClr val="0066FF"/>
              </a:solidFill>
            </a:endParaRPr>
          </a:p>
        </p:txBody>
      </p:sp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3640" cy="617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58576" y="819115"/>
            <a:ext cx="5426486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dirty="0"/>
              <a:t>Thanks for coming!</a:t>
            </a:r>
          </a:p>
          <a:p>
            <a:pPr algn="ctr"/>
            <a:endParaRPr lang="en-US" sz="1600" dirty="0"/>
          </a:p>
          <a:p>
            <a:pPr algn="ctr"/>
            <a:r>
              <a:rPr lang="en-US" sz="4800" dirty="0"/>
              <a:t>Questions?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ED133E1-72AC-483B-93A1-B764B0670E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965" y="3334996"/>
            <a:ext cx="2009707" cy="27934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0" y="6128489"/>
            <a:ext cx="9143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You can download the slides, datasets, and do-files here</a:t>
            </a:r>
            <a:r>
              <a:rPr lang="en-US" dirty="0" smtClean="0"/>
              <a:t>:</a:t>
            </a:r>
          </a:p>
          <a:p>
            <a:pPr algn="ctr"/>
            <a:r>
              <a:rPr lang="en-US" b="1" dirty="0">
                <a:hlinkClick r:id="rId6"/>
              </a:rPr>
              <a:t>https://</a:t>
            </a:r>
            <a:r>
              <a:rPr lang="en-US" b="1" dirty="0" smtClean="0">
                <a:hlinkClick r:id="rId6"/>
              </a:rPr>
              <a:t>tinyurl.com/2019CausalInference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03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E0590BD-C017-430E-B41E-C5A1E86A4C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922" y="1716341"/>
            <a:ext cx="8046156" cy="4525963"/>
          </a:xfrm>
        </p:spPr>
      </p:pic>
    </p:spTree>
    <p:extLst>
      <p:ext uri="{BB962C8B-B14F-4D97-AF65-F5344CB8AC3E}">
        <p14:creationId xmlns:p14="http://schemas.microsoft.com/office/powerpoint/2010/main" val="37965040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15696"/>
            <a:ext cx="9144000" cy="755904"/>
          </a:xfrm>
        </p:spPr>
        <p:txBody>
          <a:bodyPr/>
          <a:lstStyle/>
          <a:p>
            <a:pPr eaLnBrk="1" hangingPunct="1"/>
            <a:r>
              <a:rPr lang="en-US" altLang="en-US" dirty="0"/>
              <a:t>The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5696"/>
          </a:xfrm>
          <a:prstGeom prst="rect">
            <a:avLst/>
          </a:prstGeo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8849C9E-0947-48C1-BE92-F23B33358DB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500" y="1676400"/>
            <a:ext cx="6477000" cy="4857750"/>
          </a:xfrm>
        </p:spPr>
      </p:pic>
    </p:spTree>
    <p:extLst>
      <p:ext uri="{BB962C8B-B14F-4D97-AF65-F5344CB8AC3E}">
        <p14:creationId xmlns:p14="http://schemas.microsoft.com/office/powerpoint/2010/main" val="155019062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16291</TotalTime>
  <Words>943</Words>
  <Application>Microsoft Office PowerPoint</Application>
  <PresentationFormat>On-screen Show (4:3)</PresentationFormat>
  <Paragraphs>290</Paragraphs>
  <Slides>72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8" baseType="lpstr">
      <vt:lpstr>Arial</vt:lpstr>
      <vt:lpstr>Calibri</vt:lpstr>
      <vt:lpstr>Cambria Math</vt:lpstr>
      <vt:lpstr>Courier New</vt:lpstr>
      <vt:lpstr>Times New Roman</vt:lpstr>
      <vt:lpstr>Default Design</vt:lpstr>
      <vt:lpstr>Causal Inference for Complex Observational Data Using Stata</vt:lpstr>
      <vt:lpstr>ERMs Outline</vt:lpstr>
      <vt:lpstr>The Research Question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The Data</vt:lpstr>
      <vt:lpstr>Outline</vt:lpstr>
      <vt:lpstr>Observed and Unobserved Factors</vt:lpstr>
      <vt:lpstr>Endogeneity</vt:lpstr>
      <vt:lpstr>Omitted Variable Bias</vt:lpstr>
      <vt:lpstr>Confounding</vt:lpstr>
      <vt:lpstr>Unobserved Confounding</vt:lpstr>
      <vt:lpstr>Observed and Unobserved Factors</vt:lpstr>
      <vt:lpstr>Unobserved Confounding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Unobserved Confounding and Endogeneity</vt:lpstr>
      <vt:lpstr>Outline</vt:lpstr>
      <vt:lpstr>Random Treatment Assignment</vt:lpstr>
      <vt:lpstr>Nonrandom Treatment Assignment</vt:lpstr>
      <vt:lpstr>Nonrandom Treatment Assignment</vt:lpstr>
      <vt:lpstr>Unobserved Confounding</vt:lpstr>
      <vt:lpstr>Endogenous Treatment</vt:lpstr>
      <vt:lpstr>Endogenous Treatment</vt:lpstr>
      <vt:lpstr>Endogenous Treatment</vt:lpstr>
      <vt:lpstr>Endogenous Treatment</vt:lpstr>
      <vt:lpstr>Endogenous Treatment</vt:lpstr>
      <vt:lpstr>Endogenous Treatment</vt:lpstr>
      <vt:lpstr>Outline</vt:lpstr>
      <vt:lpstr>No Missingness</vt:lpstr>
      <vt:lpstr>Missing Completely at Random (MCAR)</vt:lpstr>
      <vt:lpstr>Missing at Random (MAR)</vt:lpstr>
      <vt:lpstr>Missing Not at Random (MNAR)</vt:lpstr>
      <vt:lpstr>MNAR and Selection Bias</vt:lpstr>
      <vt:lpstr>Endogenous Sample Selection</vt:lpstr>
      <vt:lpstr>Endogenous Sample Selection</vt:lpstr>
      <vt:lpstr>Endogenous Sample Selection</vt:lpstr>
      <vt:lpstr>Endogenous Sample Selection</vt:lpstr>
      <vt:lpstr>Endogenous Sample Selection</vt:lpstr>
      <vt:lpstr>Endogenous Sample Selection</vt:lpstr>
      <vt:lpstr>Endogenous Sample Selection</vt:lpstr>
      <vt:lpstr>Outline</vt:lpstr>
      <vt:lpstr>ERM Postestimation</vt:lpstr>
      <vt:lpstr>estat teffects</vt:lpstr>
      <vt:lpstr>estat teffects, atet</vt:lpstr>
      <vt:lpstr>margins</vt:lpstr>
      <vt:lpstr>marginsplot</vt:lpstr>
      <vt:lpstr>More ERMs</vt:lpstr>
      <vt:lpstr>ERMs For Panel Data</vt:lpstr>
      <vt:lpstr>More About ERMs</vt:lpstr>
      <vt:lpstr>Cautionary Note</vt:lpstr>
      <vt:lpstr>PowerPoint Presentation</vt:lpstr>
    </vt:vector>
  </TitlesOfParts>
  <Company>TAMU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Logistic Regression 4</dc:title>
  <dc:creator>jchuber</dc:creator>
  <cp:lastModifiedBy>ChuckStata</cp:lastModifiedBy>
  <cp:revision>587</cp:revision>
  <dcterms:created xsi:type="dcterms:W3CDTF">2005-07-14T16:49:22Z</dcterms:created>
  <dcterms:modified xsi:type="dcterms:W3CDTF">2019-10-02T14:34:26Z</dcterms:modified>
</cp:coreProperties>
</file>