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38" r:id="rId3"/>
    <p:sldId id="342" r:id="rId4"/>
    <p:sldId id="348" r:id="rId5"/>
    <p:sldId id="341" r:id="rId6"/>
    <p:sldId id="345" r:id="rId7"/>
    <p:sldId id="344" r:id="rId8"/>
    <p:sldId id="353" r:id="rId9"/>
    <p:sldId id="346" r:id="rId10"/>
    <p:sldId id="351" r:id="rId11"/>
    <p:sldId id="349" r:id="rId12"/>
    <p:sldId id="347" r:id="rId13"/>
  </p:sldIdLst>
  <p:sldSz cx="8643938" cy="6483350"/>
  <p:notesSz cx="6797675" cy="9926638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 userDrawn="1">
          <p15:clr>
            <a:srgbClr val="A4A3A4"/>
          </p15:clr>
        </p15:guide>
        <p15:guide id="2" pos="27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99FF"/>
    <a:srgbClr val="0099FF"/>
    <a:srgbClr val="78A6DE"/>
    <a:srgbClr val="FFFFFF"/>
    <a:srgbClr val="0000FF"/>
    <a:srgbClr val="00214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8" autoAdjust="0"/>
    <p:restoredTop sz="91116" autoAdjust="0"/>
  </p:normalViewPr>
  <p:slideViewPr>
    <p:cSldViewPr snapToGrid="0" snapToObjects="1">
      <p:cViewPr varScale="1">
        <p:scale>
          <a:sx n="112" d="100"/>
          <a:sy n="112" d="100"/>
        </p:scale>
        <p:origin x="1806" y="96"/>
      </p:cViewPr>
      <p:guideLst>
        <p:guide orient="horz" pos="2042"/>
        <p:guide pos="27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-17429"/>
    </p:cViewPr>
  </p:sorterViewPr>
  <p:notesViewPr>
    <p:cSldViewPr snapToGrid="0" snapToObjects="1">
      <p:cViewPr varScale="1">
        <p:scale>
          <a:sx n="83" d="100"/>
          <a:sy n="83" d="100"/>
        </p:scale>
        <p:origin x="25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9FD7C-45E8-45CF-BC3B-CB860E708827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05E8-85B0-4445-B5A7-96A8C39E8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0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F5F6-D3E1-4F1A-9E74-473514B38BFB}" type="datetimeFigureOut">
              <a:rPr lang="en-GB" smtClean="0"/>
              <a:t>12/02/2018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7A034-36C7-4F6B-9853-B9336DF0BE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9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0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87" y="855131"/>
            <a:ext cx="7775256" cy="843045"/>
          </a:xfrm>
          <a:prstGeom prst="rect">
            <a:avLst/>
          </a:prstGeom>
        </p:spPr>
        <p:txBody>
          <a:bodyPr/>
          <a:lstStyle>
            <a:lvl1pPr>
              <a:defRPr sz="360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1387" y="1855684"/>
            <a:ext cx="7775256" cy="411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1"/>
            </a:lvl1pPr>
            <a:lvl2pPr marL="451019" indent="-368438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080654" indent="-216131">
              <a:lnSpc>
                <a:spcPct val="100000"/>
              </a:lnSpc>
              <a:buSzPct val="90000"/>
              <a:buFont typeface="Courier New" panose="02070309020205020404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7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r="13384" b="15498"/>
          <a:stretch/>
        </p:blipFill>
        <p:spPr>
          <a:xfrm>
            <a:off x="2" y="5"/>
            <a:ext cx="8672053" cy="53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ctr" defTabSz="432263" rtl="0" eaLnBrk="1" latinLnBrk="0" hangingPunct="1">
        <a:spcBef>
          <a:spcPct val="0"/>
        </a:spcBef>
        <a:buNone/>
        <a:defRPr sz="42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197" indent="-324197" algn="l" defTabSz="432263" rtl="0" eaLnBrk="1" latinLnBrk="0" hangingPunct="1">
        <a:spcBef>
          <a:spcPct val="20000"/>
        </a:spcBef>
        <a:buFont typeface="Arial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02425" indent="-270164" algn="l" defTabSz="432263" rtl="0" eaLnBrk="1" latinLnBrk="0" hangingPunct="1">
        <a:spcBef>
          <a:spcPct val="20000"/>
        </a:spcBef>
        <a:buFont typeface="Arial"/>
        <a:buChar char="–"/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080654" indent="-216131" algn="l" defTabSz="432263" rtl="0" eaLnBrk="1" latinLnBrk="0" hangingPunct="1">
        <a:spcBef>
          <a:spcPct val="20000"/>
        </a:spcBef>
        <a:buFont typeface="Arial"/>
        <a:buChar char="•"/>
        <a:defRPr sz="2301" kern="1200">
          <a:solidFill>
            <a:schemeClr val="tx1"/>
          </a:solidFill>
          <a:latin typeface="+mn-lt"/>
          <a:ea typeface="+mn-ea"/>
          <a:cs typeface="+mn-cs"/>
        </a:defRPr>
      </a:lvl3pPr>
      <a:lvl4pPr marL="1512917" indent="-216131" algn="l" defTabSz="432263" rtl="0" eaLnBrk="1" latinLnBrk="0" hangingPunct="1">
        <a:spcBef>
          <a:spcPct val="20000"/>
        </a:spcBef>
        <a:buFont typeface="Arial"/>
        <a:buChar char="–"/>
        <a:defRPr sz="1901" kern="1200">
          <a:solidFill>
            <a:schemeClr val="tx1"/>
          </a:solidFill>
          <a:latin typeface="+mn-lt"/>
          <a:ea typeface="+mn-ea"/>
          <a:cs typeface="+mn-cs"/>
        </a:defRPr>
      </a:lvl4pPr>
      <a:lvl5pPr marL="1945178" indent="-216131" algn="l" defTabSz="432263" rtl="0" eaLnBrk="1" latinLnBrk="0" hangingPunct="1">
        <a:spcBef>
          <a:spcPct val="20000"/>
        </a:spcBef>
        <a:buFont typeface="Arial"/>
        <a:buChar char="»"/>
        <a:defRPr sz="1901" kern="1200">
          <a:solidFill>
            <a:schemeClr val="tx1"/>
          </a:solidFill>
          <a:latin typeface="+mn-lt"/>
          <a:ea typeface="+mn-ea"/>
          <a:cs typeface="+mn-cs"/>
        </a:defRPr>
      </a:lvl5pPr>
      <a:lvl6pPr marL="2377439" indent="-216131" algn="l" defTabSz="432263" rtl="0" eaLnBrk="1" latinLnBrk="0" hangingPunct="1">
        <a:spcBef>
          <a:spcPct val="20000"/>
        </a:spcBef>
        <a:buFont typeface="Arial"/>
        <a:buChar char="•"/>
        <a:defRPr sz="1901" kern="1200">
          <a:solidFill>
            <a:schemeClr val="tx1"/>
          </a:solidFill>
          <a:latin typeface="+mn-lt"/>
          <a:ea typeface="+mn-ea"/>
          <a:cs typeface="+mn-cs"/>
        </a:defRPr>
      </a:lvl6pPr>
      <a:lvl7pPr marL="2809701" indent="-216131" algn="l" defTabSz="432263" rtl="0" eaLnBrk="1" latinLnBrk="0" hangingPunct="1">
        <a:spcBef>
          <a:spcPct val="20000"/>
        </a:spcBef>
        <a:buFont typeface="Arial"/>
        <a:buChar char="•"/>
        <a:defRPr sz="1901" kern="1200">
          <a:solidFill>
            <a:schemeClr val="tx1"/>
          </a:solidFill>
          <a:latin typeface="+mn-lt"/>
          <a:ea typeface="+mn-ea"/>
          <a:cs typeface="+mn-cs"/>
        </a:defRPr>
      </a:lvl7pPr>
      <a:lvl8pPr marL="3241963" indent="-216131" algn="l" defTabSz="432263" rtl="0" eaLnBrk="1" latinLnBrk="0" hangingPunct="1">
        <a:spcBef>
          <a:spcPct val="20000"/>
        </a:spcBef>
        <a:buFont typeface="Arial"/>
        <a:buChar char="•"/>
        <a:defRPr sz="1901" kern="1200">
          <a:solidFill>
            <a:schemeClr val="tx1"/>
          </a:solidFill>
          <a:latin typeface="+mn-lt"/>
          <a:ea typeface="+mn-ea"/>
          <a:cs typeface="+mn-cs"/>
        </a:defRPr>
      </a:lvl8pPr>
      <a:lvl9pPr marL="3674225" indent="-216131" algn="l" defTabSz="432263" rtl="0" eaLnBrk="1" latinLnBrk="0" hangingPunct="1">
        <a:spcBef>
          <a:spcPct val="20000"/>
        </a:spcBef>
        <a:buFont typeface="Arial"/>
        <a:buChar char="•"/>
        <a:defRPr sz="19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263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524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785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9047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1309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3571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5832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8095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09" y="178883"/>
            <a:ext cx="1515668" cy="46852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4"/>
            <a:ext cx="8643938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8" y="104653"/>
            <a:ext cx="3758310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ctr" defTabSz="432263" rtl="0" eaLnBrk="1" latinLnBrk="0" hangingPunct="1">
        <a:spcBef>
          <a:spcPct val="0"/>
        </a:spcBef>
        <a:buNone/>
        <a:defRPr sz="42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197" indent="-324197" algn="l" defTabSz="432263" rtl="0" eaLnBrk="1" latinLnBrk="0" hangingPunct="1">
        <a:spcBef>
          <a:spcPct val="20000"/>
        </a:spcBef>
        <a:buFont typeface="Arial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02425" indent="-270164" algn="l" defTabSz="432263" rtl="0" eaLnBrk="1" latinLnBrk="0" hangingPunct="1">
        <a:spcBef>
          <a:spcPct val="20000"/>
        </a:spcBef>
        <a:buFont typeface="Arial"/>
        <a:buChar char="–"/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080654" indent="-216131" algn="l" defTabSz="432263" rtl="0" eaLnBrk="1" latinLnBrk="0" hangingPunct="1">
        <a:spcBef>
          <a:spcPct val="20000"/>
        </a:spcBef>
        <a:buFont typeface="Arial"/>
        <a:buChar char="•"/>
        <a:defRPr sz="2301" kern="1200">
          <a:solidFill>
            <a:schemeClr val="tx1"/>
          </a:solidFill>
          <a:latin typeface="+mn-lt"/>
          <a:ea typeface="+mn-ea"/>
          <a:cs typeface="+mn-cs"/>
        </a:defRPr>
      </a:lvl3pPr>
      <a:lvl4pPr marL="1512917" indent="-216131" algn="l" defTabSz="432263" rtl="0" eaLnBrk="1" latinLnBrk="0" hangingPunct="1">
        <a:spcBef>
          <a:spcPct val="20000"/>
        </a:spcBef>
        <a:buFont typeface="Arial"/>
        <a:buChar char="–"/>
        <a:defRPr sz="1901" kern="1200">
          <a:solidFill>
            <a:schemeClr val="tx1"/>
          </a:solidFill>
          <a:latin typeface="+mn-lt"/>
          <a:ea typeface="+mn-ea"/>
          <a:cs typeface="+mn-cs"/>
        </a:defRPr>
      </a:lvl4pPr>
      <a:lvl5pPr marL="1945178" indent="-216131" algn="l" defTabSz="432263" rtl="0" eaLnBrk="1" latinLnBrk="0" hangingPunct="1">
        <a:spcBef>
          <a:spcPct val="20000"/>
        </a:spcBef>
        <a:buFont typeface="Arial"/>
        <a:buChar char="»"/>
        <a:defRPr sz="1901" kern="1200">
          <a:solidFill>
            <a:schemeClr val="tx1"/>
          </a:solidFill>
          <a:latin typeface="+mn-lt"/>
          <a:ea typeface="+mn-ea"/>
          <a:cs typeface="+mn-cs"/>
        </a:defRPr>
      </a:lvl5pPr>
      <a:lvl6pPr marL="2377439" indent="-216131" algn="l" defTabSz="432263" rtl="0" eaLnBrk="1" latinLnBrk="0" hangingPunct="1">
        <a:spcBef>
          <a:spcPct val="20000"/>
        </a:spcBef>
        <a:buFont typeface="Arial"/>
        <a:buChar char="•"/>
        <a:defRPr sz="1901" kern="1200">
          <a:solidFill>
            <a:schemeClr val="tx1"/>
          </a:solidFill>
          <a:latin typeface="+mn-lt"/>
          <a:ea typeface="+mn-ea"/>
          <a:cs typeface="+mn-cs"/>
        </a:defRPr>
      </a:lvl6pPr>
      <a:lvl7pPr marL="2809701" indent="-216131" algn="l" defTabSz="432263" rtl="0" eaLnBrk="1" latinLnBrk="0" hangingPunct="1">
        <a:spcBef>
          <a:spcPct val="20000"/>
        </a:spcBef>
        <a:buFont typeface="Arial"/>
        <a:buChar char="•"/>
        <a:defRPr sz="1901" kern="1200">
          <a:solidFill>
            <a:schemeClr val="tx1"/>
          </a:solidFill>
          <a:latin typeface="+mn-lt"/>
          <a:ea typeface="+mn-ea"/>
          <a:cs typeface="+mn-cs"/>
        </a:defRPr>
      </a:lvl7pPr>
      <a:lvl8pPr marL="3241963" indent="-216131" algn="l" defTabSz="432263" rtl="0" eaLnBrk="1" latinLnBrk="0" hangingPunct="1">
        <a:spcBef>
          <a:spcPct val="20000"/>
        </a:spcBef>
        <a:buFont typeface="Arial"/>
        <a:buChar char="•"/>
        <a:defRPr sz="1901" kern="1200">
          <a:solidFill>
            <a:schemeClr val="tx1"/>
          </a:solidFill>
          <a:latin typeface="+mn-lt"/>
          <a:ea typeface="+mn-ea"/>
          <a:cs typeface="+mn-cs"/>
        </a:defRPr>
      </a:lvl8pPr>
      <a:lvl9pPr marL="3674225" indent="-216131" algn="l" defTabSz="432263" rtl="0" eaLnBrk="1" latinLnBrk="0" hangingPunct="1">
        <a:spcBef>
          <a:spcPct val="20000"/>
        </a:spcBef>
        <a:buFont typeface="Arial"/>
        <a:buChar char="•"/>
        <a:defRPr sz="19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263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524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785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9047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1309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3571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5832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8095" algn="l" defTabSz="43226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904" y="254807"/>
            <a:ext cx="4836668" cy="2093843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OXSTAT Meeting</a:t>
            </a:r>
          </a:p>
          <a:p>
            <a:pPr algn="r"/>
            <a:endParaRPr lang="en-US" sz="140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n-US" sz="140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Ly-Mee Yu, DPhil, Associate Professor</a:t>
            </a:r>
          </a:p>
          <a:p>
            <a:pPr algn="r"/>
            <a:r>
              <a:rPr lang="en-US" sz="140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Deputy Director Academic</a:t>
            </a:r>
          </a:p>
          <a:p>
            <a:pPr algn="r"/>
            <a:r>
              <a:rPr lang="en-US" sz="140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Lead Trial Statistician</a:t>
            </a:r>
          </a:p>
          <a:p>
            <a:pPr algn="r"/>
            <a:endParaRPr lang="en-US" sz="1000" i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n-US" sz="140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12 February 2018</a:t>
            </a:r>
          </a:p>
          <a:p>
            <a:pPr algn="r"/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yph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90" y="0"/>
            <a:ext cx="4570007" cy="27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245" y="234461"/>
            <a:ext cx="492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Typhoid Vaccine Acceleration </a:t>
            </a:r>
            <a:r>
              <a:rPr lang="en-GB" sz="2800" dirty="0" smtClean="0"/>
              <a:t>Consortium (</a:t>
            </a:r>
            <a:r>
              <a:rPr lang="en-GB" sz="2800" dirty="0" err="1" smtClean="0"/>
              <a:t>TyVAC</a:t>
            </a:r>
            <a:r>
              <a:rPr lang="en-GB" sz="2800" dirty="0" smtClean="0"/>
              <a:t>): Bangladesh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2030" y="1609969"/>
            <a:ext cx="4759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Large effectiveness  cluster randomised 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150 clusters</a:t>
            </a:r>
            <a:r>
              <a:rPr lang="en-GB" sz="2400" dirty="0"/>
              <a:t>;</a:t>
            </a:r>
            <a:r>
              <a:rPr lang="en-GB" sz="2400" dirty="0" smtClean="0"/>
              <a:t> 43,350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 Direct and indirect vaccine effect</a:t>
            </a:r>
          </a:p>
        </p:txBody>
      </p:sp>
      <p:pic>
        <p:nvPicPr>
          <p:cNvPr id="1026" name="Picture 2" descr="Image result for xinxue li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10" y="41914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620941" y="5585254"/>
            <a:ext cx="34224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Senior Statistician: </a:t>
            </a:r>
            <a:r>
              <a:rPr lang="en-GB" dirty="0" err="1" smtClean="0"/>
              <a:t>XinXue</a:t>
            </a:r>
            <a:r>
              <a:rPr lang="en-GB" dirty="0" smtClean="0"/>
              <a:t> 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5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156" y="2091611"/>
            <a:ext cx="460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https://www.phc.ox.ac.uk/phctrials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4156" y="2731309"/>
            <a:ext cx="6870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https://www.phc.ox.ac.uk/research/medical-statistics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4156" y="3387711"/>
            <a:ext cx="3519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https://www.ovg.ox.ac.uk/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4156" y="4031806"/>
            <a:ext cx="4099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http://www.jenner.ac.uk/home</a:t>
            </a:r>
          </a:p>
        </p:txBody>
      </p:sp>
    </p:spTree>
    <p:extLst>
      <p:ext uri="{BB962C8B-B14F-4D97-AF65-F5344CB8AC3E}">
        <p14:creationId xmlns:p14="http://schemas.microsoft.com/office/powerpoint/2010/main" val="1266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87" y="192228"/>
            <a:ext cx="7775256" cy="843355"/>
          </a:xfrm>
        </p:spPr>
        <p:txBody>
          <a:bodyPr/>
          <a:lstStyle/>
          <a:p>
            <a:r>
              <a:rPr lang="en-GB" dirty="0" smtClean="0"/>
              <a:t>UKCRC N</a:t>
            </a:r>
            <a:r>
              <a:rPr lang="en-GB" baseline="30000" dirty="0" smtClean="0"/>
              <a:t>o</a:t>
            </a:r>
            <a:r>
              <a:rPr lang="en-GB" dirty="0" smtClean="0"/>
              <a:t>. 52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170178" y="1754223"/>
            <a:ext cx="1" cy="3437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41605" y="1402802"/>
            <a:ext cx="5257145" cy="35407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701" dirty="0">
                <a:solidFill>
                  <a:schemeClr val="bg1"/>
                </a:solidFill>
              </a:rPr>
              <a:t>Primary Care and Vaccine Collaborative Clinical Trials Unit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87795" y="2095891"/>
            <a:ext cx="7302002" cy="3501576"/>
            <a:chOff x="617836" y="2791191"/>
            <a:chExt cx="7299320" cy="350029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34735" y="2791191"/>
              <a:ext cx="4615518" cy="20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7630" y="2791191"/>
              <a:ext cx="0" cy="45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50254" y="2791191"/>
              <a:ext cx="0" cy="45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000387" y="3152893"/>
              <a:ext cx="2099733" cy="900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1" dirty="0"/>
                <a:t>Oxford Vaccine Centre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050254" y="4019944"/>
              <a:ext cx="0" cy="4051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66097" y="4425044"/>
              <a:ext cx="188646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66097" y="4425044"/>
              <a:ext cx="0" cy="45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52562" y="4425044"/>
              <a:ext cx="0" cy="8883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Image result for oxford vaccine gro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95" y="4878228"/>
              <a:ext cx="1363004" cy="141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jenner institu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256" y="5043040"/>
              <a:ext cx="1866900" cy="873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5"/>
            <a:stretch/>
          </p:blipFill>
          <p:spPr>
            <a:xfrm>
              <a:off x="617836" y="3256334"/>
              <a:ext cx="2212568" cy="694886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 flipH="1">
            <a:off x="1133514" y="3446583"/>
            <a:ext cx="17620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Prof Chris Butler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4489360" y="5758897"/>
            <a:ext cx="17620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Prof Andy Pollard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6574961" y="5745257"/>
            <a:ext cx="17620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Prof Adrian Hill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5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431" y="1020048"/>
            <a:ext cx="3502855" cy="2606290"/>
          </a:xfrm>
          <a:prstGeom prst="rect">
            <a:avLst/>
          </a:prstGeom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1" y="1165713"/>
            <a:ext cx="3280833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32" y="4012298"/>
            <a:ext cx="5056554" cy="223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ounded Rectangle 129"/>
          <p:cNvSpPr/>
          <p:nvPr/>
        </p:nvSpPr>
        <p:spPr>
          <a:xfrm>
            <a:off x="6542900" y="3698240"/>
            <a:ext cx="2082295" cy="218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73" name="Group 3072"/>
          <p:cNvGrpSpPr/>
          <p:nvPr/>
        </p:nvGrpSpPr>
        <p:grpSpPr>
          <a:xfrm>
            <a:off x="309897" y="73305"/>
            <a:ext cx="1638300" cy="533400"/>
            <a:chOff x="344757" y="73305"/>
            <a:chExt cx="1638300" cy="533400"/>
          </a:xfrm>
        </p:grpSpPr>
        <p:sp>
          <p:nvSpPr>
            <p:cNvPr id="96" name="Rounded Rectangle 95"/>
            <p:cNvSpPr/>
            <p:nvPr/>
          </p:nvSpPr>
          <p:spPr>
            <a:xfrm>
              <a:off x="344757" y="73305"/>
              <a:ext cx="16383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2023" y="194131"/>
              <a:ext cx="883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PC-CTU</a:t>
              </a:r>
              <a:endParaRPr lang="en-GB" sz="1600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75" name="Group 3074"/>
          <p:cNvGrpSpPr/>
          <p:nvPr/>
        </p:nvGrpSpPr>
        <p:grpSpPr>
          <a:xfrm>
            <a:off x="-57289" y="901884"/>
            <a:ext cx="2372672" cy="621784"/>
            <a:chOff x="331482" y="901884"/>
            <a:chExt cx="2372672" cy="621784"/>
          </a:xfrm>
        </p:grpSpPr>
        <p:grpSp>
          <p:nvGrpSpPr>
            <p:cNvPr id="127" name="Group 126"/>
            <p:cNvGrpSpPr/>
            <p:nvPr/>
          </p:nvGrpSpPr>
          <p:grpSpPr>
            <a:xfrm>
              <a:off x="517058" y="901884"/>
              <a:ext cx="2001520" cy="621784"/>
              <a:chOff x="487680" y="901884"/>
              <a:chExt cx="2001520" cy="621784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1488440" y="955517"/>
                <a:ext cx="0" cy="51451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ounded Rectangle 97"/>
              <p:cNvSpPr/>
              <p:nvPr/>
            </p:nvSpPr>
            <p:spPr>
              <a:xfrm>
                <a:off x="487680" y="901884"/>
                <a:ext cx="2001520" cy="621784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331482" y="951166"/>
              <a:ext cx="2372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CTU Director</a:t>
              </a:r>
            </a:p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Prof Chris Butler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35189" y="1761740"/>
            <a:ext cx="1681374" cy="3882662"/>
            <a:chOff x="163540" y="2081258"/>
            <a:chExt cx="1681374" cy="3882662"/>
          </a:xfrm>
        </p:grpSpPr>
        <p:sp>
          <p:nvSpPr>
            <p:cNvPr id="101" name="Rounded Rectangle 100"/>
            <p:cNvSpPr/>
            <p:nvPr/>
          </p:nvSpPr>
          <p:spPr>
            <a:xfrm>
              <a:off x="163540" y="2081258"/>
              <a:ext cx="1681374" cy="388266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94654" y="2245052"/>
              <a:ext cx="1650260" cy="3472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GB" sz="1400" b="1" dirty="0" smtClean="0">
                  <a:latin typeface="Cambria" panose="02040503050406030204" pitchFamily="18" charset="0"/>
                </a:rPr>
                <a:t>Ly-Mee Yu</a:t>
              </a:r>
            </a:p>
            <a:p>
              <a:pPr marL="171450" indent="-1714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GB" sz="1400" b="1" dirty="0" smtClean="0">
                  <a:latin typeface="Cambria" panose="02040503050406030204" pitchFamily="18" charset="0"/>
                </a:rPr>
                <a:t>Jill Mollison</a:t>
              </a:r>
            </a:p>
            <a:p>
              <a:pPr marL="171450" indent="-1714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GB" sz="1400" b="1" dirty="0" smtClean="0">
                  <a:latin typeface="Cambria" panose="02040503050406030204" pitchFamily="18" charset="0"/>
                </a:rPr>
                <a:t>Nicola Williams</a:t>
              </a:r>
            </a:p>
            <a:p>
              <a:pPr marL="171450" indent="-1714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GB" sz="1400" b="1" dirty="0" smtClean="0">
                  <a:latin typeface="Cambria" panose="02040503050406030204" pitchFamily="18" charset="0"/>
                </a:rPr>
                <a:t>Alecia Nickless</a:t>
              </a:r>
            </a:p>
            <a:p>
              <a:pPr marL="171450" indent="-1714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GB" sz="1400" b="1" dirty="0" smtClean="0">
                  <a:latin typeface="Cambria" panose="02040503050406030204" pitchFamily="18" charset="0"/>
                </a:rPr>
                <a:t>Ushma Galal</a:t>
              </a:r>
            </a:p>
            <a:p>
              <a:pPr marL="171450" indent="-1714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GB" sz="1400" b="1" dirty="0" smtClean="0">
                  <a:latin typeface="Cambria" panose="02040503050406030204" pitchFamily="18" charset="0"/>
                </a:rPr>
                <a:t>Vicky Harris</a:t>
              </a:r>
            </a:p>
            <a:p>
              <a:pPr marL="171450" indent="-1714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GB" sz="1400" b="1" dirty="0" smtClean="0">
                  <a:latin typeface="Cambria" panose="02040503050406030204" pitchFamily="18" charset="0"/>
                </a:rPr>
                <a:t>Joyce Klu</a:t>
              </a:r>
            </a:p>
            <a:p>
              <a:pPr marL="171450" indent="-1714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GB" sz="1400" b="1" dirty="0" smtClean="0">
                  <a:latin typeface="Cambria" panose="02040503050406030204" pitchFamily="18" charset="0"/>
                </a:rPr>
                <a:t>Sam Mort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397892" y="901884"/>
            <a:ext cx="1754030" cy="556235"/>
            <a:chOff x="4397892" y="935196"/>
            <a:chExt cx="1754030" cy="556235"/>
          </a:xfrm>
        </p:grpSpPr>
        <p:cxnSp>
          <p:nvCxnSpPr>
            <p:cNvPr id="109" name="Straight Connector 108"/>
            <p:cNvCxnSpPr/>
            <p:nvPr/>
          </p:nvCxnSpPr>
          <p:spPr>
            <a:xfrm flipV="1">
              <a:off x="5274907" y="956054"/>
              <a:ext cx="0" cy="5145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ed Rectangle 109"/>
            <p:cNvSpPr/>
            <p:nvPr/>
          </p:nvSpPr>
          <p:spPr>
            <a:xfrm>
              <a:off x="4397892" y="935196"/>
              <a:ext cx="1754030" cy="55623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24221" y="951703"/>
              <a:ext cx="1501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Head of Stats</a:t>
              </a:r>
            </a:p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Prof </a:t>
              </a:r>
              <a:r>
                <a:rPr lang="en-GB" sz="1400" i="1" dirty="0" smtClean="0">
                  <a:solidFill>
                    <a:schemeClr val="bg1"/>
                  </a:solidFill>
                </a:rPr>
                <a:t>Rafael </a:t>
              </a:r>
              <a:r>
                <a:rPr lang="en-GB" sz="1400" i="1" dirty="0" err="1" smtClean="0">
                  <a:solidFill>
                    <a:schemeClr val="bg1"/>
                  </a:solidFill>
                </a:rPr>
                <a:t>Perera</a:t>
              </a:r>
              <a:endParaRPr lang="en-GB" sz="1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ounded Rectangle 111"/>
          <p:cNvSpPr/>
          <p:nvPr/>
        </p:nvSpPr>
        <p:spPr>
          <a:xfrm>
            <a:off x="2138718" y="1719558"/>
            <a:ext cx="2213170" cy="19786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/>
          <p:cNvSpPr txBox="1"/>
          <p:nvPr/>
        </p:nvSpPr>
        <p:spPr>
          <a:xfrm>
            <a:off x="2170295" y="2117355"/>
            <a:ext cx="22275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Clare Bankhead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Margaret Smith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Alice Fuller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latin typeface="Cambria" panose="02040503050406030204" pitchFamily="18" charset="0"/>
              </a:rPr>
              <a:t>Misghina Weldegiorgis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508611" y="1662148"/>
            <a:ext cx="1864612" cy="33757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TextBox 114"/>
          <p:cNvSpPr txBox="1"/>
          <p:nvPr/>
        </p:nvSpPr>
        <p:spPr>
          <a:xfrm>
            <a:off x="4544108" y="2037080"/>
            <a:ext cx="1864613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Richard Stevens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Emily McFadden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Jason Oke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Susannah Fleming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Julie McLellan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Kathy Taylor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Ben Feakins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Mei-Man Lee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latin typeface="Cambria" panose="02040503050406030204" pitchFamily="18" charset="0"/>
              </a:rPr>
              <a:t>Kirty</a:t>
            </a:r>
            <a:r>
              <a:rPr lang="en-GB" sz="1400" b="1" dirty="0" smtClean="0">
                <a:latin typeface="Cambria" panose="02040503050406030204" pitchFamily="18" charset="0"/>
              </a:rPr>
              <a:t> Ravenhall</a:t>
            </a:r>
            <a:endParaRPr lang="en-GB" sz="1400" b="1" dirty="0">
              <a:latin typeface="Cambria" panose="020405030504060302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 flipH="1">
            <a:off x="2356968" y="1761740"/>
            <a:ext cx="17095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Big Data (CPRD)</a:t>
            </a:r>
            <a:endParaRPr lang="en-GB" dirty="0"/>
          </a:p>
        </p:txBody>
      </p:sp>
      <p:sp>
        <p:nvSpPr>
          <p:cNvPr id="117" name="TextBox 116"/>
          <p:cNvSpPr txBox="1"/>
          <p:nvPr/>
        </p:nvSpPr>
        <p:spPr>
          <a:xfrm flipH="1">
            <a:off x="4886322" y="1667216"/>
            <a:ext cx="11357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MaDOx</a:t>
            </a:r>
            <a:endParaRPr lang="en-GB" dirty="0"/>
          </a:p>
        </p:txBody>
      </p:sp>
      <p:sp>
        <p:nvSpPr>
          <p:cNvPr id="118" name="Rounded Rectangle 117"/>
          <p:cNvSpPr/>
          <p:nvPr/>
        </p:nvSpPr>
        <p:spPr>
          <a:xfrm>
            <a:off x="2138718" y="3973074"/>
            <a:ext cx="2213170" cy="21793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/>
          <p:cNvSpPr txBox="1"/>
          <p:nvPr/>
        </p:nvSpPr>
        <p:spPr>
          <a:xfrm>
            <a:off x="2267759" y="4630809"/>
            <a:ext cx="19550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Tom Fanshawe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Maria Vazquez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Jose Ordonez-Mena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Gea Holtman</a:t>
            </a:r>
            <a:endParaRPr lang="en-GB" sz="1400" b="1" dirty="0">
              <a:latin typeface="Cambria" panose="020405030504060302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 flipH="1">
            <a:off x="2356968" y="4015256"/>
            <a:ext cx="17095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MIC &amp;Tobacco Addition</a:t>
            </a:r>
            <a:endParaRPr lang="en-GB" dirty="0"/>
          </a:p>
        </p:txBody>
      </p:sp>
      <p:sp>
        <p:nvSpPr>
          <p:cNvPr id="123" name="Rounded Rectangle 122"/>
          <p:cNvSpPr/>
          <p:nvPr/>
        </p:nvSpPr>
        <p:spPr>
          <a:xfrm>
            <a:off x="6580746" y="1810690"/>
            <a:ext cx="1516306" cy="14836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/>
          <p:cNvSpPr txBox="1"/>
          <p:nvPr/>
        </p:nvSpPr>
        <p:spPr>
          <a:xfrm>
            <a:off x="6580746" y="2174140"/>
            <a:ext cx="12981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Yaling Yang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mbria" panose="02040503050406030204" pitchFamily="18" charset="0"/>
              </a:rPr>
              <a:t>Lucy Abel</a:t>
            </a:r>
          </a:p>
        </p:txBody>
      </p:sp>
      <p:sp>
        <p:nvSpPr>
          <p:cNvPr id="125" name="TextBox 124"/>
          <p:cNvSpPr txBox="1"/>
          <p:nvPr/>
        </p:nvSpPr>
        <p:spPr>
          <a:xfrm flipH="1">
            <a:off x="6507403" y="1831010"/>
            <a:ext cx="17095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Health Econ.</a:t>
            </a:r>
            <a:endParaRPr lang="en-GB" dirty="0"/>
          </a:p>
        </p:txBody>
      </p:sp>
      <p:sp>
        <p:nvSpPr>
          <p:cNvPr id="3072" name="Rectangle 3071"/>
          <p:cNvSpPr/>
          <p:nvPr/>
        </p:nvSpPr>
        <p:spPr>
          <a:xfrm>
            <a:off x="6507403" y="4007768"/>
            <a:ext cx="2653424" cy="16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latin typeface="Cambria" panose="02040503050406030204" pitchFamily="18" charset="0"/>
              </a:rPr>
              <a:t>Sarah Stevens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err="1">
                <a:latin typeface="Cambria" panose="02040503050406030204" pitchFamily="18" charset="0"/>
              </a:rPr>
              <a:t>Constantino</a:t>
            </a:r>
            <a:r>
              <a:rPr lang="en-GB" sz="1400" b="1" dirty="0">
                <a:latin typeface="Cambria" panose="02040503050406030204" pitchFamily="18" charset="0"/>
              </a:rPr>
              <a:t> Koshiaris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latin typeface="Cambria" panose="02040503050406030204" pitchFamily="18" charset="0"/>
              </a:rPr>
              <a:t>Merryn Voysey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latin typeface="Cambria" panose="02040503050406030204" pitchFamily="18" charset="0"/>
              </a:rPr>
              <a:t>Oluwaseun Esan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latin typeface="Cambria" panose="02040503050406030204" pitchFamily="18" charset="0"/>
              </a:rPr>
              <a:t>Jack O’Sullivan</a:t>
            </a:r>
          </a:p>
        </p:txBody>
      </p:sp>
      <p:sp>
        <p:nvSpPr>
          <p:cNvPr id="131" name="TextBox 130"/>
          <p:cNvSpPr txBox="1"/>
          <p:nvPr/>
        </p:nvSpPr>
        <p:spPr>
          <a:xfrm flipH="1">
            <a:off x="6720074" y="3669199"/>
            <a:ext cx="17095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DPhil Students</a:t>
            </a:r>
            <a:endParaRPr lang="en-GB" dirty="0"/>
          </a:p>
        </p:txBody>
      </p:sp>
      <p:sp>
        <p:nvSpPr>
          <p:cNvPr id="132" name="Rounded Rectangle 131"/>
          <p:cNvSpPr/>
          <p:nvPr/>
        </p:nvSpPr>
        <p:spPr>
          <a:xfrm>
            <a:off x="4222845" y="79831"/>
            <a:ext cx="2284557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4312879" y="200657"/>
            <a:ext cx="2100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NDPHCS Stats Group</a:t>
            </a:r>
            <a:endParaRPr lang="en-GB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PC-CTU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Themes:  </a:t>
            </a:r>
          </a:p>
          <a:p>
            <a:pPr lvl="2"/>
            <a:r>
              <a:rPr lang="en-GB" dirty="0" smtClean="0"/>
              <a:t>Cardiovascular and Renal</a:t>
            </a:r>
            <a:endParaRPr lang="en-GB" dirty="0"/>
          </a:p>
          <a:p>
            <a:pPr lvl="2"/>
            <a:r>
              <a:rPr lang="en-GB" dirty="0" smtClean="0"/>
              <a:t>Infectious Disease</a:t>
            </a:r>
          </a:p>
          <a:p>
            <a:pPr lvl="2"/>
            <a:r>
              <a:rPr lang="en-GB" dirty="0" smtClean="0"/>
              <a:t>Health Behaviour and Others</a:t>
            </a:r>
          </a:p>
          <a:p>
            <a:pPr lvl="2"/>
            <a:endParaRPr lang="en-GB" dirty="0"/>
          </a:p>
          <a:p>
            <a:r>
              <a:rPr lang="en-GB" dirty="0" smtClean="0"/>
              <a:t>31 ongoing studies</a:t>
            </a:r>
          </a:p>
          <a:p>
            <a:pPr lvl="2"/>
            <a:r>
              <a:rPr lang="en-GB" dirty="0" smtClean="0"/>
              <a:t>10 in set-up</a:t>
            </a:r>
          </a:p>
          <a:p>
            <a:pPr lvl="2"/>
            <a:r>
              <a:rPr lang="en-GB" dirty="0" smtClean="0"/>
              <a:t>21 recruiting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59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0" y="0"/>
            <a:ext cx="6013530" cy="64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K:\CV_R\SuMMiT\Programme\Admin\Logos\SUMMIT-D\Print (CMYK)\SuMMiT-D FULL 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/>
          <a:stretch>
            <a:fillRect/>
          </a:stretch>
        </p:blipFill>
        <p:spPr bwMode="auto">
          <a:xfrm>
            <a:off x="3270624" y="144847"/>
            <a:ext cx="2493717" cy="119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/>
          <a:srcRect l="24544" t="18473" r="14025" b="23888"/>
          <a:stretch>
            <a:fillRect/>
          </a:stretch>
        </p:blipFill>
        <p:spPr bwMode="auto">
          <a:xfrm>
            <a:off x="281516" y="1620263"/>
            <a:ext cx="2889323" cy="136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17" y="1164492"/>
            <a:ext cx="1451971" cy="168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1" name="Picture 5" descr="Image result for penicillin aller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16" y="1758625"/>
            <a:ext cx="2236923" cy="22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649" y="5447433"/>
            <a:ext cx="5627078" cy="628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32" y="4105656"/>
            <a:ext cx="57912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-16302"/>
            <a:ext cx="5398360" cy="64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99" y="0"/>
            <a:ext cx="499622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47047"/>
      </p:ext>
    </p:extLst>
  </p:cSld>
  <p:clrMapOvr>
    <a:masterClrMapping/>
  </p:clrMapOvr>
</p:sld>
</file>

<file path=ppt/theme/theme1.xml><?xml version="1.0" encoding="utf-8"?>
<a:theme xmlns:a="http://schemas.openxmlformats.org/drawingml/2006/main" name="1_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199</Words>
  <Application>Microsoft Office PowerPoint</Application>
  <PresentationFormat>Custom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Courier New</vt:lpstr>
      <vt:lpstr>Segoe UI Semilight</vt:lpstr>
      <vt:lpstr>1_Opening slide</vt:lpstr>
      <vt:lpstr>Text slide</vt:lpstr>
      <vt:lpstr>PowerPoint Presentation</vt:lpstr>
      <vt:lpstr>UKCRC No. 52</vt:lpstr>
      <vt:lpstr>PowerPoint Presentation</vt:lpstr>
      <vt:lpstr>PowerPoint Presentation</vt:lpstr>
      <vt:lpstr>PC-CTU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Ly-Mee Yu</cp:lastModifiedBy>
  <cp:revision>335</cp:revision>
  <cp:lastPrinted>2018-02-12T14:25:36Z</cp:lastPrinted>
  <dcterms:created xsi:type="dcterms:W3CDTF">2014-03-20T14:30:16Z</dcterms:created>
  <dcterms:modified xsi:type="dcterms:W3CDTF">2018-02-12T15:04:03Z</dcterms:modified>
</cp:coreProperties>
</file>