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67" r:id="rId3"/>
    <p:sldId id="268" r:id="rId4"/>
    <p:sldId id="283" r:id="rId5"/>
    <p:sldId id="269" r:id="rId6"/>
    <p:sldId id="270" r:id="rId7"/>
    <p:sldId id="273" r:id="rId8"/>
    <p:sldId id="274" r:id="rId9"/>
    <p:sldId id="275" r:id="rId10"/>
    <p:sldId id="276" r:id="rId11"/>
    <p:sldId id="277" r:id="rId12"/>
    <p:sldId id="278" r:id="rId13"/>
    <p:sldId id="279" r:id="rId14"/>
    <p:sldId id="265" r:id="rId15"/>
    <p:sldId id="271" r:id="rId16"/>
    <p:sldId id="272" r:id="rId17"/>
    <p:sldId id="284" r:id="rId18"/>
    <p:sldId id="280" r:id="rId19"/>
    <p:sldId id="281" r:id="rId20"/>
    <p:sldId id="266" r:id="rId21"/>
    <p:sldId id="282" r:id="rId22"/>
  </p:sldIdLst>
  <p:sldSz cx="12192000" cy="6858000"/>
  <p:notesSz cx="994092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4C2B092-DB20-44DD-8F6D-FEE440A61098}">
          <p14:sldIdLst>
            <p14:sldId id="258"/>
            <p14:sldId id="267"/>
          </p14:sldIdLst>
        </p14:section>
        <p14:section name="ADEPT" id="{00F81360-6EE7-43B6-B84E-1F6DFFF004DC}">
          <p14:sldIdLst>
            <p14:sldId id="268"/>
            <p14:sldId id="283"/>
          </p14:sldIdLst>
        </p14:section>
        <p14:section name="ADEPT ENCORE" id="{60FC5CD4-353D-44F6-A4CE-500A33916EC3}">
          <p14:sldIdLst>
            <p14:sldId id="269"/>
          </p14:sldIdLst>
        </p14:section>
        <p14:section name="Nested case-control design" id="{FE4AF568-76B2-4B33-A6D6-58D165B96EE5}">
          <p14:sldIdLst>
            <p14:sldId id="270"/>
            <p14:sldId id="273"/>
            <p14:sldId id="274"/>
            <p14:sldId id="275"/>
            <p14:sldId id="276"/>
            <p14:sldId id="277"/>
            <p14:sldId id="278"/>
            <p14:sldId id="279"/>
            <p14:sldId id="265"/>
          </p14:sldIdLst>
        </p14:section>
        <p14:section name="Discussion topics" id="{96009F88-05BC-43DF-BD79-76BEF3E77F02}">
          <p14:sldIdLst>
            <p14:sldId id="271"/>
            <p14:sldId id="272"/>
            <p14:sldId id="284"/>
            <p14:sldId id="280"/>
            <p14:sldId id="281"/>
            <p14:sldId id="266"/>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autoAdjust="0"/>
    <p:restoredTop sz="95052" autoAdjust="0"/>
  </p:normalViewPr>
  <p:slideViewPr>
    <p:cSldViewPr snapToGrid="0">
      <p:cViewPr varScale="1">
        <p:scale>
          <a:sx n="108" d="100"/>
          <a:sy n="108"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1"/>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0"/>
          <c:order val="1"/>
          <c:tx>
            <c:strRef>
              <c:f>Sheet1!$A$5</c:f>
              <c:strCache>
                <c:ptCount val="1"/>
                <c:pt idx="0">
                  <c:v>19</c:v>
                </c:pt>
              </c:strCache>
            </c:strRef>
          </c:tx>
          <c:spPr>
            <a:ln w="19050" cap="rnd">
              <a:solidFill>
                <a:schemeClr val="accent1"/>
              </a:solidFill>
              <a:round/>
              <a:tailEnd type="oval"/>
            </a:ln>
            <a:effectLst/>
          </c:spPr>
          <c:marker>
            <c:symbol val="none"/>
          </c:marker>
          <c:xVal>
            <c:numRef>
              <c:f>Sheet1!$G$5:$G$6</c:f>
              <c:numCache>
                <c:formatCode>General</c:formatCode>
                <c:ptCount val="2"/>
                <c:pt idx="0">
                  <c:v>0</c:v>
                </c:pt>
                <c:pt idx="1">
                  <c:v>11</c:v>
                </c:pt>
              </c:numCache>
            </c:numRef>
          </c:xVal>
          <c:yVal>
            <c:numRef>
              <c:f>Sheet1!$H$5:$H$6</c:f>
              <c:numCache>
                <c:formatCode>General</c:formatCode>
                <c:ptCount val="2"/>
                <c:pt idx="0">
                  <c:v>19</c:v>
                </c:pt>
                <c:pt idx="1">
                  <c:v>19</c:v>
                </c:pt>
              </c:numCache>
            </c:numRef>
          </c:yVal>
          <c:smooth val="1"/>
        </c:ser>
        <c:ser>
          <c:idx val="1"/>
          <c:order val="2"/>
          <c:tx>
            <c:strRef>
              <c:f>Sheet1!$A$8</c:f>
              <c:strCache>
                <c:ptCount val="1"/>
                <c:pt idx="0">
                  <c:v>18</c:v>
                </c:pt>
              </c:strCache>
            </c:strRef>
          </c:tx>
          <c:spPr>
            <a:ln w="19050" cap="rnd">
              <a:solidFill>
                <a:schemeClr val="accent1"/>
              </a:solidFill>
              <a:round/>
              <a:tailEnd type="oval"/>
            </a:ln>
            <a:effectLst/>
          </c:spPr>
          <c:marker>
            <c:symbol val="none"/>
          </c:marker>
          <c:xVal>
            <c:numRef>
              <c:f>Sheet1!$G$8:$G$9</c:f>
              <c:numCache>
                <c:formatCode>General</c:formatCode>
                <c:ptCount val="2"/>
                <c:pt idx="0">
                  <c:v>0</c:v>
                </c:pt>
                <c:pt idx="1">
                  <c:v>14</c:v>
                </c:pt>
              </c:numCache>
            </c:numRef>
          </c:xVal>
          <c:yVal>
            <c:numRef>
              <c:f>Sheet1!$H$8:$H$9</c:f>
              <c:numCache>
                <c:formatCode>General</c:formatCode>
                <c:ptCount val="2"/>
                <c:pt idx="0">
                  <c:v>18</c:v>
                </c:pt>
                <c:pt idx="1">
                  <c:v>18</c:v>
                </c:pt>
              </c:numCache>
            </c:numRef>
          </c:yVal>
          <c:smooth val="1"/>
        </c:ser>
        <c:ser>
          <c:idx val="2"/>
          <c:order val="3"/>
          <c:tx>
            <c:strRef>
              <c:f>Sheet1!$A$11</c:f>
              <c:strCache>
                <c:ptCount val="1"/>
                <c:pt idx="0">
                  <c:v>17</c:v>
                </c:pt>
              </c:strCache>
            </c:strRef>
          </c:tx>
          <c:spPr>
            <a:ln w="19050" cap="rnd">
              <a:solidFill>
                <a:schemeClr val="accent1"/>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3"/>
          <c:order val="4"/>
          <c:tx>
            <c:strRef>
              <c:f>Sheet1!$A$14</c:f>
              <c:strCache>
                <c:ptCount val="1"/>
                <c:pt idx="0">
                  <c:v>16</c:v>
                </c:pt>
              </c:strCache>
            </c:strRef>
          </c:tx>
          <c:spPr>
            <a:ln w="19050" cap="rnd">
              <a:solidFill>
                <a:schemeClr val="accent1"/>
              </a:solidFill>
              <a:round/>
              <a:tailEnd type="oval"/>
            </a:ln>
            <a:effectLst/>
          </c:spPr>
          <c:marker>
            <c:symbol val="none"/>
          </c:marker>
          <c:xVal>
            <c:numRef>
              <c:f>Sheet1!$G$14:$G$15</c:f>
              <c:numCache>
                <c:formatCode>General</c:formatCode>
                <c:ptCount val="2"/>
                <c:pt idx="0">
                  <c:v>0</c:v>
                </c:pt>
                <c:pt idx="1">
                  <c:v>18</c:v>
                </c:pt>
              </c:numCache>
            </c:numRef>
          </c:xVal>
          <c:yVal>
            <c:numRef>
              <c:f>Sheet1!$H$14:$H$15</c:f>
              <c:numCache>
                <c:formatCode>General</c:formatCode>
                <c:ptCount val="2"/>
                <c:pt idx="0">
                  <c:v>16</c:v>
                </c:pt>
                <c:pt idx="1">
                  <c:v>16</c:v>
                </c:pt>
              </c:numCache>
            </c:numRef>
          </c:yVal>
          <c:smooth val="1"/>
        </c:ser>
        <c:ser>
          <c:idx val="4"/>
          <c:order val="5"/>
          <c:tx>
            <c:strRef>
              <c:f>Sheet1!$A$17</c:f>
              <c:strCache>
                <c:ptCount val="1"/>
                <c:pt idx="0">
                  <c:v>15</c:v>
                </c:pt>
              </c:strCache>
            </c:strRef>
          </c:tx>
          <c:spPr>
            <a:ln w="19050" cap="rnd">
              <a:solidFill>
                <a:schemeClr val="accent1"/>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6"/>
          <c:tx>
            <c:strRef>
              <c:f>Sheet1!$A$20</c:f>
              <c:strCache>
                <c:ptCount val="1"/>
                <c:pt idx="0">
                  <c:v>14</c:v>
                </c:pt>
              </c:strCache>
            </c:strRef>
          </c:tx>
          <c:spPr>
            <a:ln w="19050" cap="rnd">
              <a:solidFill>
                <a:schemeClr val="accent1"/>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6"/>
          <c:order val="7"/>
          <c:tx>
            <c:strRef>
              <c:f>Sheet1!$A$23</c:f>
              <c:strCache>
                <c:ptCount val="1"/>
                <c:pt idx="0">
                  <c:v>13</c:v>
                </c:pt>
              </c:strCache>
            </c:strRef>
          </c:tx>
          <c:spPr>
            <a:ln w="19050" cap="rnd">
              <a:solidFill>
                <a:schemeClr val="accent1"/>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7"/>
          <c:order val="8"/>
          <c:tx>
            <c:strRef>
              <c:f>Sheet1!$A$26</c:f>
              <c:strCache>
                <c:ptCount val="1"/>
                <c:pt idx="0">
                  <c:v>12</c:v>
                </c:pt>
              </c:strCache>
            </c:strRef>
          </c:tx>
          <c:spPr>
            <a:ln w="19050" cap="rnd">
              <a:solidFill>
                <a:schemeClr val="accent1"/>
              </a:solidFill>
              <a:round/>
              <a:tailEnd type="oval"/>
            </a:ln>
            <a:effectLst/>
          </c:spPr>
          <c:marker>
            <c:symbol val="none"/>
          </c:marker>
          <c:xVal>
            <c:numRef>
              <c:f>Sheet1!$G$26:$G$27</c:f>
              <c:numCache>
                <c:formatCode>General</c:formatCode>
                <c:ptCount val="2"/>
                <c:pt idx="0">
                  <c:v>0</c:v>
                </c:pt>
                <c:pt idx="1">
                  <c:v>28</c:v>
                </c:pt>
              </c:numCache>
            </c:numRef>
          </c:xVal>
          <c:yVal>
            <c:numRef>
              <c:f>Sheet1!$H$26:$H$27</c:f>
              <c:numCache>
                <c:formatCode>General</c:formatCode>
                <c:ptCount val="2"/>
                <c:pt idx="0">
                  <c:v>12</c:v>
                </c:pt>
                <c:pt idx="1">
                  <c:v>12</c:v>
                </c:pt>
              </c:numCache>
            </c:numRef>
          </c:yVal>
          <c:smooth val="1"/>
        </c:ser>
        <c:ser>
          <c:idx val="8"/>
          <c:order val="9"/>
          <c:tx>
            <c:strRef>
              <c:f>Sheet1!$A$29</c:f>
              <c:strCache>
                <c:ptCount val="1"/>
                <c:pt idx="0">
                  <c:v>11</c:v>
                </c:pt>
              </c:strCache>
            </c:strRef>
          </c:tx>
          <c:spPr>
            <a:ln w="19050" cap="rnd">
              <a:solidFill>
                <a:schemeClr val="accent1"/>
              </a:solidFill>
              <a:round/>
              <a:tailEnd type="oval"/>
            </a:ln>
            <a:effectLst/>
          </c:spPr>
          <c:marker>
            <c:symbol val="none"/>
          </c:marker>
          <c:xVal>
            <c:numRef>
              <c:f>Sheet1!$G$29:$G$30</c:f>
              <c:numCache>
                <c:formatCode>General</c:formatCode>
                <c:ptCount val="2"/>
                <c:pt idx="0">
                  <c:v>0</c:v>
                </c:pt>
                <c:pt idx="1">
                  <c:v>29</c:v>
                </c:pt>
              </c:numCache>
            </c:numRef>
          </c:xVal>
          <c:yVal>
            <c:numRef>
              <c:f>Sheet1!$H$29:$H$30</c:f>
              <c:numCache>
                <c:formatCode>General</c:formatCode>
                <c:ptCount val="2"/>
                <c:pt idx="0">
                  <c:v>11</c:v>
                </c:pt>
                <c:pt idx="1">
                  <c:v>11</c:v>
                </c:pt>
              </c:numCache>
            </c:numRef>
          </c:yVal>
          <c:smooth val="1"/>
        </c:ser>
        <c:ser>
          <c:idx val="9"/>
          <c:order val="10"/>
          <c:tx>
            <c:strRef>
              <c:f>Sheet1!$A$32</c:f>
              <c:strCache>
                <c:ptCount val="1"/>
                <c:pt idx="0">
                  <c:v>10</c:v>
                </c:pt>
              </c:strCache>
            </c:strRef>
          </c:tx>
          <c:spPr>
            <a:ln w="19050" cap="rnd">
              <a:solidFill>
                <a:schemeClr val="accent1"/>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0"/>
          <c:order val="11"/>
          <c:tx>
            <c:strRef>
              <c:f>Sheet1!$A$35</c:f>
              <c:strCache>
                <c:ptCount val="1"/>
                <c:pt idx="0">
                  <c:v>9</c:v>
                </c:pt>
              </c:strCache>
            </c:strRef>
          </c:tx>
          <c:spPr>
            <a:ln w="19050" cap="rnd">
              <a:solidFill>
                <a:schemeClr val="accent1"/>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1"/>
          <c:order val="12"/>
          <c:tx>
            <c:strRef>
              <c:f>Sheet1!$A$38</c:f>
              <c:strCache>
                <c:ptCount val="1"/>
                <c:pt idx="0">
                  <c:v>8</c:v>
                </c:pt>
              </c:strCache>
            </c:strRef>
          </c:tx>
          <c:spPr>
            <a:ln w="19050" cap="rnd">
              <a:solidFill>
                <a:schemeClr val="accent1"/>
              </a:solidFill>
              <a:round/>
              <a:tailEnd type="oval"/>
            </a:ln>
            <a:effectLst/>
          </c:spPr>
          <c:marker>
            <c:symbol val="none"/>
          </c:marker>
          <c:xVal>
            <c:numRef>
              <c:f>Sheet1!$G$38:$G$39</c:f>
              <c:numCache>
                <c:formatCode>General</c:formatCode>
                <c:ptCount val="2"/>
                <c:pt idx="0">
                  <c:v>0</c:v>
                </c:pt>
                <c:pt idx="1">
                  <c:v>30</c:v>
                </c:pt>
              </c:numCache>
            </c:numRef>
          </c:xVal>
          <c:yVal>
            <c:numRef>
              <c:f>Sheet1!$H$38:$H$39</c:f>
              <c:numCache>
                <c:formatCode>General</c:formatCode>
                <c:ptCount val="2"/>
                <c:pt idx="0">
                  <c:v>8</c:v>
                </c:pt>
                <c:pt idx="1">
                  <c:v>8</c:v>
                </c:pt>
              </c:numCache>
            </c:numRef>
          </c:yVal>
          <c:smooth val="1"/>
        </c:ser>
        <c:ser>
          <c:idx val="12"/>
          <c:order val="13"/>
          <c:tx>
            <c:strRef>
              <c:f>Sheet1!$A$41</c:f>
              <c:strCache>
                <c:ptCount val="1"/>
                <c:pt idx="0">
                  <c:v>7</c:v>
                </c:pt>
              </c:strCache>
            </c:strRef>
          </c:tx>
          <c:spPr>
            <a:ln w="19050" cap="rnd">
              <a:solidFill>
                <a:schemeClr val="accent1"/>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3"/>
          <c:order val="14"/>
          <c:tx>
            <c:strRef>
              <c:f>Sheet1!$A$44</c:f>
              <c:strCache>
                <c:ptCount val="1"/>
                <c:pt idx="0">
                  <c:v>6</c:v>
                </c:pt>
              </c:strCache>
            </c:strRef>
          </c:tx>
          <c:spPr>
            <a:ln w="19050" cap="rnd">
              <a:solidFill>
                <a:schemeClr val="accent1"/>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4"/>
          <c:order val="15"/>
          <c:tx>
            <c:strRef>
              <c:f>Sheet1!$A$47</c:f>
              <c:strCache>
                <c:ptCount val="1"/>
                <c:pt idx="0">
                  <c:v>5</c:v>
                </c:pt>
              </c:strCache>
            </c:strRef>
          </c:tx>
          <c:spPr>
            <a:ln w="19050" cap="rnd">
              <a:solidFill>
                <a:schemeClr val="accent2"/>
              </a:solidFill>
              <a:round/>
              <a:tailEnd type="diamond"/>
            </a:ln>
            <a:effectLst/>
          </c:spPr>
          <c:marker>
            <c:symbol val="none"/>
          </c:marker>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5"/>
          <c:order val="16"/>
          <c:tx>
            <c:strRef>
              <c:f>Sheet1!$A$50</c:f>
              <c:strCache>
                <c:ptCount val="1"/>
                <c:pt idx="0">
                  <c:v>4</c:v>
                </c:pt>
              </c:strCache>
            </c:strRef>
          </c:tx>
          <c:spPr>
            <a:ln w="19050" cap="rnd">
              <a:solidFill>
                <a:schemeClr val="accent2"/>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6"/>
          <c:order val="17"/>
          <c:tx>
            <c:strRef>
              <c:f>Sheet1!$A$53</c:f>
              <c:strCache>
                <c:ptCount val="1"/>
                <c:pt idx="0">
                  <c:v>3</c:v>
                </c:pt>
              </c:strCache>
            </c:strRef>
          </c:tx>
          <c:spPr>
            <a:ln w="19050" cap="rnd">
              <a:solidFill>
                <a:schemeClr val="accent2"/>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7"/>
          <c:order val="18"/>
          <c:tx>
            <c:strRef>
              <c:f>Sheet1!$A$56</c:f>
              <c:strCache>
                <c:ptCount val="1"/>
                <c:pt idx="0">
                  <c:v>2</c:v>
                </c:pt>
              </c:strCache>
            </c:strRef>
          </c:tx>
          <c:spPr>
            <a:ln w="19050" cap="rnd">
              <a:solidFill>
                <a:schemeClr val="accent2"/>
              </a:solidFill>
              <a:round/>
              <a:tailEnd type="diamond"/>
            </a:ln>
            <a:effectLst/>
          </c:spPr>
          <c:marker>
            <c:symbol val="none"/>
          </c:marker>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8"/>
          <c:order val="19"/>
          <c:tx>
            <c:strRef>
              <c:f>Sheet1!$A$59</c:f>
              <c:strCache>
                <c:ptCount val="1"/>
                <c:pt idx="0">
                  <c:v>1</c:v>
                </c:pt>
              </c:strCache>
            </c:strRef>
          </c:tx>
          <c:spPr>
            <a:ln w="19050" cap="rnd">
              <a:solidFill>
                <a:schemeClr val="accent2"/>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19"/>
          <c:order val="20"/>
          <c:spPr>
            <a:ln w="19050" cap="rnd">
              <a:solidFill>
                <a:schemeClr val="accent1"/>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0"/>
          <c:order val="21"/>
          <c:spPr>
            <a:ln w="19050" cap="rnd">
              <a:solidFill>
                <a:schemeClr val="accent1"/>
              </a:solidFill>
              <a:prstDash val="dash"/>
              <a:round/>
            </a:ln>
            <a:effectLst/>
          </c:spPr>
          <c:marker>
            <c:symbol val="none"/>
          </c:marker>
          <c:xVal>
            <c:numRef>
              <c:f>Sheet1!$G$6:$G$7</c:f>
              <c:numCache>
                <c:formatCode>General</c:formatCode>
                <c:ptCount val="2"/>
                <c:pt idx="0">
                  <c:v>11</c:v>
                </c:pt>
                <c:pt idx="1">
                  <c:v>11</c:v>
                </c:pt>
              </c:numCache>
            </c:numRef>
          </c:xVal>
          <c:yVal>
            <c:numRef>
              <c:f>Sheet1!$H$6:$H$7</c:f>
              <c:numCache>
                <c:formatCode>General</c:formatCode>
                <c:ptCount val="2"/>
                <c:pt idx="0">
                  <c:v>19</c:v>
                </c:pt>
                <c:pt idx="1">
                  <c:v>19</c:v>
                </c:pt>
              </c:numCache>
            </c:numRef>
          </c:yVal>
          <c:smooth val="1"/>
        </c:ser>
        <c:ser>
          <c:idx val="21"/>
          <c:order val="22"/>
          <c:spPr>
            <a:ln w="19050" cap="rnd">
              <a:solidFill>
                <a:schemeClr val="accent1"/>
              </a:solidFill>
              <a:prstDash val="dash"/>
              <a:round/>
            </a:ln>
            <a:effectLst/>
          </c:spPr>
          <c:marker>
            <c:symbol val="none"/>
          </c:marker>
          <c:xVal>
            <c:numRef>
              <c:f>Sheet1!$G$9:$G$10</c:f>
              <c:numCache>
                <c:formatCode>General</c:formatCode>
                <c:ptCount val="2"/>
                <c:pt idx="0">
                  <c:v>14</c:v>
                </c:pt>
                <c:pt idx="1">
                  <c:v>14</c:v>
                </c:pt>
              </c:numCache>
            </c:numRef>
          </c:xVal>
          <c:yVal>
            <c:numRef>
              <c:f>Sheet1!$H$9:$H$10</c:f>
              <c:numCache>
                <c:formatCode>General</c:formatCode>
                <c:ptCount val="2"/>
                <c:pt idx="0">
                  <c:v>18</c:v>
                </c:pt>
                <c:pt idx="1">
                  <c:v>18</c:v>
                </c:pt>
              </c:numCache>
            </c:numRef>
          </c:yVal>
          <c:smooth val="1"/>
        </c:ser>
        <c:ser>
          <c:idx val="23"/>
          <c:order val="23"/>
          <c:spPr>
            <a:ln w="19050" cap="rnd">
              <a:solidFill>
                <a:schemeClr val="accent1"/>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4"/>
          <c:order val="24"/>
          <c:spPr>
            <a:ln w="19050" cap="rnd">
              <a:solidFill>
                <a:schemeClr val="accent1"/>
              </a:solidFill>
              <a:prstDash val="dash"/>
              <a:round/>
            </a:ln>
            <a:effectLst/>
          </c:spPr>
          <c:marker>
            <c:symbol val="none"/>
          </c:marker>
          <c:xVal>
            <c:numRef>
              <c:f>Sheet1!$G$15:$G$16</c:f>
              <c:numCache>
                <c:formatCode>General</c:formatCode>
                <c:ptCount val="2"/>
                <c:pt idx="0">
                  <c:v>18</c:v>
                </c:pt>
                <c:pt idx="1">
                  <c:v>18</c:v>
                </c:pt>
              </c:numCache>
            </c:numRef>
          </c:xVal>
          <c:yVal>
            <c:numRef>
              <c:f>Sheet1!$H$15:$H$16</c:f>
              <c:numCache>
                <c:formatCode>General</c:formatCode>
                <c:ptCount val="2"/>
                <c:pt idx="0">
                  <c:v>16</c:v>
                </c:pt>
                <c:pt idx="1">
                  <c:v>16</c:v>
                </c:pt>
              </c:numCache>
            </c:numRef>
          </c:yVal>
          <c:smooth val="1"/>
        </c:ser>
        <c:ser>
          <c:idx val="25"/>
          <c:order val="25"/>
          <c:spPr>
            <a:ln w="19050" cap="rnd">
              <a:solidFill>
                <a:schemeClr val="accent1"/>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6"/>
          <c:order val="26"/>
          <c:spPr>
            <a:ln w="19050" cap="rnd">
              <a:solidFill>
                <a:schemeClr val="accent1"/>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27"/>
          <c:order val="27"/>
          <c:spPr>
            <a:ln w="19050" cap="rnd">
              <a:solidFill>
                <a:schemeClr val="accent1"/>
              </a:solidFill>
              <a:prstDash val="dash"/>
              <a:round/>
            </a:ln>
            <a:effectLst/>
          </c:spPr>
          <c:marker>
            <c:symbol val="none"/>
          </c:marker>
          <c:xVal>
            <c:numRef>
              <c:f>Sheet1!$G$27:$G$28</c:f>
              <c:numCache>
                <c:formatCode>General</c:formatCode>
                <c:ptCount val="2"/>
                <c:pt idx="0">
                  <c:v>28</c:v>
                </c:pt>
                <c:pt idx="1">
                  <c:v>400</c:v>
                </c:pt>
              </c:numCache>
            </c:numRef>
          </c:xVal>
          <c:yVal>
            <c:numRef>
              <c:f>Sheet1!$H$27:$H$28</c:f>
              <c:numCache>
                <c:formatCode>General</c:formatCode>
                <c:ptCount val="2"/>
                <c:pt idx="0">
                  <c:v>12</c:v>
                </c:pt>
                <c:pt idx="1">
                  <c:v>12</c:v>
                </c:pt>
              </c:numCache>
            </c:numRef>
          </c:yVal>
          <c:smooth val="1"/>
        </c:ser>
        <c:ser>
          <c:idx val="28"/>
          <c:order val="28"/>
          <c:spPr>
            <a:ln w="19050" cap="rnd">
              <a:solidFill>
                <a:schemeClr val="accent1"/>
              </a:solidFill>
              <a:prstDash val="dash"/>
              <a:round/>
            </a:ln>
            <a:effectLst/>
          </c:spPr>
          <c:marker>
            <c:symbol val="none"/>
          </c:marker>
          <c:xVal>
            <c:numRef>
              <c:f>Sheet1!$G$30:$G$31</c:f>
              <c:numCache>
                <c:formatCode>General</c:formatCode>
                <c:ptCount val="2"/>
                <c:pt idx="0">
                  <c:v>29</c:v>
                </c:pt>
                <c:pt idx="1">
                  <c:v>400</c:v>
                </c:pt>
              </c:numCache>
            </c:numRef>
          </c:xVal>
          <c:yVal>
            <c:numRef>
              <c:f>Sheet1!$H$30:$H$31</c:f>
              <c:numCache>
                <c:formatCode>General</c:formatCode>
                <c:ptCount val="2"/>
                <c:pt idx="0">
                  <c:v>11</c:v>
                </c:pt>
                <c:pt idx="1">
                  <c:v>11</c:v>
                </c:pt>
              </c:numCache>
            </c:numRef>
          </c:yVal>
          <c:smooth val="1"/>
        </c:ser>
        <c:ser>
          <c:idx val="29"/>
          <c:order val="29"/>
          <c:spPr>
            <a:ln w="19050" cap="rnd">
              <a:solidFill>
                <a:schemeClr val="accent1"/>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0"/>
          <c:order val="30"/>
          <c:spPr>
            <a:ln w="19050" cap="rnd">
              <a:solidFill>
                <a:schemeClr val="accent1"/>
              </a:solidFill>
              <a:prstDash val="dash"/>
              <a:round/>
            </a:ln>
            <a:effectLst/>
          </c:spPr>
          <c:marker>
            <c:symbol val="none"/>
          </c:marker>
          <c:xVal>
            <c:numRef>
              <c:f>Sheet1!$G$39:$G$40</c:f>
              <c:numCache>
                <c:formatCode>General</c:formatCode>
                <c:ptCount val="2"/>
                <c:pt idx="0">
                  <c:v>30</c:v>
                </c:pt>
                <c:pt idx="1">
                  <c:v>400</c:v>
                </c:pt>
              </c:numCache>
            </c:numRef>
          </c:xVal>
          <c:yVal>
            <c:numRef>
              <c:f>Sheet1!$H$39:$H$40</c:f>
              <c:numCache>
                <c:formatCode>General</c:formatCode>
                <c:ptCount val="2"/>
                <c:pt idx="0">
                  <c:v>8</c:v>
                </c:pt>
                <c:pt idx="1">
                  <c:v>8</c:v>
                </c:pt>
              </c:numCache>
            </c:numRef>
          </c:yVal>
          <c:smooth val="1"/>
        </c:ser>
        <c:ser>
          <c:idx val="31"/>
          <c:order val="31"/>
          <c:spPr>
            <a:ln w="19050" cap="rnd">
              <a:solidFill>
                <a:schemeClr val="accent1"/>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2"/>
          <c:order val="32"/>
          <c:spPr>
            <a:ln w="19050" cap="rnd">
              <a:solidFill>
                <a:schemeClr val="accent1"/>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33"/>
          <c:spPr>
            <a:ln w="19050" cap="rnd">
              <a:solidFill>
                <a:schemeClr val="accent1"/>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ser>
          <c:idx val="34"/>
          <c:order val="34"/>
          <c:spPr>
            <a:ln w="19050" cap="rnd">
              <a:solidFill>
                <a:schemeClr val="accent1"/>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171036824"/>
        <c:axId val="171037216"/>
      </c:scatterChart>
      <c:valAx>
        <c:axId val="171036824"/>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37216"/>
        <c:crosses val="autoZero"/>
        <c:crossBetween val="midCat"/>
      </c:valAx>
      <c:valAx>
        <c:axId val="171037216"/>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36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1"/>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0"/>
          <c:order val="1"/>
          <c:tx>
            <c:strRef>
              <c:f>Sheet1!$A$5</c:f>
              <c:strCache>
                <c:ptCount val="1"/>
                <c:pt idx="0">
                  <c:v>19</c:v>
                </c:pt>
              </c:strCache>
            </c:strRef>
          </c:tx>
          <c:spPr>
            <a:ln w="19050" cap="rnd">
              <a:solidFill>
                <a:schemeClr val="accent1"/>
              </a:solidFill>
              <a:round/>
              <a:tailEnd type="oval"/>
            </a:ln>
            <a:effectLst/>
          </c:spPr>
          <c:marker>
            <c:symbol val="none"/>
          </c:marker>
          <c:xVal>
            <c:numRef>
              <c:f>Sheet1!$G$5:$G$6</c:f>
              <c:numCache>
                <c:formatCode>General</c:formatCode>
                <c:ptCount val="2"/>
                <c:pt idx="0">
                  <c:v>0</c:v>
                </c:pt>
                <c:pt idx="1">
                  <c:v>11</c:v>
                </c:pt>
              </c:numCache>
            </c:numRef>
          </c:xVal>
          <c:yVal>
            <c:numRef>
              <c:f>Sheet1!$H$5:$H$6</c:f>
              <c:numCache>
                <c:formatCode>General</c:formatCode>
                <c:ptCount val="2"/>
                <c:pt idx="0">
                  <c:v>19</c:v>
                </c:pt>
                <c:pt idx="1">
                  <c:v>19</c:v>
                </c:pt>
              </c:numCache>
            </c:numRef>
          </c:yVal>
          <c:smooth val="1"/>
        </c:ser>
        <c:ser>
          <c:idx val="1"/>
          <c:order val="2"/>
          <c:tx>
            <c:strRef>
              <c:f>Sheet1!$A$8</c:f>
              <c:strCache>
                <c:ptCount val="1"/>
                <c:pt idx="0">
                  <c:v>18</c:v>
                </c:pt>
              </c:strCache>
            </c:strRef>
          </c:tx>
          <c:spPr>
            <a:ln w="19050" cap="rnd">
              <a:solidFill>
                <a:schemeClr val="accent1"/>
              </a:solidFill>
              <a:round/>
              <a:tailEnd type="oval"/>
            </a:ln>
            <a:effectLst/>
          </c:spPr>
          <c:marker>
            <c:symbol val="none"/>
          </c:marker>
          <c:xVal>
            <c:numRef>
              <c:f>Sheet1!$G$8:$G$9</c:f>
              <c:numCache>
                <c:formatCode>General</c:formatCode>
                <c:ptCount val="2"/>
                <c:pt idx="0">
                  <c:v>0</c:v>
                </c:pt>
                <c:pt idx="1">
                  <c:v>14</c:v>
                </c:pt>
              </c:numCache>
            </c:numRef>
          </c:xVal>
          <c:yVal>
            <c:numRef>
              <c:f>Sheet1!$H$8:$H$9</c:f>
              <c:numCache>
                <c:formatCode>General</c:formatCode>
                <c:ptCount val="2"/>
                <c:pt idx="0">
                  <c:v>18</c:v>
                </c:pt>
                <c:pt idx="1">
                  <c:v>18</c:v>
                </c:pt>
              </c:numCache>
            </c:numRef>
          </c:yVal>
          <c:smooth val="1"/>
        </c:ser>
        <c:ser>
          <c:idx val="2"/>
          <c:order val="3"/>
          <c:tx>
            <c:strRef>
              <c:f>Sheet1!$A$11</c:f>
              <c:strCache>
                <c:ptCount val="1"/>
                <c:pt idx="0">
                  <c:v>17</c:v>
                </c:pt>
              </c:strCache>
            </c:strRef>
          </c:tx>
          <c:spPr>
            <a:ln w="19050" cap="rnd">
              <a:solidFill>
                <a:schemeClr val="accent1"/>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3"/>
          <c:order val="4"/>
          <c:tx>
            <c:strRef>
              <c:f>Sheet1!$A$14</c:f>
              <c:strCache>
                <c:ptCount val="1"/>
                <c:pt idx="0">
                  <c:v>16</c:v>
                </c:pt>
              </c:strCache>
            </c:strRef>
          </c:tx>
          <c:spPr>
            <a:ln w="19050" cap="rnd">
              <a:solidFill>
                <a:schemeClr val="accent1"/>
              </a:solidFill>
              <a:round/>
              <a:tailEnd type="oval"/>
            </a:ln>
            <a:effectLst/>
          </c:spPr>
          <c:marker>
            <c:symbol val="none"/>
          </c:marker>
          <c:xVal>
            <c:numRef>
              <c:f>Sheet1!$G$14:$G$15</c:f>
              <c:numCache>
                <c:formatCode>General</c:formatCode>
                <c:ptCount val="2"/>
                <c:pt idx="0">
                  <c:v>0</c:v>
                </c:pt>
                <c:pt idx="1">
                  <c:v>18</c:v>
                </c:pt>
              </c:numCache>
            </c:numRef>
          </c:xVal>
          <c:yVal>
            <c:numRef>
              <c:f>Sheet1!$H$14:$H$15</c:f>
              <c:numCache>
                <c:formatCode>General</c:formatCode>
                <c:ptCount val="2"/>
                <c:pt idx="0">
                  <c:v>16</c:v>
                </c:pt>
                <c:pt idx="1">
                  <c:v>16</c:v>
                </c:pt>
              </c:numCache>
            </c:numRef>
          </c:yVal>
          <c:smooth val="1"/>
        </c:ser>
        <c:ser>
          <c:idx val="4"/>
          <c:order val="5"/>
          <c:tx>
            <c:strRef>
              <c:f>Sheet1!$A$17</c:f>
              <c:strCache>
                <c:ptCount val="1"/>
                <c:pt idx="0">
                  <c:v>15</c:v>
                </c:pt>
              </c:strCache>
            </c:strRef>
          </c:tx>
          <c:spPr>
            <a:ln w="19050" cap="rnd">
              <a:solidFill>
                <a:schemeClr val="accent1"/>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6"/>
          <c:tx>
            <c:strRef>
              <c:f>Sheet1!$A$20</c:f>
              <c:strCache>
                <c:ptCount val="1"/>
                <c:pt idx="0">
                  <c:v>14</c:v>
                </c:pt>
              </c:strCache>
            </c:strRef>
          </c:tx>
          <c:spPr>
            <a:ln w="19050" cap="rnd">
              <a:solidFill>
                <a:schemeClr val="accent1"/>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6"/>
          <c:order val="7"/>
          <c:tx>
            <c:strRef>
              <c:f>Sheet1!$A$23</c:f>
              <c:strCache>
                <c:ptCount val="1"/>
                <c:pt idx="0">
                  <c:v>13</c:v>
                </c:pt>
              </c:strCache>
            </c:strRef>
          </c:tx>
          <c:spPr>
            <a:ln w="19050" cap="rnd">
              <a:solidFill>
                <a:schemeClr val="accent1"/>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7"/>
          <c:order val="8"/>
          <c:tx>
            <c:strRef>
              <c:f>Sheet1!$A$26</c:f>
              <c:strCache>
                <c:ptCount val="1"/>
                <c:pt idx="0">
                  <c:v>12</c:v>
                </c:pt>
              </c:strCache>
            </c:strRef>
          </c:tx>
          <c:spPr>
            <a:ln w="19050" cap="rnd">
              <a:solidFill>
                <a:schemeClr val="accent1"/>
              </a:solidFill>
              <a:round/>
              <a:tailEnd type="oval"/>
            </a:ln>
            <a:effectLst/>
          </c:spPr>
          <c:marker>
            <c:symbol val="none"/>
          </c:marker>
          <c:xVal>
            <c:numRef>
              <c:f>Sheet1!$G$26:$G$27</c:f>
              <c:numCache>
                <c:formatCode>General</c:formatCode>
                <c:ptCount val="2"/>
                <c:pt idx="0">
                  <c:v>0</c:v>
                </c:pt>
                <c:pt idx="1">
                  <c:v>28</c:v>
                </c:pt>
              </c:numCache>
            </c:numRef>
          </c:xVal>
          <c:yVal>
            <c:numRef>
              <c:f>Sheet1!$H$26:$H$27</c:f>
              <c:numCache>
                <c:formatCode>General</c:formatCode>
                <c:ptCount val="2"/>
                <c:pt idx="0">
                  <c:v>12</c:v>
                </c:pt>
                <c:pt idx="1">
                  <c:v>12</c:v>
                </c:pt>
              </c:numCache>
            </c:numRef>
          </c:yVal>
          <c:smooth val="1"/>
        </c:ser>
        <c:ser>
          <c:idx val="8"/>
          <c:order val="9"/>
          <c:tx>
            <c:strRef>
              <c:f>Sheet1!$A$29</c:f>
              <c:strCache>
                <c:ptCount val="1"/>
                <c:pt idx="0">
                  <c:v>11</c:v>
                </c:pt>
              </c:strCache>
            </c:strRef>
          </c:tx>
          <c:spPr>
            <a:ln w="19050" cap="rnd">
              <a:solidFill>
                <a:schemeClr val="accent1"/>
              </a:solidFill>
              <a:round/>
              <a:tailEnd type="oval"/>
            </a:ln>
            <a:effectLst/>
          </c:spPr>
          <c:marker>
            <c:symbol val="none"/>
          </c:marker>
          <c:xVal>
            <c:numRef>
              <c:f>Sheet1!$G$29:$G$30</c:f>
              <c:numCache>
                <c:formatCode>General</c:formatCode>
                <c:ptCount val="2"/>
                <c:pt idx="0">
                  <c:v>0</c:v>
                </c:pt>
                <c:pt idx="1">
                  <c:v>29</c:v>
                </c:pt>
              </c:numCache>
            </c:numRef>
          </c:xVal>
          <c:yVal>
            <c:numRef>
              <c:f>Sheet1!$H$29:$H$30</c:f>
              <c:numCache>
                <c:formatCode>General</c:formatCode>
                <c:ptCount val="2"/>
                <c:pt idx="0">
                  <c:v>11</c:v>
                </c:pt>
                <c:pt idx="1">
                  <c:v>11</c:v>
                </c:pt>
              </c:numCache>
            </c:numRef>
          </c:yVal>
          <c:smooth val="1"/>
        </c:ser>
        <c:ser>
          <c:idx val="9"/>
          <c:order val="10"/>
          <c:tx>
            <c:strRef>
              <c:f>Sheet1!$A$32</c:f>
              <c:strCache>
                <c:ptCount val="1"/>
                <c:pt idx="0">
                  <c:v>10</c:v>
                </c:pt>
              </c:strCache>
            </c:strRef>
          </c:tx>
          <c:spPr>
            <a:ln w="19050" cap="rnd">
              <a:solidFill>
                <a:schemeClr val="accent1"/>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0"/>
          <c:order val="11"/>
          <c:tx>
            <c:strRef>
              <c:f>Sheet1!$A$35</c:f>
              <c:strCache>
                <c:ptCount val="1"/>
                <c:pt idx="0">
                  <c:v>9</c:v>
                </c:pt>
              </c:strCache>
            </c:strRef>
          </c:tx>
          <c:spPr>
            <a:ln w="19050" cap="rnd">
              <a:solidFill>
                <a:schemeClr val="accent1"/>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1"/>
          <c:order val="12"/>
          <c:tx>
            <c:strRef>
              <c:f>Sheet1!$A$38</c:f>
              <c:strCache>
                <c:ptCount val="1"/>
                <c:pt idx="0">
                  <c:v>8</c:v>
                </c:pt>
              </c:strCache>
            </c:strRef>
          </c:tx>
          <c:spPr>
            <a:ln w="19050" cap="rnd">
              <a:solidFill>
                <a:schemeClr val="accent1"/>
              </a:solidFill>
              <a:round/>
              <a:tailEnd type="oval"/>
            </a:ln>
            <a:effectLst/>
          </c:spPr>
          <c:marker>
            <c:symbol val="none"/>
          </c:marker>
          <c:xVal>
            <c:numRef>
              <c:f>Sheet1!$G$38:$G$39</c:f>
              <c:numCache>
                <c:formatCode>General</c:formatCode>
                <c:ptCount val="2"/>
                <c:pt idx="0">
                  <c:v>0</c:v>
                </c:pt>
                <c:pt idx="1">
                  <c:v>30</c:v>
                </c:pt>
              </c:numCache>
            </c:numRef>
          </c:xVal>
          <c:yVal>
            <c:numRef>
              <c:f>Sheet1!$H$38:$H$39</c:f>
              <c:numCache>
                <c:formatCode>General</c:formatCode>
                <c:ptCount val="2"/>
                <c:pt idx="0">
                  <c:v>8</c:v>
                </c:pt>
                <c:pt idx="1">
                  <c:v>8</c:v>
                </c:pt>
              </c:numCache>
            </c:numRef>
          </c:yVal>
          <c:smooth val="1"/>
        </c:ser>
        <c:ser>
          <c:idx val="12"/>
          <c:order val="13"/>
          <c:tx>
            <c:strRef>
              <c:f>Sheet1!$A$41</c:f>
              <c:strCache>
                <c:ptCount val="1"/>
                <c:pt idx="0">
                  <c:v>7</c:v>
                </c:pt>
              </c:strCache>
            </c:strRef>
          </c:tx>
          <c:spPr>
            <a:ln w="19050" cap="rnd">
              <a:solidFill>
                <a:schemeClr val="accent1"/>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3"/>
          <c:order val="14"/>
          <c:tx>
            <c:strRef>
              <c:f>Sheet1!$A$44</c:f>
              <c:strCache>
                <c:ptCount val="1"/>
                <c:pt idx="0">
                  <c:v>6</c:v>
                </c:pt>
              </c:strCache>
            </c:strRef>
          </c:tx>
          <c:spPr>
            <a:ln w="19050" cap="rnd">
              <a:solidFill>
                <a:schemeClr val="accent1"/>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4"/>
          <c:order val="15"/>
          <c:tx>
            <c:strRef>
              <c:f>Sheet1!$A$47</c:f>
              <c:strCache>
                <c:ptCount val="1"/>
                <c:pt idx="0">
                  <c:v>5</c:v>
                </c:pt>
              </c:strCache>
            </c:strRef>
          </c:tx>
          <c:spPr>
            <a:ln w="19050" cap="rnd">
              <a:solidFill>
                <a:schemeClr val="accent2"/>
              </a:solidFill>
              <a:round/>
              <a:tailEnd type="diamond"/>
            </a:ln>
            <a:effectLst/>
          </c:spPr>
          <c:marker>
            <c:symbol val="none"/>
          </c:marker>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5"/>
          <c:order val="16"/>
          <c:tx>
            <c:strRef>
              <c:f>Sheet1!$A$50</c:f>
              <c:strCache>
                <c:ptCount val="1"/>
                <c:pt idx="0">
                  <c:v>4</c:v>
                </c:pt>
              </c:strCache>
            </c:strRef>
          </c:tx>
          <c:spPr>
            <a:ln w="19050" cap="rnd">
              <a:solidFill>
                <a:schemeClr val="accent2"/>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6"/>
          <c:order val="17"/>
          <c:tx>
            <c:strRef>
              <c:f>Sheet1!$A$53</c:f>
              <c:strCache>
                <c:ptCount val="1"/>
                <c:pt idx="0">
                  <c:v>3</c:v>
                </c:pt>
              </c:strCache>
            </c:strRef>
          </c:tx>
          <c:spPr>
            <a:ln w="19050" cap="rnd">
              <a:solidFill>
                <a:schemeClr val="accent2"/>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7"/>
          <c:order val="18"/>
          <c:tx>
            <c:strRef>
              <c:f>Sheet1!$A$56</c:f>
              <c:strCache>
                <c:ptCount val="1"/>
                <c:pt idx="0">
                  <c:v>2</c:v>
                </c:pt>
              </c:strCache>
            </c:strRef>
          </c:tx>
          <c:spPr>
            <a:ln w="19050" cap="rnd">
              <a:solidFill>
                <a:schemeClr val="accent2"/>
              </a:solidFill>
              <a:round/>
              <a:tailEnd type="diamond"/>
            </a:ln>
            <a:effectLst/>
          </c:spPr>
          <c:marker>
            <c:symbol val="none"/>
          </c:marker>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8"/>
          <c:order val="19"/>
          <c:tx>
            <c:strRef>
              <c:f>Sheet1!$A$59</c:f>
              <c:strCache>
                <c:ptCount val="1"/>
                <c:pt idx="0">
                  <c:v>1</c:v>
                </c:pt>
              </c:strCache>
            </c:strRef>
          </c:tx>
          <c:spPr>
            <a:ln w="19050" cap="rnd">
              <a:solidFill>
                <a:schemeClr val="accent2"/>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19"/>
          <c:order val="20"/>
          <c:spPr>
            <a:ln w="19050" cap="rnd">
              <a:solidFill>
                <a:schemeClr val="accent1"/>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0"/>
          <c:order val="21"/>
          <c:spPr>
            <a:ln w="19050" cap="rnd">
              <a:solidFill>
                <a:schemeClr val="accent1"/>
              </a:solidFill>
              <a:prstDash val="dash"/>
              <a:round/>
            </a:ln>
            <a:effectLst/>
          </c:spPr>
          <c:marker>
            <c:symbol val="none"/>
          </c:marker>
          <c:xVal>
            <c:numRef>
              <c:f>Sheet1!$G$6:$G$7</c:f>
              <c:numCache>
                <c:formatCode>General</c:formatCode>
                <c:ptCount val="2"/>
                <c:pt idx="0">
                  <c:v>11</c:v>
                </c:pt>
                <c:pt idx="1">
                  <c:v>11</c:v>
                </c:pt>
              </c:numCache>
            </c:numRef>
          </c:xVal>
          <c:yVal>
            <c:numRef>
              <c:f>Sheet1!$H$6:$H$7</c:f>
              <c:numCache>
                <c:formatCode>General</c:formatCode>
                <c:ptCount val="2"/>
                <c:pt idx="0">
                  <c:v>19</c:v>
                </c:pt>
                <c:pt idx="1">
                  <c:v>19</c:v>
                </c:pt>
              </c:numCache>
            </c:numRef>
          </c:yVal>
          <c:smooth val="1"/>
        </c:ser>
        <c:ser>
          <c:idx val="21"/>
          <c:order val="22"/>
          <c:spPr>
            <a:ln w="19050" cap="rnd">
              <a:solidFill>
                <a:schemeClr val="accent1"/>
              </a:solidFill>
              <a:prstDash val="dash"/>
              <a:round/>
            </a:ln>
            <a:effectLst/>
          </c:spPr>
          <c:marker>
            <c:symbol val="none"/>
          </c:marker>
          <c:xVal>
            <c:numRef>
              <c:f>Sheet1!$G$9:$G$10</c:f>
              <c:numCache>
                <c:formatCode>General</c:formatCode>
                <c:ptCount val="2"/>
                <c:pt idx="0">
                  <c:v>14</c:v>
                </c:pt>
                <c:pt idx="1">
                  <c:v>14</c:v>
                </c:pt>
              </c:numCache>
            </c:numRef>
          </c:xVal>
          <c:yVal>
            <c:numRef>
              <c:f>Sheet1!$H$9:$H$10</c:f>
              <c:numCache>
                <c:formatCode>General</c:formatCode>
                <c:ptCount val="2"/>
                <c:pt idx="0">
                  <c:v>18</c:v>
                </c:pt>
                <c:pt idx="1">
                  <c:v>18</c:v>
                </c:pt>
              </c:numCache>
            </c:numRef>
          </c:yVal>
          <c:smooth val="1"/>
        </c:ser>
        <c:ser>
          <c:idx val="23"/>
          <c:order val="23"/>
          <c:spPr>
            <a:ln w="19050" cap="rnd">
              <a:solidFill>
                <a:schemeClr val="accent1"/>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4"/>
          <c:order val="24"/>
          <c:spPr>
            <a:ln w="19050" cap="rnd">
              <a:solidFill>
                <a:schemeClr val="accent1"/>
              </a:solidFill>
              <a:prstDash val="dash"/>
              <a:round/>
            </a:ln>
            <a:effectLst/>
          </c:spPr>
          <c:marker>
            <c:symbol val="none"/>
          </c:marker>
          <c:xVal>
            <c:numRef>
              <c:f>Sheet1!$G$15:$G$16</c:f>
              <c:numCache>
                <c:formatCode>General</c:formatCode>
                <c:ptCount val="2"/>
                <c:pt idx="0">
                  <c:v>18</c:v>
                </c:pt>
                <c:pt idx="1">
                  <c:v>18</c:v>
                </c:pt>
              </c:numCache>
            </c:numRef>
          </c:xVal>
          <c:yVal>
            <c:numRef>
              <c:f>Sheet1!$H$15:$H$16</c:f>
              <c:numCache>
                <c:formatCode>General</c:formatCode>
                <c:ptCount val="2"/>
                <c:pt idx="0">
                  <c:v>16</c:v>
                </c:pt>
                <c:pt idx="1">
                  <c:v>16</c:v>
                </c:pt>
              </c:numCache>
            </c:numRef>
          </c:yVal>
          <c:smooth val="1"/>
        </c:ser>
        <c:ser>
          <c:idx val="25"/>
          <c:order val="25"/>
          <c:spPr>
            <a:ln w="19050" cap="rnd">
              <a:solidFill>
                <a:schemeClr val="accent1"/>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6"/>
          <c:order val="26"/>
          <c:spPr>
            <a:ln w="19050" cap="rnd">
              <a:solidFill>
                <a:schemeClr val="accent1"/>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27"/>
          <c:order val="27"/>
          <c:spPr>
            <a:ln w="19050" cap="rnd">
              <a:solidFill>
                <a:schemeClr val="accent1"/>
              </a:solidFill>
              <a:prstDash val="dash"/>
              <a:round/>
            </a:ln>
            <a:effectLst/>
          </c:spPr>
          <c:marker>
            <c:symbol val="none"/>
          </c:marker>
          <c:xVal>
            <c:numRef>
              <c:f>Sheet1!$G$27:$G$28</c:f>
              <c:numCache>
                <c:formatCode>General</c:formatCode>
                <c:ptCount val="2"/>
                <c:pt idx="0">
                  <c:v>28</c:v>
                </c:pt>
                <c:pt idx="1">
                  <c:v>400</c:v>
                </c:pt>
              </c:numCache>
            </c:numRef>
          </c:xVal>
          <c:yVal>
            <c:numRef>
              <c:f>Sheet1!$H$27:$H$28</c:f>
              <c:numCache>
                <c:formatCode>General</c:formatCode>
                <c:ptCount val="2"/>
                <c:pt idx="0">
                  <c:v>12</c:v>
                </c:pt>
                <c:pt idx="1">
                  <c:v>12</c:v>
                </c:pt>
              </c:numCache>
            </c:numRef>
          </c:yVal>
          <c:smooth val="1"/>
        </c:ser>
        <c:ser>
          <c:idx val="28"/>
          <c:order val="28"/>
          <c:spPr>
            <a:ln w="19050" cap="rnd">
              <a:solidFill>
                <a:schemeClr val="accent1"/>
              </a:solidFill>
              <a:prstDash val="dash"/>
              <a:round/>
            </a:ln>
            <a:effectLst/>
          </c:spPr>
          <c:marker>
            <c:symbol val="none"/>
          </c:marker>
          <c:xVal>
            <c:numRef>
              <c:f>Sheet1!$G$30:$G$31</c:f>
              <c:numCache>
                <c:formatCode>General</c:formatCode>
                <c:ptCount val="2"/>
                <c:pt idx="0">
                  <c:v>29</c:v>
                </c:pt>
                <c:pt idx="1">
                  <c:v>400</c:v>
                </c:pt>
              </c:numCache>
            </c:numRef>
          </c:xVal>
          <c:yVal>
            <c:numRef>
              <c:f>Sheet1!$H$30:$H$31</c:f>
              <c:numCache>
                <c:formatCode>General</c:formatCode>
                <c:ptCount val="2"/>
                <c:pt idx="0">
                  <c:v>11</c:v>
                </c:pt>
                <c:pt idx="1">
                  <c:v>11</c:v>
                </c:pt>
              </c:numCache>
            </c:numRef>
          </c:yVal>
          <c:smooth val="1"/>
        </c:ser>
        <c:ser>
          <c:idx val="29"/>
          <c:order val="29"/>
          <c:spPr>
            <a:ln w="19050" cap="rnd">
              <a:solidFill>
                <a:schemeClr val="accent1"/>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0"/>
          <c:order val="30"/>
          <c:spPr>
            <a:ln w="19050" cap="rnd">
              <a:solidFill>
                <a:schemeClr val="accent1"/>
              </a:solidFill>
              <a:prstDash val="dash"/>
              <a:round/>
            </a:ln>
            <a:effectLst/>
          </c:spPr>
          <c:marker>
            <c:symbol val="none"/>
          </c:marker>
          <c:xVal>
            <c:numRef>
              <c:f>Sheet1!$G$39:$G$40</c:f>
              <c:numCache>
                <c:formatCode>General</c:formatCode>
                <c:ptCount val="2"/>
                <c:pt idx="0">
                  <c:v>30</c:v>
                </c:pt>
                <c:pt idx="1">
                  <c:v>400</c:v>
                </c:pt>
              </c:numCache>
            </c:numRef>
          </c:xVal>
          <c:yVal>
            <c:numRef>
              <c:f>Sheet1!$H$39:$H$40</c:f>
              <c:numCache>
                <c:formatCode>General</c:formatCode>
                <c:ptCount val="2"/>
                <c:pt idx="0">
                  <c:v>8</c:v>
                </c:pt>
                <c:pt idx="1">
                  <c:v>8</c:v>
                </c:pt>
              </c:numCache>
            </c:numRef>
          </c:yVal>
          <c:smooth val="1"/>
        </c:ser>
        <c:ser>
          <c:idx val="31"/>
          <c:order val="31"/>
          <c:spPr>
            <a:ln w="19050" cap="rnd">
              <a:solidFill>
                <a:schemeClr val="accent1"/>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2"/>
          <c:order val="32"/>
          <c:spPr>
            <a:ln w="19050" cap="rnd">
              <a:solidFill>
                <a:schemeClr val="accent1"/>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33"/>
          <c:spPr>
            <a:ln w="19050" cap="rnd">
              <a:solidFill>
                <a:schemeClr val="accent1"/>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ser>
          <c:idx val="34"/>
          <c:order val="34"/>
          <c:spPr>
            <a:ln w="19050" cap="rnd">
              <a:solidFill>
                <a:schemeClr val="accent1"/>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172346744"/>
        <c:axId val="172347136"/>
      </c:scatterChart>
      <c:valAx>
        <c:axId val="172346744"/>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347136"/>
        <c:crosses val="autoZero"/>
        <c:crossBetween val="midCat"/>
      </c:valAx>
      <c:valAx>
        <c:axId val="172347136"/>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346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1"/>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0"/>
          <c:order val="1"/>
          <c:tx>
            <c:strRef>
              <c:f>Sheet1!$A$5</c:f>
              <c:strCache>
                <c:ptCount val="1"/>
                <c:pt idx="0">
                  <c:v>19</c:v>
                </c:pt>
              </c:strCache>
            </c:strRef>
          </c:tx>
          <c:spPr>
            <a:ln w="19050" cap="rnd">
              <a:solidFill>
                <a:schemeClr val="accent1"/>
              </a:solidFill>
              <a:round/>
              <a:tailEnd type="oval"/>
            </a:ln>
            <a:effectLst/>
          </c:spPr>
          <c:marker>
            <c:symbol val="none"/>
          </c:marker>
          <c:xVal>
            <c:numRef>
              <c:f>Sheet1!$G$5:$G$6</c:f>
              <c:numCache>
                <c:formatCode>General</c:formatCode>
                <c:ptCount val="2"/>
                <c:pt idx="0">
                  <c:v>0</c:v>
                </c:pt>
                <c:pt idx="1">
                  <c:v>11</c:v>
                </c:pt>
              </c:numCache>
            </c:numRef>
          </c:xVal>
          <c:yVal>
            <c:numRef>
              <c:f>Sheet1!$H$5:$H$6</c:f>
              <c:numCache>
                <c:formatCode>General</c:formatCode>
                <c:ptCount val="2"/>
                <c:pt idx="0">
                  <c:v>19</c:v>
                </c:pt>
                <c:pt idx="1">
                  <c:v>19</c:v>
                </c:pt>
              </c:numCache>
            </c:numRef>
          </c:yVal>
          <c:smooth val="1"/>
        </c:ser>
        <c:ser>
          <c:idx val="1"/>
          <c:order val="2"/>
          <c:tx>
            <c:strRef>
              <c:f>Sheet1!$A$8</c:f>
              <c:strCache>
                <c:ptCount val="1"/>
                <c:pt idx="0">
                  <c:v>18</c:v>
                </c:pt>
              </c:strCache>
            </c:strRef>
          </c:tx>
          <c:spPr>
            <a:ln w="19050" cap="rnd">
              <a:solidFill>
                <a:schemeClr val="accent1"/>
              </a:solidFill>
              <a:round/>
              <a:tailEnd type="oval"/>
            </a:ln>
            <a:effectLst/>
          </c:spPr>
          <c:marker>
            <c:symbol val="none"/>
          </c:marker>
          <c:xVal>
            <c:numRef>
              <c:f>Sheet1!$G$8:$G$9</c:f>
              <c:numCache>
                <c:formatCode>General</c:formatCode>
                <c:ptCount val="2"/>
                <c:pt idx="0">
                  <c:v>0</c:v>
                </c:pt>
                <c:pt idx="1">
                  <c:v>14</c:v>
                </c:pt>
              </c:numCache>
            </c:numRef>
          </c:xVal>
          <c:yVal>
            <c:numRef>
              <c:f>Sheet1!$H$8:$H$9</c:f>
              <c:numCache>
                <c:formatCode>General</c:formatCode>
                <c:ptCount val="2"/>
                <c:pt idx="0">
                  <c:v>18</c:v>
                </c:pt>
                <c:pt idx="1">
                  <c:v>18</c:v>
                </c:pt>
              </c:numCache>
            </c:numRef>
          </c:yVal>
          <c:smooth val="1"/>
        </c:ser>
        <c:ser>
          <c:idx val="2"/>
          <c:order val="3"/>
          <c:tx>
            <c:strRef>
              <c:f>Sheet1!$A$11</c:f>
              <c:strCache>
                <c:ptCount val="1"/>
                <c:pt idx="0">
                  <c:v>17</c:v>
                </c:pt>
              </c:strCache>
            </c:strRef>
          </c:tx>
          <c:spPr>
            <a:ln w="19050" cap="rnd">
              <a:solidFill>
                <a:schemeClr val="accent4"/>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3"/>
          <c:order val="4"/>
          <c:tx>
            <c:strRef>
              <c:f>Sheet1!$A$14</c:f>
              <c:strCache>
                <c:ptCount val="1"/>
                <c:pt idx="0">
                  <c:v>16</c:v>
                </c:pt>
              </c:strCache>
            </c:strRef>
          </c:tx>
          <c:spPr>
            <a:ln w="19050" cap="rnd">
              <a:solidFill>
                <a:schemeClr val="accent1"/>
              </a:solidFill>
              <a:round/>
              <a:tailEnd type="oval"/>
            </a:ln>
            <a:effectLst/>
          </c:spPr>
          <c:marker>
            <c:symbol val="none"/>
          </c:marker>
          <c:xVal>
            <c:numRef>
              <c:f>Sheet1!$G$14:$G$15</c:f>
              <c:numCache>
                <c:formatCode>General</c:formatCode>
                <c:ptCount val="2"/>
                <c:pt idx="0">
                  <c:v>0</c:v>
                </c:pt>
                <c:pt idx="1">
                  <c:v>18</c:v>
                </c:pt>
              </c:numCache>
            </c:numRef>
          </c:xVal>
          <c:yVal>
            <c:numRef>
              <c:f>Sheet1!$H$14:$H$15</c:f>
              <c:numCache>
                <c:formatCode>General</c:formatCode>
                <c:ptCount val="2"/>
                <c:pt idx="0">
                  <c:v>16</c:v>
                </c:pt>
                <c:pt idx="1">
                  <c:v>16</c:v>
                </c:pt>
              </c:numCache>
            </c:numRef>
          </c:yVal>
          <c:smooth val="1"/>
        </c:ser>
        <c:ser>
          <c:idx val="4"/>
          <c:order val="5"/>
          <c:tx>
            <c:strRef>
              <c:f>Sheet1!$A$17</c:f>
              <c:strCache>
                <c:ptCount val="1"/>
                <c:pt idx="0">
                  <c:v>15</c:v>
                </c:pt>
              </c:strCache>
            </c:strRef>
          </c:tx>
          <c:spPr>
            <a:ln w="19050" cap="rnd">
              <a:solidFill>
                <a:schemeClr val="accent1"/>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6"/>
          <c:tx>
            <c:strRef>
              <c:f>Sheet1!$A$20</c:f>
              <c:strCache>
                <c:ptCount val="1"/>
                <c:pt idx="0">
                  <c:v>14</c:v>
                </c:pt>
              </c:strCache>
            </c:strRef>
          </c:tx>
          <c:spPr>
            <a:ln w="19050" cap="rnd">
              <a:solidFill>
                <a:schemeClr val="accent1"/>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6"/>
          <c:order val="7"/>
          <c:tx>
            <c:strRef>
              <c:f>Sheet1!$A$23</c:f>
              <c:strCache>
                <c:ptCount val="1"/>
                <c:pt idx="0">
                  <c:v>13</c:v>
                </c:pt>
              </c:strCache>
            </c:strRef>
          </c:tx>
          <c:spPr>
            <a:ln w="19050" cap="rnd">
              <a:solidFill>
                <a:schemeClr val="accent4"/>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7"/>
          <c:order val="8"/>
          <c:tx>
            <c:strRef>
              <c:f>Sheet1!$A$26</c:f>
              <c:strCache>
                <c:ptCount val="1"/>
                <c:pt idx="0">
                  <c:v>12</c:v>
                </c:pt>
              </c:strCache>
            </c:strRef>
          </c:tx>
          <c:spPr>
            <a:ln w="19050" cap="rnd">
              <a:solidFill>
                <a:schemeClr val="accent1"/>
              </a:solidFill>
              <a:round/>
              <a:tailEnd type="oval"/>
            </a:ln>
            <a:effectLst/>
          </c:spPr>
          <c:marker>
            <c:symbol val="none"/>
          </c:marker>
          <c:xVal>
            <c:numRef>
              <c:f>Sheet1!$G$26:$G$27</c:f>
              <c:numCache>
                <c:formatCode>General</c:formatCode>
                <c:ptCount val="2"/>
                <c:pt idx="0">
                  <c:v>0</c:v>
                </c:pt>
                <c:pt idx="1">
                  <c:v>28</c:v>
                </c:pt>
              </c:numCache>
            </c:numRef>
          </c:xVal>
          <c:yVal>
            <c:numRef>
              <c:f>Sheet1!$H$26:$H$27</c:f>
              <c:numCache>
                <c:formatCode>General</c:formatCode>
                <c:ptCount val="2"/>
                <c:pt idx="0">
                  <c:v>12</c:v>
                </c:pt>
                <c:pt idx="1">
                  <c:v>12</c:v>
                </c:pt>
              </c:numCache>
            </c:numRef>
          </c:yVal>
          <c:smooth val="1"/>
        </c:ser>
        <c:ser>
          <c:idx val="8"/>
          <c:order val="9"/>
          <c:tx>
            <c:strRef>
              <c:f>Sheet1!$A$29</c:f>
              <c:strCache>
                <c:ptCount val="1"/>
                <c:pt idx="0">
                  <c:v>11</c:v>
                </c:pt>
              </c:strCache>
            </c:strRef>
          </c:tx>
          <c:spPr>
            <a:ln w="19050" cap="rnd">
              <a:solidFill>
                <a:schemeClr val="accent1"/>
              </a:solidFill>
              <a:round/>
              <a:tailEnd type="oval"/>
            </a:ln>
            <a:effectLst/>
          </c:spPr>
          <c:marker>
            <c:symbol val="none"/>
          </c:marker>
          <c:xVal>
            <c:numRef>
              <c:f>Sheet1!$G$29:$G$30</c:f>
              <c:numCache>
                <c:formatCode>General</c:formatCode>
                <c:ptCount val="2"/>
                <c:pt idx="0">
                  <c:v>0</c:v>
                </c:pt>
                <c:pt idx="1">
                  <c:v>29</c:v>
                </c:pt>
              </c:numCache>
            </c:numRef>
          </c:xVal>
          <c:yVal>
            <c:numRef>
              <c:f>Sheet1!$H$29:$H$30</c:f>
              <c:numCache>
                <c:formatCode>General</c:formatCode>
                <c:ptCount val="2"/>
                <c:pt idx="0">
                  <c:v>11</c:v>
                </c:pt>
                <c:pt idx="1">
                  <c:v>11</c:v>
                </c:pt>
              </c:numCache>
            </c:numRef>
          </c:yVal>
          <c:smooth val="1"/>
        </c:ser>
        <c:ser>
          <c:idx val="9"/>
          <c:order val="10"/>
          <c:tx>
            <c:strRef>
              <c:f>Sheet1!$A$32</c:f>
              <c:strCache>
                <c:ptCount val="1"/>
                <c:pt idx="0">
                  <c:v>10</c:v>
                </c:pt>
              </c:strCache>
            </c:strRef>
          </c:tx>
          <c:spPr>
            <a:ln w="19050" cap="rnd">
              <a:solidFill>
                <a:schemeClr val="accent4"/>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0"/>
          <c:order val="11"/>
          <c:tx>
            <c:strRef>
              <c:f>Sheet1!$A$35</c:f>
              <c:strCache>
                <c:ptCount val="1"/>
                <c:pt idx="0">
                  <c:v>9</c:v>
                </c:pt>
              </c:strCache>
            </c:strRef>
          </c:tx>
          <c:spPr>
            <a:ln w="19050" cap="rnd">
              <a:solidFill>
                <a:schemeClr val="accent1"/>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1"/>
          <c:order val="12"/>
          <c:tx>
            <c:strRef>
              <c:f>Sheet1!$A$38</c:f>
              <c:strCache>
                <c:ptCount val="1"/>
                <c:pt idx="0">
                  <c:v>8</c:v>
                </c:pt>
              </c:strCache>
            </c:strRef>
          </c:tx>
          <c:spPr>
            <a:ln w="19050" cap="rnd">
              <a:solidFill>
                <a:schemeClr val="accent1"/>
              </a:solidFill>
              <a:round/>
              <a:tailEnd type="oval"/>
            </a:ln>
            <a:effectLst/>
          </c:spPr>
          <c:marker>
            <c:symbol val="none"/>
          </c:marker>
          <c:xVal>
            <c:numRef>
              <c:f>Sheet1!$G$38:$G$39</c:f>
              <c:numCache>
                <c:formatCode>General</c:formatCode>
                <c:ptCount val="2"/>
                <c:pt idx="0">
                  <c:v>0</c:v>
                </c:pt>
                <c:pt idx="1">
                  <c:v>30</c:v>
                </c:pt>
              </c:numCache>
            </c:numRef>
          </c:xVal>
          <c:yVal>
            <c:numRef>
              <c:f>Sheet1!$H$38:$H$39</c:f>
              <c:numCache>
                <c:formatCode>General</c:formatCode>
                <c:ptCount val="2"/>
                <c:pt idx="0">
                  <c:v>8</c:v>
                </c:pt>
                <c:pt idx="1">
                  <c:v>8</c:v>
                </c:pt>
              </c:numCache>
            </c:numRef>
          </c:yVal>
          <c:smooth val="1"/>
        </c:ser>
        <c:ser>
          <c:idx val="12"/>
          <c:order val="13"/>
          <c:tx>
            <c:strRef>
              <c:f>Sheet1!$A$41</c:f>
              <c:strCache>
                <c:ptCount val="1"/>
                <c:pt idx="0">
                  <c:v>7</c:v>
                </c:pt>
              </c:strCache>
            </c:strRef>
          </c:tx>
          <c:spPr>
            <a:ln w="19050" cap="rnd">
              <a:solidFill>
                <a:schemeClr val="accent4"/>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3"/>
          <c:order val="14"/>
          <c:tx>
            <c:strRef>
              <c:f>Sheet1!$A$44</c:f>
              <c:strCache>
                <c:ptCount val="1"/>
                <c:pt idx="0">
                  <c:v>6</c:v>
                </c:pt>
              </c:strCache>
            </c:strRef>
          </c:tx>
          <c:spPr>
            <a:ln w="19050" cap="rnd">
              <a:solidFill>
                <a:schemeClr val="accent1"/>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4"/>
          <c:order val="15"/>
          <c:tx>
            <c:strRef>
              <c:f>Sheet1!$A$47</c:f>
              <c:strCache>
                <c:ptCount val="1"/>
                <c:pt idx="0">
                  <c:v>5</c:v>
                </c:pt>
              </c:strCache>
            </c:strRef>
          </c:tx>
          <c:spPr>
            <a:ln w="19050" cap="rnd">
              <a:solidFill>
                <a:schemeClr val="accent2"/>
              </a:solidFill>
              <a:round/>
              <a:tailEnd type="diamond"/>
            </a:ln>
            <a:effectLst/>
          </c:spPr>
          <c:marker>
            <c:symbol val="none"/>
          </c:marker>
          <c:dPt>
            <c:idx val="1"/>
            <c:marker>
              <c:symbol val="none"/>
            </c:marker>
            <c:bubble3D val="0"/>
            <c:spPr>
              <a:ln w="19050" cap="rnd">
                <a:solidFill>
                  <a:schemeClr val="accent2">
                    <a:lumMod val="50000"/>
                  </a:schemeClr>
                </a:solidFill>
                <a:round/>
                <a:tailEnd type="diamond"/>
              </a:ln>
              <a:effectLst/>
            </c:spPr>
          </c:dPt>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5"/>
          <c:order val="16"/>
          <c:tx>
            <c:strRef>
              <c:f>Sheet1!$A$50</c:f>
              <c:strCache>
                <c:ptCount val="1"/>
                <c:pt idx="0">
                  <c:v>4</c:v>
                </c:pt>
              </c:strCache>
            </c:strRef>
          </c:tx>
          <c:spPr>
            <a:ln w="19050" cap="rnd">
              <a:solidFill>
                <a:schemeClr val="accent2"/>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6"/>
          <c:order val="17"/>
          <c:tx>
            <c:strRef>
              <c:f>Sheet1!$A$53</c:f>
              <c:strCache>
                <c:ptCount val="1"/>
                <c:pt idx="0">
                  <c:v>3</c:v>
                </c:pt>
              </c:strCache>
            </c:strRef>
          </c:tx>
          <c:spPr>
            <a:ln w="19050" cap="rnd">
              <a:solidFill>
                <a:schemeClr val="accent4"/>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7"/>
          <c:order val="18"/>
          <c:tx>
            <c:strRef>
              <c:f>Sheet1!$A$56</c:f>
              <c:strCache>
                <c:ptCount val="1"/>
                <c:pt idx="0">
                  <c:v>2</c:v>
                </c:pt>
              </c:strCache>
            </c:strRef>
          </c:tx>
          <c:spPr>
            <a:ln w="19050" cap="rnd">
              <a:solidFill>
                <a:schemeClr val="accent2"/>
              </a:solidFill>
              <a:round/>
              <a:tailEnd type="diamond"/>
            </a:ln>
            <a:effectLst/>
          </c:spPr>
          <c:marker>
            <c:symbol val="none"/>
          </c:marker>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8"/>
          <c:order val="19"/>
          <c:tx>
            <c:strRef>
              <c:f>Sheet1!$A$59</c:f>
              <c:strCache>
                <c:ptCount val="1"/>
                <c:pt idx="0">
                  <c:v>1</c:v>
                </c:pt>
              </c:strCache>
            </c:strRef>
          </c:tx>
          <c:spPr>
            <a:ln w="19050" cap="rnd">
              <a:solidFill>
                <a:schemeClr val="accent4"/>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19"/>
          <c:order val="20"/>
          <c:spPr>
            <a:ln w="19050" cap="rnd">
              <a:solidFill>
                <a:schemeClr val="accent1"/>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0"/>
          <c:order val="21"/>
          <c:spPr>
            <a:ln w="19050" cap="rnd">
              <a:solidFill>
                <a:schemeClr val="accent1"/>
              </a:solidFill>
              <a:prstDash val="dash"/>
              <a:round/>
            </a:ln>
            <a:effectLst/>
          </c:spPr>
          <c:marker>
            <c:symbol val="none"/>
          </c:marker>
          <c:xVal>
            <c:numRef>
              <c:f>Sheet1!$G$6:$G$7</c:f>
              <c:numCache>
                <c:formatCode>General</c:formatCode>
                <c:ptCount val="2"/>
                <c:pt idx="0">
                  <c:v>11</c:v>
                </c:pt>
                <c:pt idx="1">
                  <c:v>11</c:v>
                </c:pt>
              </c:numCache>
            </c:numRef>
          </c:xVal>
          <c:yVal>
            <c:numRef>
              <c:f>Sheet1!$H$6:$H$7</c:f>
              <c:numCache>
                <c:formatCode>General</c:formatCode>
                <c:ptCount val="2"/>
                <c:pt idx="0">
                  <c:v>19</c:v>
                </c:pt>
                <c:pt idx="1">
                  <c:v>19</c:v>
                </c:pt>
              </c:numCache>
            </c:numRef>
          </c:yVal>
          <c:smooth val="1"/>
        </c:ser>
        <c:ser>
          <c:idx val="21"/>
          <c:order val="22"/>
          <c:spPr>
            <a:ln w="19050" cap="rnd">
              <a:solidFill>
                <a:schemeClr val="accent1"/>
              </a:solidFill>
              <a:prstDash val="dash"/>
              <a:round/>
            </a:ln>
            <a:effectLst/>
          </c:spPr>
          <c:marker>
            <c:symbol val="none"/>
          </c:marker>
          <c:xVal>
            <c:numRef>
              <c:f>Sheet1!$G$9:$G$10</c:f>
              <c:numCache>
                <c:formatCode>General</c:formatCode>
                <c:ptCount val="2"/>
                <c:pt idx="0">
                  <c:v>14</c:v>
                </c:pt>
                <c:pt idx="1">
                  <c:v>14</c:v>
                </c:pt>
              </c:numCache>
            </c:numRef>
          </c:xVal>
          <c:yVal>
            <c:numRef>
              <c:f>Sheet1!$H$9:$H$10</c:f>
              <c:numCache>
                <c:formatCode>General</c:formatCode>
                <c:ptCount val="2"/>
                <c:pt idx="0">
                  <c:v>18</c:v>
                </c:pt>
                <c:pt idx="1">
                  <c:v>18</c:v>
                </c:pt>
              </c:numCache>
            </c:numRef>
          </c:yVal>
          <c:smooth val="1"/>
        </c:ser>
        <c:ser>
          <c:idx val="23"/>
          <c:order val="23"/>
          <c:spPr>
            <a:ln w="19050" cap="rnd">
              <a:solidFill>
                <a:schemeClr val="accent4"/>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4"/>
          <c:order val="24"/>
          <c:spPr>
            <a:ln w="19050" cap="rnd">
              <a:solidFill>
                <a:schemeClr val="accent1"/>
              </a:solidFill>
              <a:prstDash val="dash"/>
              <a:round/>
            </a:ln>
            <a:effectLst/>
          </c:spPr>
          <c:marker>
            <c:symbol val="none"/>
          </c:marker>
          <c:xVal>
            <c:numRef>
              <c:f>Sheet1!$G$15:$G$16</c:f>
              <c:numCache>
                <c:formatCode>General</c:formatCode>
                <c:ptCount val="2"/>
                <c:pt idx="0">
                  <c:v>18</c:v>
                </c:pt>
                <c:pt idx="1">
                  <c:v>18</c:v>
                </c:pt>
              </c:numCache>
            </c:numRef>
          </c:xVal>
          <c:yVal>
            <c:numRef>
              <c:f>Sheet1!$H$15:$H$16</c:f>
              <c:numCache>
                <c:formatCode>General</c:formatCode>
                <c:ptCount val="2"/>
                <c:pt idx="0">
                  <c:v>16</c:v>
                </c:pt>
                <c:pt idx="1">
                  <c:v>16</c:v>
                </c:pt>
              </c:numCache>
            </c:numRef>
          </c:yVal>
          <c:smooth val="1"/>
        </c:ser>
        <c:ser>
          <c:idx val="25"/>
          <c:order val="25"/>
          <c:spPr>
            <a:ln w="19050" cap="rnd">
              <a:solidFill>
                <a:schemeClr val="accent1"/>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6"/>
          <c:order val="26"/>
          <c:spPr>
            <a:ln w="19050" cap="rnd">
              <a:solidFill>
                <a:schemeClr val="accent4"/>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27"/>
          <c:order val="27"/>
          <c:spPr>
            <a:ln w="19050" cap="rnd">
              <a:solidFill>
                <a:schemeClr val="accent1"/>
              </a:solidFill>
              <a:prstDash val="dash"/>
              <a:round/>
            </a:ln>
            <a:effectLst/>
          </c:spPr>
          <c:marker>
            <c:symbol val="none"/>
          </c:marker>
          <c:xVal>
            <c:numRef>
              <c:f>Sheet1!$G$27:$G$28</c:f>
              <c:numCache>
                <c:formatCode>General</c:formatCode>
                <c:ptCount val="2"/>
                <c:pt idx="0">
                  <c:v>28</c:v>
                </c:pt>
                <c:pt idx="1">
                  <c:v>400</c:v>
                </c:pt>
              </c:numCache>
            </c:numRef>
          </c:xVal>
          <c:yVal>
            <c:numRef>
              <c:f>Sheet1!$H$27:$H$28</c:f>
              <c:numCache>
                <c:formatCode>General</c:formatCode>
                <c:ptCount val="2"/>
                <c:pt idx="0">
                  <c:v>12</c:v>
                </c:pt>
                <c:pt idx="1">
                  <c:v>12</c:v>
                </c:pt>
              </c:numCache>
            </c:numRef>
          </c:yVal>
          <c:smooth val="1"/>
        </c:ser>
        <c:ser>
          <c:idx val="28"/>
          <c:order val="28"/>
          <c:spPr>
            <a:ln w="19050" cap="rnd">
              <a:solidFill>
                <a:schemeClr val="accent1"/>
              </a:solidFill>
              <a:prstDash val="dash"/>
              <a:round/>
            </a:ln>
            <a:effectLst/>
          </c:spPr>
          <c:marker>
            <c:symbol val="none"/>
          </c:marker>
          <c:xVal>
            <c:numRef>
              <c:f>Sheet1!$G$30:$G$31</c:f>
              <c:numCache>
                <c:formatCode>General</c:formatCode>
                <c:ptCount val="2"/>
                <c:pt idx="0">
                  <c:v>29</c:v>
                </c:pt>
                <c:pt idx="1">
                  <c:v>400</c:v>
                </c:pt>
              </c:numCache>
            </c:numRef>
          </c:xVal>
          <c:yVal>
            <c:numRef>
              <c:f>Sheet1!$H$30:$H$31</c:f>
              <c:numCache>
                <c:formatCode>General</c:formatCode>
                <c:ptCount val="2"/>
                <c:pt idx="0">
                  <c:v>11</c:v>
                </c:pt>
                <c:pt idx="1">
                  <c:v>11</c:v>
                </c:pt>
              </c:numCache>
            </c:numRef>
          </c:yVal>
          <c:smooth val="1"/>
        </c:ser>
        <c:ser>
          <c:idx val="29"/>
          <c:order val="29"/>
          <c:spPr>
            <a:ln w="19050" cap="rnd">
              <a:solidFill>
                <a:schemeClr val="accent1"/>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0"/>
          <c:order val="30"/>
          <c:spPr>
            <a:ln w="19050" cap="rnd">
              <a:solidFill>
                <a:schemeClr val="accent1"/>
              </a:solidFill>
              <a:prstDash val="dash"/>
              <a:round/>
            </a:ln>
            <a:effectLst/>
          </c:spPr>
          <c:marker>
            <c:symbol val="none"/>
          </c:marker>
          <c:xVal>
            <c:numRef>
              <c:f>Sheet1!$G$39:$G$40</c:f>
              <c:numCache>
                <c:formatCode>General</c:formatCode>
                <c:ptCount val="2"/>
                <c:pt idx="0">
                  <c:v>30</c:v>
                </c:pt>
                <c:pt idx="1">
                  <c:v>400</c:v>
                </c:pt>
              </c:numCache>
            </c:numRef>
          </c:xVal>
          <c:yVal>
            <c:numRef>
              <c:f>Sheet1!$H$39:$H$40</c:f>
              <c:numCache>
                <c:formatCode>General</c:formatCode>
                <c:ptCount val="2"/>
                <c:pt idx="0">
                  <c:v>8</c:v>
                </c:pt>
                <c:pt idx="1">
                  <c:v>8</c:v>
                </c:pt>
              </c:numCache>
            </c:numRef>
          </c:yVal>
          <c:smooth val="1"/>
        </c:ser>
        <c:ser>
          <c:idx val="31"/>
          <c:order val="31"/>
          <c:spPr>
            <a:ln w="19050" cap="rnd">
              <a:solidFill>
                <a:schemeClr val="accent4"/>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2"/>
          <c:order val="32"/>
          <c:spPr>
            <a:ln w="19050" cap="rnd">
              <a:solidFill>
                <a:schemeClr val="accent1"/>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33"/>
          <c:spPr>
            <a:ln w="19050" cap="rnd">
              <a:solidFill>
                <a:schemeClr val="accent1"/>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ser>
          <c:idx val="34"/>
          <c:order val="34"/>
          <c:spPr>
            <a:ln w="19050" cap="rnd">
              <a:solidFill>
                <a:schemeClr val="accent4"/>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172348704"/>
        <c:axId val="172349096"/>
      </c:scatterChart>
      <c:valAx>
        <c:axId val="172348704"/>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349096"/>
        <c:crosses val="autoZero"/>
        <c:crossBetween val="midCat"/>
      </c:valAx>
      <c:valAx>
        <c:axId val="172349096"/>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348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
          <c:order val="0"/>
          <c:tx>
            <c:strRef>
              <c:f>Sheet1!$A$11</c:f>
              <c:strCache>
                <c:ptCount val="1"/>
                <c:pt idx="0">
                  <c:v>17</c:v>
                </c:pt>
              </c:strCache>
            </c:strRef>
          </c:tx>
          <c:spPr>
            <a:ln w="19050" cap="rnd">
              <a:solidFill>
                <a:schemeClr val="accent4"/>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6"/>
          <c:order val="1"/>
          <c:tx>
            <c:strRef>
              <c:f>Sheet1!$A$23</c:f>
              <c:strCache>
                <c:ptCount val="1"/>
                <c:pt idx="0">
                  <c:v>13</c:v>
                </c:pt>
              </c:strCache>
            </c:strRef>
          </c:tx>
          <c:spPr>
            <a:ln w="19050" cap="rnd">
              <a:solidFill>
                <a:schemeClr val="accent4"/>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9"/>
          <c:order val="2"/>
          <c:tx>
            <c:strRef>
              <c:f>Sheet1!$A$32</c:f>
              <c:strCache>
                <c:ptCount val="1"/>
                <c:pt idx="0">
                  <c:v>10</c:v>
                </c:pt>
              </c:strCache>
            </c:strRef>
          </c:tx>
          <c:spPr>
            <a:ln w="19050" cap="rnd">
              <a:solidFill>
                <a:schemeClr val="accent4"/>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2"/>
          <c:order val="3"/>
          <c:tx>
            <c:strRef>
              <c:f>Sheet1!$A$41</c:f>
              <c:strCache>
                <c:ptCount val="1"/>
                <c:pt idx="0">
                  <c:v>7</c:v>
                </c:pt>
              </c:strCache>
            </c:strRef>
          </c:tx>
          <c:spPr>
            <a:ln w="19050" cap="rnd">
              <a:solidFill>
                <a:schemeClr val="accent4"/>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4"/>
          <c:order val="4"/>
          <c:tx>
            <c:strRef>
              <c:f>Sheet1!$A$47</c:f>
              <c:strCache>
                <c:ptCount val="1"/>
                <c:pt idx="0">
                  <c:v>5</c:v>
                </c:pt>
              </c:strCache>
            </c:strRef>
          </c:tx>
          <c:spPr>
            <a:ln w="19050" cap="rnd">
              <a:solidFill>
                <a:schemeClr val="accent2">
                  <a:lumMod val="50000"/>
                </a:schemeClr>
              </a:solidFill>
              <a:round/>
              <a:tailEnd type="diamond"/>
            </a:ln>
            <a:effectLst/>
          </c:spPr>
          <c:marker>
            <c:symbol val="none"/>
          </c:marker>
          <c:dPt>
            <c:idx val="1"/>
            <c:marker>
              <c:symbol val="none"/>
            </c:marker>
            <c:bubble3D val="0"/>
            <c:spPr>
              <a:ln w="19050" cap="rnd">
                <a:solidFill>
                  <a:schemeClr val="accent2">
                    <a:lumMod val="50000"/>
                  </a:schemeClr>
                </a:solidFill>
                <a:round/>
                <a:tailEnd type="diamond"/>
              </a:ln>
              <a:effectLst/>
            </c:spPr>
          </c:dPt>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6"/>
          <c:order val="5"/>
          <c:tx>
            <c:strRef>
              <c:f>Sheet1!$A$53</c:f>
              <c:strCache>
                <c:ptCount val="1"/>
                <c:pt idx="0">
                  <c:v>3</c:v>
                </c:pt>
              </c:strCache>
            </c:strRef>
          </c:tx>
          <c:spPr>
            <a:ln w="19050" cap="rnd">
              <a:solidFill>
                <a:schemeClr val="accent4"/>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8"/>
          <c:order val="6"/>
          <c:tx>
            <c:strRef>
              <c:f>Sheet1!$A$59</c:f>
              <c:strCache>
                <c:ptCount val="1"/>
                <c:pt idx="0">
                  <c:v>1</c:v>
                </c:pt>
              </c:strCache>
            </c:strRef>
          </c:tx>
          <c:spPr>
            <a:ln w="19050" cap="rnd">
              <a:solidFill>
                <a:schemeClr val="accent4"/>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23"/>
          <c:order val="7"/>
          <c:spPr>
            <a:ln w="19050" cap="rnd">
              <a:solidFill>
                <a:schemeClr val="accent4"/>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6"/>
          <c:order val="8"/>
          <c:spPr>
            <a:ln w="19050" cap="rnd">
              <a:solidFill>
                <a:schemeClr val="accent4"/>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31"/>
          <c:order val="9"/>
          <c:spPr>
            <a:ln w="19050" cap="rnd">
              <a:solidFill>
                <a:schemeClr val="accent4"/>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4"/>
          <c:order val="10"/>
          <c:spPr>
            <a:ln w="19050" cap="rnd">
              <a:solidFill>
                <a:schemeClr val="accent4"/>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352677648"/>
        <c:axId val="352678040"/>
      </c:scatterChart>
      <c:valAx>
        <c:axId val="352677648"/>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78040"/>
        <c:crosses val="autoZero"/>
        <c:crossBetween val="midCat"/>
      </c:valAx>
      <c:valAx>
        <c:axId val="352678040"/>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77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1"/>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0"/>
          <c:order val="1"/>
          <c:tx>
            <c:strRef>
              <c:f>Sheet1!$A$5</c:f>
              <c:strCache>
                <c:ptCount val="1"/>
                <c:pt idx="0">
                  <c:v>19</c:v>
                </c:pt>
              </c:strCache>
            </c:strRef>
          </c:tx>
          <c:spPr>
            <a:ln w="19050" cap="rnd">
              <a:solidFill>
                <a:schemeClr val="accent1"/>
              </a:solidFill>
              <a:round/>
              <a:tailEnd type="oval"/>
            </a:ln>
            <a:effectLst/>
          </c:spPr>
          <c:marker>
            <c:symbol val="none"/>
          </c:marker>
          <c:xVal>
            <c:numRef>
              <c:f>Sheet1!$G$5:$G$6</c:f>
              <c:numCache>
                <c:formatCode>General</c:formatCode>
                <c:ptCount val="2"/>
                <c:pt idx="0">
                  <c:v>0</c:v>
                </c:pt>
                <c:pt idx="1">
                  <c:v>11</c:v>
                </c:pt>
              </c:numCache>
            </c:numRef>
          </c:xVal>
          <c:yVal>
            <c:numRef>
              <c:f>Sheet1!$H$5:$H$6</c:f>
              <c:numCache>
                <c:formatCode>General</c:formatCode>
                <c:ptCount val="2"/>
                <c:pt idx="0">
                  <c:v>19</c:v>
                </c:pt>
                <c:pt idx="1">
                  <c:v>19</c:v>
                </c:pt>
              </c:numCache>
            </c:numRef>
          </c:yVal>
          <c:smooth val="1"/>
        </c:ser>
        <c:ser>
          <c:idx val="1"/>
          <c:order val="2"/>
          <c:tx>
            <c:strRef>
              <c:f>Sheet1!$A$8</c:f>
              <c:strCache>
                <c:ptCount val="1"/>
                <c:pt idx="0">
                  <c:v>18</c:v>
                </c:pt>
              </c:strCache>
            </c:strRef>
          </c:tx>
          <c:spPr>
            <a:ln w="19050" cap="rnd">
              <a:solidFill>
                <a:schemeClr val="accent1"/>
              </a:solidFill>
              <a:round/>
              <a:tailEnd type="oval"/>
            </a:ln>
            <a:effectLst/>
          </c:spPr>
          <c:marker>
            <c:symbol val="none"/>
          </c:marker>
          <c:xVal>
            <c:numRef>
              <c:f>Sheet1!$G$8:$G$9</c:f>
              <c:numCache>
                <c:formatCode>General</c:formatCode>
                <c:ptCount val="2"/>
                <c:pt idx="0">
                  <c:v>0</c:v>
                </c:pt>
                <c:pt idx="1">
                  <c:v>14</c:v>
                </c:pt>
              </c:numCache>
            </c:numRef>
          </c:xVal>
          <c:yVal>
            <c:numRef>
              <c:f>Sheet1!$H$8:$H$9</c:f>
              <c:numCache>
                <c:formatCode>General</c:formatCode>
                <c:ptCount val="2"/>
                <c:pt idx="0">
                  <c:v>18</c:v>
                </c:pt>
                <c:pt idx="1">
                  <c:v>18</c:v>
                </c:pt>
              </c:numCache>
            </c:numRef>
          </c:yVal>
          <c:smooth val="1"/>
        </c:ser>
        <c:ser>
          <c:idx val="2"/>
          <c:order val="3"/>
          <c:tx>
            <c:strRef>
              <c:f>Sheet1!$A$11</c:f>
              <c:strCache>
                <c:ptCount val="1"/>
                <c:pt idx="0">
                  <c:v>17</c:v>
                </c:pt>
              </c:strCache>
            </c:strRef>
          </c:tx>
          <c:spPr>
            <a:ln w="19050" cap="rnd">
              <a:solidFill>
                <a:schemeClr val="accent1"/>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3"/>
          <c:order val="4"/>
          <c:tx>
            <c:strRef>
              <c:f>Sheet1!$A$14</c:f>
              <c:strCache>
                <c:ptCount val="1"/>
                <c:pt idx="0">
                  <c:v>16</c:v>
                </c:pt>
              </c:strCache>
            </c:strRef>
          </c:tx>
          <c:spPr>
            <a:ln w="19050" cap="rnd">
              <a:solidFill>
                <a:schemeClr val="accent1"/>
              </a:solidFill>
              <a:round/>
              <a:tailEnd type="oval"/>
            </a:ln>
            <a:effectLst/>
          </c:spPr>
          <c:marker>
            <c:symbol val="none"/>
          </c:marker>
          <c:xVal>
            <c:numRef>
              <c:f>Sheet1!$G$14:$G$15</c:f>
              <c:numCache>
                <c:formatCode>General</c:formatCode>
                <c:ptCount val="2"/>
                <c:pt idx="0">
                  <c:v>0</c:v>
                </c:pt>
                <c:pt idx="1">
                  <c:v>18</c:v>
                </c:pt>
              </c:numCache>
            </c:numRef>
          </c:xVal>
          <c:yVal>
            <c:numRef>
              <c:f>Sheet1!$H$14:$H$15</c:f>
              <c:numCache>
                <c:formatCode>General</c:formatCode>
                <c:ptCount val="2"/>
                <c:pt idx="0">
                  <c:v>16</c:v>
                </c:pt>
                <c:pt idx="1">
                  <c:v>16</c:v>
                </c:pt>
              </c:numCache>
            </c:numRef>
          </c:yVal>
          <c:smooth val="1"/>
        </c:ser>
        <c:ser>
          <c:idx val="4"/>
          <c:order val="5"/>
          <c:tx>
            <c:strRef>
              <c:f>Sheet1!$A$17</c:f>
              <c:strCache>
                <c:ptCount val="1"/>
                <c:pt idx="0">
                  <c:v>15</c:v>
                </c:pt>
              </c:strCache>
            </c:strRef>
          </c:tx>
          <c:spPr>
            <a:ln w="19050" cap="rnd">
              <a:solidFill>
                <a:schemeClr val="accent1"/>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6"/>
          <c:tx>
            <c:strRef>
              <c:f>Sheet1!$A$20</c:f>
              <c:strCache>
                <c:ptCount val="1"/>
                <c:pt idx="0">
                  <c:v>14</c:v>
                </c:pt>
              </c:strCache>
            </c:strRef>
          </c:tx>
          <c:spPr>
            <a:ln w="19050" cap="rnd">
              <a:solidFill>
                <a:schemeClr val="accent1"/>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6"/>
          <c:order val="7"/>
          <c:tx>
            <c:strRef>
              <c:f>Sheet1!$A$23</c:f>
              <c:strCache>
                <c:ptCount val="1"/>
                <c:pt idx="0">
                  <c:v>13</c:v>
                </c:pt>
              </c:strCache>
            </c:strRef>
          </c:tx>
          <c:spPr>
            <a:ln w="19050" cap="rnd">
              <a:solidFill>
                <a:schemeClr val="accent1"/>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7"/>
          <c:order val="8"/>
          <c:tx>
            <c:strRef>
              <c:f>Sheet1!$A$26</c:f>
              <c:strCache>
                <c:ptCount val="1"/>
                <c:pt idx="0">
                  <c:v>12</c:v>
                </c:pt>
              </c:strCache>
            </c:strRef>
          </c:tx>
          <c:spPr>
            <a:ln w="19050" cap="rnd">
              <a:solidFill>
                <a:schemeClr val="accent1"/>
              </a:solidFill>
              <a:round/>
              <a:tailEnd type="oval"/>
            </a:ln>
            <a:effectLst/>
          </c:spPr>
          <c:marker>
            <c:symbol val="none"/>
          </c:marker>
          <c:xVal>
            <c:numRef>
              <c:f>Sheet1!$G$26:$G$27</c:f>
              <c:numCache>
                <c:formatCode>General</c:formatCode>
                <c:ptCount val="2"/>
                <c:pt idx="0">
                  <c:v>0</c:v>
                </c:pt>
                <c:pt idx="1">
                  <c:v>28</c:v>
                </c:pt>
              </c:numCache>
            </c:numRef>
          </c:xVal>
          <c:yVal>
            <c:numRef>
              <c:f>Sheet1!$H$26:$H$27</c:f>
              <c:numCache>
                <c:formatCode>General</c:formatCode>
                <c:ptCount val="2"/>
                <c:pt idx="0">
                  <c:v>12</c:v>
                </c:pt>
                <c:pt idx="1">
                  <c:v>12</c:v>
                </c:pt>
              </c:numCache>
            </c:numRef>
          </c:yVal>
          <c:smooth val="1"/>
        </c:ser>
        <c:ser>
          <c:idx val="8"/>
          <c:order val="9"/>
          <c:tx>
            <c:strRef>
              <c:f>Sheet1!$A$29</c:f>
              <c:strCache>
                <c:ptCount val="1"/>
                <c:pt idx="0">
                  <c:v>11</c:v>
                </c:pt>
              </c:strCache>
            </c:strRef>
          </c:tx>
          <c:spPr>
            <a:ln w="19050" cap="rnd">
              <a:solidFill>
                <a:schemeClr val="accent1"/>
              </a:solidFill>
              <a:round/>
              <a:tailEnd type="oval"/>
            </a:ln>
            <a:effectLst/>
          </c:spPr>
          <c:marker>
            <c:symbol val="none"/>
          </c:marker>
          <c:xVal>
            <c:numRef>
              <c:f>Sheet1!$G$29:$G$30</c:f>
              <c:numCache>
                <c:formatCode>General</c:formatCode>
                <c:ptCount val="2"/>
                <c:pt idx="0">
                  <c:v>0</c:v>
                </c:pt>
                <c:pt idx="1">
                  <c:v>29</c:v>
                </c:pt>
              </c:numCache>
            </c:numRef>
          </c:xVal>
          <c:yVal>
            <c:numRef>
              <c:f>Sheet1!$H$29:$H$30</c:f>
              <c:numCache>
                <c:formatCode>General</c:formatCode>
                <c:ptCount val="2"/>
                <c:pt idx="0">
                  <c:v>11</c:v>
                </c:pt>
                <c:pt idx="1">
                  <c:v>11</c:v>
                </c:pt>
              </c:numCache>
            </c:numRef>
          </c:yVal>
          <c:smooth val="1"/>
        </c:ser>
        <c:ser>
          <c:idx val="9"/>
          <c:order val="10"/>
          <c:tx>
            <c:strRef>
              <c:f>Sheet1!$A$32</c:f>
              <c:strCache>
                <c:ptCount val="1"/>
                <c:pt idx="0">
                  <c:v>10</c:v>
                </c:pt>
              </c:strCache>
            </c:strRef>
          </c:tx>
          <c:spPr>
            <a:ln w="19050" cap="rnd">
              <a:solidFill>
                <a:schemeClr val="accent1"/>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0"/>
          <c:order val="11"/>
          <c:tx>
            <c:strRef>
              <c:f>Sheet1!$A$35</c:f>
              <c:strCache>
                <c:ptCount val="1"/>
                <c:pt idx="0">
                  <c:v>9</c:v>
                </c:pt>
              </c:strCache>
            </c:strRef>
          </c:tx>
          <c:spPr>
            <a:ln w="19050" cap="rnd">
              <a:solidFill>
                <a:schemeClr val="accent1"/>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1"/>
          <c:order val="12"/>
          <c:tx>
            <c:strRef>
              <c:f>Sheet1!$A$38</c:f>
              <c:strCache>
                <c:ptCount val="1"/>
                <c:pt idx="0">
                  <c:v>8</c:v>
                </c:pt>
              </c:strCache>
            </c:strRef>
          </c:tx>
          <c:spPr>
            <a:ln w="19050" cap="rnd">
              <a:solidFill>
                <a:schemeClr val="accent1"/>
              </a:solidFill>
              <a:round/>
              <a:tailEnd type="oval"/>
            </a:ln>
            <a:effectLst/>
          </c:spPr>
          <c:marker>
            <c:symbol val="none"/>
          </c:marker>
          <c:xVal>
            <c:numRef>
              <c:f>Sheet1!$G$38:$G$39</c:f>
              <c:numCache>
                <c:formatCode>General</c:formatCode>
                <c:ptCount val="2"/>
                <c:pt idx="0">
                  <c:v>0</c:v>
                </c:pt>
                <c:pt idx="1">
                  <c:v>30</c:v>
                </c:pt>
              </c:numCache>
            </c:numRef>
          </c:xVal>
          <c:yVal>
            <c:numRef>
              <c:f>Sheet1!$H$38:$H$39</c:f>
              <c:numCache>
                <c:formatCode>General</c:formatCode>
                <c:ptCount val="2"/>
                <c:pt idx="0">
                  <c:v>8</c:v>
                </c:pt>
                <c:pt idx="1">
                  <c:v>8</c:v>
                </c:pt>
              </c:numCache>
            </c:numRef>
          </c:yVal>
          <c:smooth val="1"/>
        </c:ser>
        <c:ser>
          <c:idx val="12"/>
          <c:order val="13"/>
          <c:tx>
            <c:strRef>
              <c:f>Sheet1!$A$41</c:f>
              <c:strCache>
                <c:ptCount val="1"/>
                <c:pt idx="0">
                  <c:v>7</c:v>
                </c:pt>
              </c:strCache>
            </c:strRef>
          </c:tx>
          <c:spPr>
            <a:ln w="19050" cap="rnd">
              <a:solidFill>
                <a:schemeClr val="accent1"/>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3"/>
          <c:order val="14"/>
          <c:tx>
            <c:strRef>
              <c:f>Sheet1!$A$44</c:f>
              <c:strCache>
                <c:ptCount val="1"/>
                <c:pt idx="0">
                  <c:v>6</c:v>
                </c:pt>
              </c:strCache>
            </c:strRef>
          </c:tx>
          <c:spPr>
            <a:ln w="19050" cap="rnd">
              <a:solidFill>
                <a:schemeClr val="accent1"/>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4"/>
          <c:order val="15"/>
          <c:tx>
            <c:strRef>
              <c:f>Sheet1!$A$47</c:f>
              <c:strCache>
                <c:ptCount val="1"/>
                <c:pt idx="0">
                  <c:v>5</c:v>
                </c:pt>
              </c:strCache>
            </c:strRef>
          </c:tx>
          <c:spPr>
            <a:ln w="19050" cap="rnd">
              <a:solidFill>
                <a:schemeClr val="accent2"/>
              </a:solidFill>
              <a:round/>
              <a:tailEnd type="diamond"/>
            </a:ln>
            <a:effectLst/>
          </c:spPr>
          <c:marker>
            <c:symbol val="none"/>
          </c:marker>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5"/>
          <c:order val="16"/>
          <c:tx>
            <c:strRef>
              <c:f>Sheet1!$A$50</c:f>
              <c:strCache>
                <c:ptCount val="1"/>
                <c:pt idx="0">
                  <c:v>4</c:v>
                </c:pt>
              </c:strCache>
            </c:strRef>
          </c:tx>
          <c:spPr>
            <a:ln w="19050" cap="rnd">
              <a:solidFill>
                <a:schemeClr val="accent2"/>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6"/>
          <c:order val="17"/>
          <c:tx>
            <c:strRef>
              <c:f>Sheet1!$A$53</c:f>
              <c:strCache>
                <c:ptCount val="1"/>
                <c:pt idx="0">
                  <c:v>3</c:v>
                </c:pt>
              </c:strCache>
            </c:strRef>
          </c:tx>
          <c:spPr>
            <a:ln w="19050" cap="rnd">
              <a:solidFill>
                <a:schemeClr val="accent2"/>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7"/>
          <c:order val="18"/>
          <c:tx>
            <c:strRef>
              <c:f>Sheet1!$A$56</c:f>
              <c:strCache>
                <c:ptCount val="1"/>
                <c:pt idx="0">
                  <c:v>2</c:v>
                </c:pt>
              </c:strCache>
            </c:strRef>
          </c:tx>
          <c:spPr>
            <a:ln w="19050" cap="rnd">
              <a:solidFill>
                <a:schemeClr val="accent2"/>
              </a:solidFill>
              <a:round/>
              <a:tailEnd type="diamond"/>
            </a:ln>
            <a:effectLst/>
          </c:spPr>
          <c:marker>
            <c:symbol val="none"/>
          </c:marker>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8"/>
          <c:order val="19"/>
          <c:tx>
            <c:strRef>
              <c:f>Sheet1!$A$59</c:f>
              <c:strCache>
                <c:ptCount val="1"/>
                <c:pt idx="0">
                  <c:v>1</c:v>
                </c:pt>
              </c:strCache>
            </c:strRef>
          </c:tx>
          <c:spPr>
            <a:ln w="19050" cap="rnd">
              <a:solidFill>
                <a:schemeClr val="accent2"/>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19"/>
          <c:order val="20"/>
          <c:spPr>
            <a:ln w="19050" cap="rnd">
              <a:solidFill>
                <a:schemeClr val="accent1"/>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0"/>
          <c:order val="21"/>
          <c:spPr>
            <a:ln w="19050" cap="rnd">
              <a:solidFill>
                <a:schemeClr val="accent1"/>
              </a:solidFill>
              <a:prstDash val="dash"/>
              <a:round/>
            </a:ln>
            <a:effectLst/>
          </c:spPr>
          <c:marker>
            <c:symbol val="none"/>
          </c:marker>
          <c:xVal>
            <c:numRef>
              <c:f>Sheet1!$G$6:$G$7</c:f>
              <c:numCache>
                <c:formatCode>General</c:formatCode>
                <c:ptCount val="2"/>
                <c:pt idx="0">
                  <c:v>11</c:v>
                </c:pt>
                <c:pt idx="1">
                  <c:v>11</c:v>
                </c:pt>
              </c:numCache>
            </c:numRef>
          </c:xVal>
          <c:yVal>
            <c:numRef>
              <c:f>Sheet1!$H$6:$H$7</c:f>
              <c:numCache>
                <c:formatCode>General</c:formatCode>
                <c:ptCount val="2"/>
                <c:pt idx="0">
                  <c:v>19</c:v>
                </c:pt>
                <c:pt idx="1">
                  <c:v>19</c:v>
                </c:pt>
              </c:numCache>
            </c:numRef>
          </c:yVal>
          <c:smooth val="1"/>
        </c:ser>
        <c:ser>
          <c:idx val="21"/>
          <c:order val="22"/>
          <c:spPr>
            <a:ln w="19050" cap="rnd">
              <a:solidFill>
                <a:schemeClr val="accent1"/>
              </a:solidFill>
              <a:prstDash val="dash"/>
              <a:round/>
            </a:ln>
            <a:effectLst/>
          </c:spPr>
          <c:marker>
            <c:symbol val="none"/>
          </c:marker>
          <c:xVal>
            <c:numRef>
              <c:f>Sheet1!$G$9:$G$10</c:f>
              <c:numCache>
                <c:formatCode>General</c:formatCode>
                <c:ptCount val="2"/>
                <c:pt idx="0">
                  <c:v>14</c:v>
                </c:pt>
                <c:pt idx="1">
                  <c:v>14</c:v>
                </c:pt>
              </c:numCache>
            </c:numRef>
          </c:xVal>
          <c:yVal>
            <c:numRef>
              <c:f>Sheet1!$H$9:$H$10</c:f>
              <c:numCache>
                <c:formatCode>General</c:formatCode>
                <c:ptCount val="2"/>
                <c:pt idx="0">
                  <c:v>18</c:v>
                </c:pt>
                <c:pt idx="1">
                  <c:v>18</c:v>
                </c:pt>
              </c:numCache>
            </c:numRef>
          </c:yVal>
          <c:smooth val="1"/>
        </c:ser>
        <c:ser>
          <c:idx val="23"/>
          <c:order val="23"/>
          <c:spPr>
            <a:ln w="19050" cap="rnd">
              <a:solidFill>
                <a:schemeClr val="accent1"/>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4"/>
          <c:order val="24"/>
          <c:spPr>
            <a:ln w="19050" cap="rnd">
              <a:solidFill>
                <a:schemeClr val="accent1"/>
              </a:solidFill>
              <a:prstDash val="dash"/>
              <a:round/>
            </a:ln>
            <a:effectLst/>
          </c:spPr>
          <c:marker>
            <c:symbol val="none"/>
          </c:marker>
          <c:xVal>
            <c:numRef>
              <c:f>Sheet1!$G$15:$G$16</c:f>
              <c:numCache>
                <c:formatCode>General</c:formatCode>
                <c:ptCount val="2"/>
                <c:pt idx="0">
                  <c:v>18</c:v>
                </c:pt>
                <c:pt idx="1">
                  <c:v>18</c:v>
                </c:pt>
              </c:numCache>
            </c:numRef>
          </c:xVal>
          <c:yVal>
            <c:numRef>
              <c:f>Sheet1!$H$15:$H$16</c:f>
              <c:numCache>
                <c:formatCode>General</c:formatCode>
                <c:ptCount val="2"/>
                <c:pt idx="0">
                  <c:v>16</c:v>
                </c:pt>
                <c:pt idx="1">
                  <c:v>16</c:v>
                </c:pt>
              </c:numCache>
            </c:numRef>
          </c:yVal>
          <c:smooth val="1"/>
        </c:ser>
        <c:ser>
          <c:idx val="25"/>
          <c:order val="25"/>
          <c:spPr>
            <a:ln w="19050" cap="rnd">
              <a:solidFill>
                <a:schemeClr val="accent1"/>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6"/>
          <c:order val="26"/>
          <c:spPr>
            <a:ln w="19050" cap="rnd">
              <a:solidFill>
                <a:schemeClr val="accent1"/>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27"/>
          <c:order val="27"/>
          <c:spPr>
            <a:ln w="19050" cap="rnd">
              <a:solidFill>
                <a:schemeClr val="accent1"/>
              </a:solidFill>
              <a:prstDash val="dash"/>
              <a:round/>
            </a:ln>
            <a:effectLst/>
          </c:spPr>
          <c:marker>
            <c:symbol val="none"/>
          </c:marker>
          <c:xVal>
            <c:numRef>
              <c:f>Sheet1!$G$27:$G$28</c:f>
              <c:numCache>
                <c:formatCode>General</c:formatCode>
                <c:ptCount val="2"/>
                <c:pt idx="0">
                  <c:v>28</c:v>
                </c:pt>
                <c:pt idx="1">
                  <c:v>400</c:v>
                </c:pt>
              </c:numCache>
            </c:numRef>
          </c:xVal>
          <c:yVal>
            <c:numRef>
              <c:f>Sheet1!$H$27:$H$28</c:f>
              <c:numCache>
                <c:formatCode>General</c:formatCode>
                <c:ptCount val="2"/>
                <c:pt idx="0">
                  <c:v>12</c:v>
                </c:pt>
                <c:pt idx="1">
                  <c:v>12</c:v>
                </c:pt>
              </c:numCache>
            </c:numRef>
          </c:yVal>
          <c:smooth val="1"/>
        </c:ser>
        <c:ser>
          <c:idx val="28"/>
          <c:order val="28"/>
          <c:spPr>
            <a:ln w="19050" cap="rnd">
              <a:solidFill>
                <a:schemeClr val="accent1"/>
              </a:solidFill>
              <a:prstDash val="dash"/>
              <a:round/>
            </a:ln>
            <a:effectLst/>
          </c:spPr>
          <c:marker>
            <c:symbol val="none"/>
          </c:marker>
          <c:xVal>
            <c:numRef>
              <c:f>Sheet1!$G$30:$G$31</c:f>
              <c:numCache>
                <c:formatCode>General</c:formatCode>
                <c:ptCount val="2"/>
                <c:pt idx="0">
                  <c:v>29</c:v>
                </c:pt>
                <c:pt idx="1">
                  <c:v>400</c:v>
                </c:pt>
              </c:numCache>
            </c:numRef>
          </c:xVal>
          <c:yVal>
            <c:numRef>
              <c:f>Sheet1!$H$30:$H$31</c:f>
              <c:numCache>
                <c:formatCode>General</c:formatCode>
                <c:ptCount val="2"/>
                <c:pt idx="0">
                  <c:v>11</c:v>
                </c:pt>
                <c:pt idx="1">
                  <c:v>11</c:v>
                </c:pt>
              </c:numCache>
            </c:numRef>
          </c:yVal>
          <c:smooth val="1"/>
        </c:ser>
        <c:ser>
          <c:idx val="29"/>
          <c:order val="29"/>
          <c:spPr>
            <a:ln w="19050" cap="rnd">
              <a:solidFill>
                <a:schemeClr val="accent1"/>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0"/>
          <c:order val="30"/>
          <c:spPr>
            <a:ln w="19050" cap="rnd">
              <a:solidFill>
                <a:schemeClr val="accent1"/>
              </a:solidFill>
              <a:prstDash val="dash"/>
              <a:round/>
            </a:ln>
            <a:effectLst/>
          </c:spPr>
          <c:marker>
            <c:symbol val="none"/>
          </c:marker>
          <c:xVal>
            <c:numRef>
              <c:f>Sheet1!$G$39:$G$40</c:f>
              <c:numCache>
                <c:formatCode>General</c:formatCode>
                <c:ptCount val="2"/>
                <c:pt idx="0">
                  <c:v>30</c:v>
                </c:pt>
                <c:pt idx="1">
                  <c:v>400</c:v>
                </c:pt>
              </c:numCache>
            </c:numRef>
          </c:xVal>
          <c:yVal>
            <c:numRef>
              <c:f>Sheet1!$H$39:$H$40</c:f>
              <c:numCache>
                <c:formatCode>General</c:formatCode>
                <c:ptCount val="2"/>
                <c:pt idx="0">
                  <c:v>8</c:v>
                </c:pt>
                <c:pt idx="1">
                  <c:v>8</c:v>
                </c:pt>
              </c:numCache>
            </c:numRef>
          </c:yVal>
          <c:smooth val="1"/>
        </c:ser>
        <c:ser>
          <c:idx val="31"/>
          <c:order val="31"/>
          <c:spPr>
            <a:ln w="19050" cap="rnd">
              <a:solidFill>
                <a:schemeClr val="accent1"/>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2"/>
          <c:order val="32"/>
          <c:spPr>
            <a:ln w="19050" cap="rnd">
              <a:solidFill>
                <a:schemeClr val="accent1"/>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33"/>
          <c:spPr>
            <a:ln w="19050" cap="rnd">
              <a:solidFill>
                <a:schemeClr val="accent1"/>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ser>
          <c:idx val="34"/>
          <c:order val="34"/>
          <c:spPr>
            <a:ln w="19050" cap="rnd">
              <a:solidFill>
                <a:schemeClr val="accent1"/>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352679216"/>
        <c:axId val="352679608"/>
      </c:scatterChart>
      <c:valAx>
        <c:axId val="352679216"/>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79608"/>
        <c:crosses val="autoZero"/>
        <c:crossBetween val="midCat"/>
      </c:valAx>
      <c:valAx>
        <c:axId val="352679608"/>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792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4"/>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0"/>
          <c:order val="1"/>
          <c:tx>
            <c:strRef>
              <c:f>Sheet1!$A$5</c:f>
              <c:strCache>
                <c:ptCount val="1"/>
                <c:pt idx="0">
                  <c:v>19</c:v>
                </c:pt>
              </c:strCache>
            </c:strRef>
          </c:tx>
          <c:spPr>
            <a:ln w="19050" cap="rnd">
              <a:solidFill>
                <a:schemeClr val="accent1"/>
              </a:solidFill>
              <a:round/>
              <a:tailEnd type="oval"/>
            </a:ln>
            <a:effectLst/>
          </c:spPr>
          <c:marker>
            <c:symbol val="none"/>
          </c:marker>
          <c:xVal>
            <c:numRef>
              <c:f>Sheet1!$G$5:$G$6</c:f>
              <c:numCache>
                <c:formatCode>General</c:formatCode>
                <c:ptCount val="2"/>
                <c:pt idx="0">
                  <c:v>0</c:v>
                </c:pt>
                <c:pt idx="1">
                  <c:v>11</c:v>
                </c:pt>
              </c:numCache>
            </c:numRef>
          </c:xVal>
          <c:yVal>
            <c:numRef>
              <c:f>Sheet1!$H$5:$H$6</c:f>
              <c:numCache>
                <c:formatCode>General</c:formatCode>
                <c:ptCount val="2"/>
                <c:pt idx="0">
                  <c:v>19</c:v>
                </c:pt>
                <c:pt idx="1">
                  <c:v>19</c:v>
                </c:pt>
              </c:numCache>
            </c:numRef>
          </c:yVal>
          <c:smooth val="1"/>
        </c:ser>
        <c:ser>
          <c:idx val="1"/>
          <c:order val="2"/>
          <c:tx>
            <c:strRef>
              <c:f>Sheet1!$A$8</c:f>
              <c:strCache>
                <c:ptCount val="1"/>
                <c:pt idx="0">
                  <c:v>18</c:v>
                </c:pt>
              </c:strCache>
            </c:strRef>
          </c:tx>
          <c:spPr>
            <a:ln w="19050" cap="rnd">
              <a:solidFill>
                <a:schemeClr val="accent1"/>
              </a:solidFill>
              <a:round/>
              <a:tailEnd type="oval"/>
            </a:ln>
            <a:effectLst/>
          </c:spPr>
          <c:marker>
            <c:symbol val="none"/>
          </c:marker>
          <c:xVal>
            <c:numRef>
              <c:f>Sheet1!$G$8:$G$9</c:f>
              <c:numCache>
                <c:formatCode>General</c:formatCode>
                <c:ptCount val="2"/>
                <c:pt idx="0">
                  <c:v>0</c:v>
                </c:pt>
                <c:pt idx="1">
                  <c:v>14</c:v>
                </c:pt>
              </c:numCache>
            </c:numRef>
          </c:xVal>
          <c:yVal>
            <c:numRef>
              <c:f>Sheet1!$H$8:$H$9</c:f>
              <c:numCache>
                <c:formatCode>General</c:formatCode>
                <c:ptCount val="2"/>
                <c:pt idx="0">
                  <c:v>18</c:v>
                </c:pt>
                <c:pt idx="1">
                  <c:v>18</c:v>
                </c:pt>
              </c:numCache>
            </c:numRef>
          </c:yVal>
          <c:smooth val="1"/>
        </c:ser>
        <c:ser>
          <c:idx val="2"/>
          <c:order val="3"/>
          <c:tx>
            <c:strRef>
              <c:f>Sheet1!$A$11</c:f>
              <c:strCache>
                <c:ptCount val="1"/>
                <c:pt idx="0">
                  <c:v>17</c:v>
                </c:pt>
              </c:strCache>
            </c:strRef>
          </c:tx>
          <c:spPr>
            <a:ln w="19050" cap="rnd">
              <a:solidFill>
                <a:schemeClr val="accent1"/>
              </a:solidFill>
              <a:round/>
              <a:tailEnd type="oval"/>
            </a:ln>
            <a:effectLst/>
          </c:spPr>
          <c:marker>
            <c:symbol val="none"/>
          </c:marker>
          <c:xVal>
            <c:numRef>
              <c:f>Sheet1!$G$11:$G$12</c:f>
              <c:numCache>
                <c:formatCode>General</c:formatCode>
                <c:ptCount val="2"/>
                <c:pt idx="0">
                  <c:v>0</c:v>
                </c:pt>
                <c:pt idx="1">
                  <c:v>15</c:v>
                </c:pt>
              </c:numCache>
            </c:numRef>
          </c:xVal>
          <c:yVal>
            <c:numRef>
              <c:f>Sheet1!$H$11:$H$12</c:f>
              <c:numCache>
                <c:formatCode>General</c:formatCode>
                <c:ptCount val="2"/>
                <c:pt idx="0">
                  <c:v>17</c:v>
                </c:pt>
                <c:pt idx="1">
                  <c:v>17</c:v>
                </c:pt>
              </c:numCache>
            </c:numRef>
          </c:yVal>
          <c:smooth val="1"/>
        </c:ser>
        <c:ser>
          <c:idx val="3"/>
          <c:order val="4"/>
          <c:tx>
            <c:strRef>
              <c:f>Sheet1!$A$14</c:f>
              <c:strCache>
                <c:ptCount val="1"/>
                <c:pt idx="0">
                  <c:v>16</c:v>
                </c:pt>
              </c:strCache>
            </c:strRef>
          </c:tx>
          <c:spPr>
            <a:ln w="19050" cap="rnd">
              <a:solidFill>
                <a:schemeClr val="accent1"/>
              </a:solidFill>
              <a:round/>
              <a:tailEnd type="oval"/>
            </a:ln>
            <a:effectLst/>
          </c:spPr>
          <c:marker>
            <c:symbol val="none"/>
          </c:marker>
          <c:xVal>
            <c:numRef>
              <c:f>Sheet1!$G$14:$G$15</c:f>
              <c:numCache>
                <c:formatCode>General</c:formatCode>
                <c:ptCount val="2"/>
                <c:pt idx="0">
                  <c:v>0</c:v>
                </c:pt>
                <c:pt idx="1">
                  <c:v>18</c:v>
                </c:pt>
              </c:numCache>
            </c:numRef>
          </c:xVal>
          <c:yVal>
            <c:numRef>
              <c:f>Sheet1!$H$14:$H$15</c:f>
              <c:numCache>
                <c:formatCode>General</c:formatCode>
                <c:ptCount val="2"/>
                <c:pt idx="0">
                  <c:v>16</c:v>
                </c:pt>
                <c:pt idx="1">
                  <c:v>16</c:v>
                </c:pt>
              </c:numCache>
            </c:numRef>
          </c:yVal>
          <c:smooth val="1"/>
        </c:ser>
        <c:ser>
          <c:idx val="4"/>
          <c:order val="5"/>
          <c:tx>
            <c:strRef>
              <c:f>Sheet1!$A$17</c:f>
              <c:strCache>
                <c:ptCount val="1"/>
                <c:pt idx="0">
                  <c:v>15</c:v>
                </c:pt>
              </c:strCache>
            </c:strRef>
          </c:tx>
          <c:spPr>
            <a:ln w="19050" cap="rnd">
              <a:solidFill>
                <a:schemeClr val="accent4"/>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6"/>
          <c:tx>
            <c:strRef>
              <c:f>Sheet1!$A$20</c:f>
              <c:strCache>
                <c:ptCount val="1"/>
                <c:pt idx="0">
                  <c:v>14</c:v>
                </c:pt>
              </c:strCache>
            </c:strRef>
          </c:tx>
          <c:spPr>
            <a:ln w="19050" cap="rnd">
              <a:solidFill>
                <a:schemeClr val="accent4"/>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6"/>
          <c:order val="7"/>
          <c:tx>
            <c:strRef>
              <c:f>Sheet1!$A$23</c:f>
              <c:strCache>
                <c:ptCount val="1"/>
                <c:pt idx="0">
                  <c:v>13</c:v>
                </c:pt>
              </c:strCache>
            </c:strRef>
          </c:tx>
          <c:spPr>
            <a:ln w="19050" cap="rnd">
              <a:solidFill>
                <a:schemeClr val="accent1"/>
              </a:solidFill>
              <a:round/>
              <a:tailEnd type="oval"/>
            </a:ln>
            <a:effectLst/>
          </c:spPr>
          <c:marker>
            <c:symbol val="none"/>
          </c:marker>
          <c:xVal>
            <c:numRef>
              <c:f>Sheet1!$G$23:$G$24</c:f>
              <c:numCache>
                <c:formatCode>General</c:formatCode>
                <c:ptCount val="2"/>
                <c:pt idx="0">
                  <c:v>0</c:v>
                </c:pt>
                <c:pt idx="1">
                  <c:v>28</c:v>
                </c:pt>
              </c:numCache>
            </c:numRef>
          </c:xVal>
          <c:yVal>
            <c:numRef>
              <c:f>Sheet1!$H$23:$H$24</c:f>
              <c:numCache>
                <c:formatCode>General</c:formatCode>
                <c:ptCount val="2"/>
                <c:pt idx="0">
                  <c:v>13</c:v>
                </c:pt>
                <c:pt idx="1">
                  <c:v>13</c:v>
                </c:pt>
              </c:numCache>
            </c:numRef>
          </c:yVal>
          <c:smooth val="1"/>
        </c:ser>
        <c:ser>
          <c:idx val="7"/>
          <c:order val="8"/>
          <c:tx>
            <c:strRef>
              <c:f>Sheet1!$A$26</c:f>
              <c:strCache>
                <c:ptCount val="1"/>
                <c:pt idx="0">
                  <c:v>12</c:v>
                </c:pt>
              </c:strCache>
            </c:strRef>
          </c:tx>
          <c:spPr>
            <a:ln w="19050" cap="rnd">
              <a:solidFill>
                <a:schemeClr val="accent1"/>
              </a:solidFill>
              <a:round/>
              <a:tailEnd type="oval"/>
            </a:ln>
            <a:effectLst/>
          </c:spPr>
          <c:marker>
            <c:symbol val="none"/>
          </c:marker>
          <c:xVal>
            <c:numRef>
              <c:f>Sheet1!$G$26:$G$27</c:f>
              <c:numCache>
                <c:formatCode>General</c:formatCode>
                <c:ptCount val="2"/>
                <c:pt idx="0">
                  <c:v>0</c:v>
                </c:pt>
                <c:pt idx="1">
                  <c:v>28</c:v>
                </c:pt>
              </c:numCache>
            </c:numRef>
          </c:xVal>
          <c:yVal>
            <c:numRef>
              <c:f>Sheet1!$H$26:$H$27</c:f>
              <c:numCache>
                <c:formatCode>General</c:formatCode>
                <c:ptCount val="2"/>
                <c:pt idx="0">
                  <c:v>12</c:v>
                </c:pt>
                <c:pt idx="1">
                  <c:v>12</c:v>
                </c:pt>
              </c:numCache>
            </c:numRef>
          </c:yVal>
          <c:smooth val="1"/>
        </c:ser>
        <c:ser>
          <c:idx val="8"/>
          <c:order val="9"/>
          <c:tx>
            <c:strRef>
              <c:f>Sheet1!$A$29</c:f>
              <c:strCache>
                <c:ptCount val="1"/>
                <c:pt idx="0">
                  <c:v>11</c:v>
                </c:pt>
              </c:strCache>
            </c:strRef>
          </c:tx>
          <c:spPr>
            <a:ln w="19050" cap="rnd">
              <a:solidFill>
                <a:schemeClr val="accent1"/>
              </a:solidFill>
              <a:round/>
              <a:tailEnd type="oval"/>
            </a:ln>
            <a:effectLst/>
          </c:spPr>
          <c:marker>
            <c:symbol val="none"/>
          </c:marker>
          <c:xVal>
            <c:numRef>
              <c:f>Sheet1!$G$29:$G$30</c:f>
              <c:numCache>
                <c:formatCode>General</c:formatCode>
                <c:ptCount val="2"/>
                <c:pt idx="0">
                  <c:v>0</c:v>
                </c:pt>
                <c:pt idx="1">
                  <c:v>29</c:v>
                </c:pt>
              </c:numCache>
            </c:numRef>
          </c:xVal>
          <c:yVal>
            <c:numRef>
              <c:f>Sheet1!$H$29:$H$30</c:f>
              <c:numCache>
                <c:formatCode>General</c:formatCode>
                <c:ptCount val="2"/>
                <c:pt idx="0">
                  <c:v>11</c:v>
                </c:pt>
                <c:pt idx="1">
                  <c:v>11</c:v>
                </c:pt>
              </c:numCache>
            </c:numRef>
          </c:yVal>
          <c:smooth val="1"/>
        </c:ser>
        <c:ser>
          <c:idx val="9"/>
          <c:order val="10"/>
          <c:tx>
            <c:strRef>
              <c:f>Sheet1!$A$32</c:f>
              <c:strCache>
                <c:ptCount val="1"/>
                <c:pt idx="0">
                  <c:v>10</c:v>
                </c:pt>
              </c:strCache>
            </c:strRef>
          </c:tx>
          <c:spPr>
            <a:ln w="19050" cap="rnd">
              <a:solidFill>
                <a:schemeClr val="accent1"/>
              </a:solidFill>
              <a:round/>
              <a:tailEnd type="oval"/>
            </a:ln>
            <a:effectLst/>
          </c:spPr>
          <c:marker>
            <c:symbol val="none"/>
          </c:marker>
          <c:xVal>
            <c:numRef>
              <c:f>Sheet1!$G$32:$G$33</c:f>
              <c:numCache>
                <c:formatCode>General</c:formatCode>
                <c:ptCount val="2"/>
                <c:pt idx="0">
                  <c:v>0</c:v>
                </c:pt>
                <c:pt idx="1">
                  <c:v>29</c:v>
                </c:pt>
              </c:numCache>
            </c:numRef>
          </c:xVal>
          <c:yVal>
            <c:numRef>
              <c:f>Sheet1!$H$32:$H$33</c:f>
              <c:numCache>
                <c:formatCode>General</c:formatCode>
                <c:ptCount val="2"/>
                <c:pt idx="0">
                  <c:v>10</c:v>
                </c:pt>
                <c:pt idx="1">
                  <c:v>10</c:v>
                </c:pt>
              </c:numCache>
            </c:numRef>
          </c:yVal>
          <c:smooth val="1"/>
        </c:ser>
        <c:ser>
          <c:idx val="10"/>
          <c:order val="11"/>
          <c:tx>
            <c:strRef>
              <c:f>Sheet1!$A$35</c:f>
              <c:strCache>
                <c:ptCount val="1"/>
                <c:pt idx="0">
                  <c:v>9</c:v>
                </c:pt>
              </c:strCache>
            </c:strRef>
          </c:tx>
          <c:spPr>
            <a:ln w="19050" cap="rnd">
              <a:solidFill>
                <a:schemeClr val="accent4"/>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1"/>
          <c:order val="12"/>
          <c:tx>
            <c:strRef>
              <c:f>Sheet1!$A$38</c:f>
              <c:strCache>
                <c:ptCount val="1"/>
                <c:pt idx="0">
                  <c:v>8</c:v>
                </c:pt>
              </c:strCache>
            </c:strRef>
          </c:tx>
          <c:spPr>
            <a:ln w="19050" cap="rnd">
              <a:solidFill>
                <a:schemeClr val="accent1"/>
              </a:solidFill>
              <a:round/>
              <a:tailEnd type="oval"/>
            </a:ln>
            <a:effectLst/>
          </c:spPr>
          <c:marker>
            <c:symbol val="none"/>
          </c:marker>
          <c:xVal>
            <c:numRef>
              <c:f>Sheet1!$G$38:$G$39</c:f>
              <c:numCache>
                <c:formatCode>General</c:formatCode>
                <c:ptCount val="2"/>
                <c:pt idx="0">
                  <c:v>0</c:v>
                </c:pt>
                <c:pt idx="1">
                  <c:v>30</c:v>
                </c:pt>
              </c:numCache>
            </c:numRef>
          </c:xVal>
          <c:yVal>
            <c:numRef>
              <c:f>Sheet1!$H$38:$H$39</c:f>
              <c:numCache>
                <c:formatCode>General</c:formatCode>
                <c:ptCount val="2"/>
                <c:pt idx="0">
                  <c:v>8</c:v>
                </c:pt>
                <c:pt idx="1">
                  <c:v>8</c:v>
                </c:pt>
              </c:numCache>
            </c:numRef>
          </c:yVal>
          <c:smooth val="1"/>
        </c:ser>
        <c:ser>
          <c:idx val="12"/>
          <c:order val="13"/>
          <c:tx>
            <c:strRef>
              <c:f>Sheet1!$A$41</c:f>
              <c:strCache>
                <c:ptCount val="1"/>
                <c:pt idx="0">
                  <c:v>7</c:v>
                </c:pt>
              </c:strCache>
            </c:strRef>
          </c:tx>
          <c:spPr>
            <a:ln w="19050" cap="rnd">
              <a:solidFill>
                <a:schemeClr val="accent1"/>
              </a:solidFill>
              <a:round/>
              <a:tailEnd type="oval"/>
            </a:ln>
            <a:effectLst/>
          </c:spPr>
          <c:marker>
            <c:symbol val="none"/>
          </c:marker>
          <c:xVal>
            <c:numRef>
              <c:f>Sheet1!$G$41:$G$42</c:f>
              <c:numCache>
                <c:formatCode>General</c:formatCode>
                <c:ptCount val="2"/>
                <c:pt idx="0">
                  <c:v>0</c:v>
                </c:pt>
                <c:pt idx="1">
                  <c:v>30</c:v>
                </c:pt>
              </c:numCache>
            </c:numRef>
          </c:xVal>
          <c:yVal>
            <c:numRef>
              <c:f>Sheet1!$H$41:$H$42</c:f>
              <c:numCache>
                <c:formatCode>General</c:formatCode>
                <c:ptCount val="2"/>
                <c:pt idx="0">
                  <c:v>7</c:v>
                </c:pt>
                <c:pt idx="1">
                  <c:v>7</c:v>
                </c:pt>
              </c:numCache>
            </c:numRef>
          </c:yVal>
          <c:smooth val="1"/>
        </c:ser>
        <c:ser>
          <c:idx val="13"/>
          <c:order val="14"/>
          <c:tx>
            <c:strRef>
              <c:f>Sheet1!$A$44</c:f>
              <c:strCache>
                <c:ptCount val="1"/>
                <c:pt idx="0">
                  <c:v>6</c:v>
                </c:pt>
              </c:strCache>
            </c:strRef>
          </c:tx>
          <c:spPr>
            <a:ln w="19050" cap="rnd">
              <a:solidFill>
                <a:schemeClr val="accent4"/>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4"/>
          <c:order val="15"/>
          <c:tx>
            <c:strRef>
              <c:f>Sheet1!$A$47</c:f>
              <c:strCache>
                <c:ptCount val="1"/>
                <c:pt idx="0">
                  <c:v>5</c:v>
                </c:pt>
              </c:strCache>
            </c:strRef>
          </c:tx>
          <c:spPr>
            <a:ln w="19050" cap="rnd">
              <a:solidFill>
                <a:schemeClr val="accent2"/>
              </a:solidFill>
              <a:round/>
              <a:tailEnd type="diamond"/>
            </a:ln>
            <a:effectLst/>
          </c:spPr>
          <c:marker>
            <c:symbol val="none"/>
          </c:marker>
          <c:xVal>
            <c:numRef>
              <c:f>Sheet1!$G$47:$G$48</c:f>
              <c:numCache>
                <c:formatCode>General</c:formatCode>
                <c:ptCount val="2"/>
                <c:pt idx="0">
                  <c:v>0</c:v>
                </c:pt>
                <c:pt idx="1">
                  <c:v>2</c:v>
                </c:pt>
              </c:numCache>
            </c:numRef>
          </c:xVal>
          <c:yVal>
            <c:numRef>
              <c:f>Sheet1!$H$47:$H$48</c:f>
              <c:numCache>
                <c:formatCode>General</c:formatCode>
                <c:ptCount val="2"/>
                <c:pt idx="0">
                  <c:v>5</c:v>
                </c:pt>
                <c:pt idx="1">
                  <c:v>5</c:v>
                </c:pt>
              </c:numCache>
            </c:numRef>
          </c:yVal>
          <c:smooth val="1"/>
        </c:ser>
        <c:ser>
          <c:idx val="15"/>
          <c:order val="16"/>
          <c:tx>
            <c:strRef>
              <c:f>Sheet1!$A$50</c:f>
              <c:strCache>
                <c:ptCount val="1"/>
                <c:pt idx="0">
                  <c:v>4</c:v>
                </c:pt>
              </c:strCache>
            </c:strRef>
          </c:tx>
          <c:spPr>
            <a:ln w="19050" cap="rnd">
              <a:solidFill>
                <a:schemeClr val="accent2">
                  <a:lumMod val="50000"/>
                </a:schemeClr>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6"/>
          <c:order val="17"/>
          <c:tx>
            <c:strRef>
              <c:f>Sheet1!$A$53</c:f>
              <c:strCache>
                <c:ptCount val="1"/>
                <c:pt idx="0">
                  <c:v>3</c:v>
                </c:pt>
              </c:strCache>
            </c:strRef>
          </c:tx>
          <c:spPr>
            <a:ln w="19050" cap="rnd">
              <a:solidFill>
                <a:schemeClr val="accent2"/>
              </a:solidFill>
              <a:round/>
              <a:tailEnd type="diamond"/>
            </a:ln>
            <a:effectLst/>
          </c:spPr>
          <c:marker>
            <c:symbol val="none"/>
          </c:marker>
          <c:xVal>
            <c:numRef>
              <c:f>Sheet1!$G$53:$G$54</c:f>
              <c:numCache>
                <c:formatCode>General</c:formatCode>
                <c:ptCount val="2"/>
                <c:pt idx="0">
                  <c:v>0</c:v>
                </c:pt>
                <c:pt idx="1">
                  <c:v>9</c:v>
                </c:pt>
              </c:numCache>
            </c:numRef>
          </c:xVal>
          <c:yVal>
            <c:numRef>
              <c:f>Sheet1!$H$53:$H$54</c:f>
              <c:numCache>
                <c:formatCode>General</c:formatCode>
                <c:ptCount val="2"/>
                <c:pt idx="0">
                  <c:v>3</c:v>
                </c:pt>
                <c:pt idx="1">
                  <c:v>3</c:v>
                </c:pt>
              </c:numCache>
            </c:numRef>
          </c:yVal>
          <c:smooth val="1"/>
        </c:ser>
        <c:ser>
          <c:idx val="17"/>
          <c:order val="18"/>
          <c:tx>
            <c:strRef>
              <c:f>Sheet1!$A$56</c:f>
              <c:strCache>
                <c:ptCount val="1"/>
                <c:pt idx="0">
                  <c:v>2</c:v>
                </c:pt>
              </c:strCache>
            </c:strRef>
          </c:tx>
          <c:spPr>
            <a:ln w="19050" cap="rnd">
              <a:solidFill>
                <a:schemeClr val="accent2"/>
              </a:solidFill>
              <a:round/>
              <a:tailEnd type="diamond"/>
            </a:ln>
            <a:effectLst/>
          </c:spPr>
          <c:marker>
            <c:symbol val="none"/>
          </c:marker>
          <c:dPt>
            <c:idx val="1"/>
            <c:marker>
              <c:symbol val="none"/>
            </c:marker>
            <c:bubble3D val="0"/>
            <c:spPr>
              <a:ln w="19050" cap="rnd">
                <a:solidFill>
                  <a:schemeClr val="accent4"/>
                </a:solidFill>
                <a:round/>
                <a:tailEnd type="diamond"/>
              </a:ln>
              <a:effectLst/>
            </c:spPr>
          </c:dPt>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8"/>
          <c:order val="19"/>
          <c:tx>
            <c:strRef>
              <c:f>Sheet1!$A$59</c:f>
              <c:strCache>
                <c:ptCount val="1"/>
                <c:pt idx="0">
                  <c:v>1</c:v>
                </c:pt>
              </c:strCache>
            </c:strRef>
          </c:tx>
          <c:spPr>
            <a:ln w="19050" cap="rnd">
              <a:solidFill>
                <a:schemeClr val="accent2"/>
              </a:solidFill>
              <a:round/>
              <a:tailEnd type="diamond"/>
            </a:ln>
            <a:effectLst/>
          </c:spPr>
          <c:marker>
            <c:symbol val="none"/>
          </c:marker>
          <c:xVal>
            <c:numRef>
              <c:f>Sheet1!$G$59:$G$60</c:f>
              <c:numCache>
                <c:formatCode>General</c:formatCode>
                <c:ptCount val="2"/>
                <c:pt idx="0">
                  <c:v>0</c:v>
                </c:pt>
                <c:pt idx="1">
                  <c:v>34</c:v>
                </c:pt>
              </c:numCache>
            </c:numRef>
          </c:xVal>
          <c:yVal>
            <c:numRef>
              <c:f>Sheet1!$H$59:$H$60</c:f>
              <c:numCache>
                <c:formatCode>General</c:formatCode>
                <c:ptCount val="2"/>
                <c:pt idx="0">
                  <c:v>1</c:v>
                </c:pt>
                <c:pt idx="1">
                  <c:v>1</c:v>
                </c:pt>
              </c:numCache>
            </c:numRef>
          </c:yVal>
          <c:smooth val="1"/>
        </c:ser>
        <c:ser>
          <c:idx val="19"/>
          <c:order val="20"/>
          <c:spPr>
            <a:ln w="19050" cap="rnd">
              <a:solidFill>
                <a:schemeClr val="accent4"/>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0"/>
          <c:order val="21"/>
          <c:spPr>
            <a:ln w="19050" cap="rnd">
              <a:solidFill>
                <a:schemeClr val="accent1"/>
              </a:solidFill>
              <a:prstDash val="dash"/>
              <a:round/>
            </a:ln>
            <a:effectLst/>
          </c:spPr>
          <c:marker>
            <c:symbol val="none"/>
          </c:marker>
          <c:xVal>
            <c:numRef>
              <c:f>Sheet1!$G$6:$G$7</c:f>
              <c:numCache>
                <c:formatCode>General</c:formatCode>
                <c:ptCount val="2"/>
                <c:pt idx="0">
                  <c:v>11</c:v>
                </c:pt>
                <c:pt idx="1">
                  <c:v>11</c:v>
                </c:pt>
              </c:numCache>
            </c:numRef>
          </c:xVal>
          <c:yVal>
            <c:numRef>
              <c:f>Sheet1!$H$6:$H$7</c:f>
              <c:numCache>
                <c:formatCode>General</c:formatCode>
                <c:ptCount val="2"/>
                <c:pt idx="0">
                  <c:v>19</c:v>
                </c:pt>
                <c:pt idx="1">
                  <c:v>19</c:v>
                </c:pt>
              </c:numCache>
            </c:numRef>
          </c:yVal>
          <c:smooth val="1"/>
        </c:ser>
        <c:ser>
          <c:idx val="21"/>
          <c:order val="22"/>
          <c:spPr>
            <a:ln w="19050" cap="rnd">
              <a:solidFill>
                <a:schemeClr val="accent1"/>
              </a:solidFill>
              <a:prstDash val="dash"/>
              <a:round/>
            </a:ln>
            <a:effectLst/>
          </c:spPr>
          <c:marker>
            <c:symbol val="none"/>
          </c:marker>
          <c:xVal>
            <c:numRef>
              <c:f>Sheet1!$G$9:$G$10</c:f>
              <c:numCache>
                <c:formatCode>General</c:formatCode>
                <c:ptCount val="2"/>
                <c:pt idx="0">
                  <c:v>14</c:v>
                </c:pt>
                <c:pt idx="1">
                  <c:v>14</c:v>
                </c:pt>
              </c:numCache>
            </c:numRef>
          </c:xVal>
          <c:yVal>
            <c:numRef>
              <c:f>Sheet1!$H$9:$H$10</c:f>
              <c:numCache>
                <c:formatCode>General</c:formatCode>
                <c:ptCount val="2"/>
                <c:pt idx="0">
                  <c:v>18</c:v>
                </c:pt>
                <c:pt idx="1">
                  <c:v>18</c:v>
                </c:pt>
              </c:numCache>
            </c:numRef>
          </c:yVal>
          <c:smooth val="1"/>
        </c:ser>
        <c:ser>
          <c:idx val="23"/>
          <c:order val="23"/>
          <c:spPr>
            <a:ln w="19050" cap="rnd">
              <a:solidFill>
                <a:schemeClr val="accent1"/>
              </a:solidFill>
              <a:prstDash val="dash"/>
              <a:round/>
            </a:ln>
            <a:effectLst/>
          </c:spPr>
          <c:marker>
            <c:symbol val="none"/>
          </c:marker>
          <c:xVal>
            <c:numRef>
              <c:f>Sheet1!$G$12:$G$13</c:f>
              <c:numCache>
                <c:formatCode>General</c:formatCode>
                <c:ptCount val="2"/>
                <c:pt idx="0">
                  <c:v>15</c:v>
                </c:pt>
                <c:pt idx="1">
                  <c:v>15</c:v>
                </c:pt>
              </c:numCache>
            </c:numRef>
          </c:xVal>
          <c:yVal>
            <c:numRef>
              <c:f>Sheet1!$H$12:$H$13</c:f>
              <c:numCache>
                <c:formatCode>General</c:formatCode>
                <c:ptCount val="2"/>
                <c:pt idx="0">
                  <c:v>17</c:v>
                </c:pt>
                <c:pt idx="1">
                  <c:v>17</c:v>
                </c:pt>
              </c:numCache>
            </c:numRef>
          </c:yVal>
          <c:smooth val="1"/>
        </c:ser>
        <c:ser>
          <c:idx val="24"/>
          <c:order val="24"/>
          <c:spPr>
            <a:ln w="19050" cap="rnd">
              <a:solidFill>
                <a:schemeClr val="accent1"/>
              </a:solidFill>
              <a:prstDash val="dash"/>
              <a:round/>
            </a:ln>
            <a:effectLst/>
          </c:spPr>
          <c:marker>
            <c:symbol val="none"/>
          </c:marker>
          <c:xVal>
            <c:numRef>
              <c:f>Sheet1!$G$15:$G$16</c:f>
              <c:numCache>
                <c:formatCode>General</c:formatCode>
                <c:ptCount val="2"/>
                <c:pt idx="0">
                  <c:v>18</c:v>
                </c:pt>
                <c:pt idx="1">
                  <c:v>18</c:v>
                </c:pt>
              </c:numCache>
            </c:numRef>
          </c:xVal>
          <c:yVal>
            <c:numRef>
              <c:f>Sheet1!$H$15:$H$16</c:f>
              <c:numCache>
                <c:formatCode>General</c:formatCode>
                <c:ptCount val="2"/>
                <c:pt idx="0">
                  <c:v>16</c:v>
                </c:pt>
                <c:pt idx="1">
                  <c:v>16</c:v>
                </c:pt>
              </c:numCache>
            </c:numRef>
          </c:yVal>
          <c:smooth val="1"/>
        </c:ser>
        <c:ser>
          <c:idx val="25"/>
          <c:order val="25"/>
          <c:spPr>
            <a:ln w="19050" cap="rnd">
              <a:solidFill>
                <a:schemeClr val="accent4"/>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6"/>
          <c:order val="26"/>
          <c:spPr>
            <a:ln w="19050" cap="rnd">
              <a:solidFill>
                <a:schemeClr val="accent1"/>
              </a:solidFill>
              <a:prstDash val="dash"/>
              <a:round/>
            </a:ln>
            <a:effectLst/>
          </c:spPr>
          <c:marker>
            <c:symbol val="none"/>
          </c:marker>
          <c:xVal>
            <c:numRef>
              <c:f>Sheet1!$G$24:$G$25</c:f>
              <c:numCache>
                <c:formatCode>General</c:formatCode>
                <c:ptCount val="2"/>
                <c:pt idx="0">
                  <c:v>28</c:v>
                </c:pt>
                <c:pt idx="1">
                  <c:v>400</c:v>
                </c:pt>
              </c:numCache>
            </c:numRef>
          </c:xVal>
          <c:yVal>
            <c:numRef>
              <c:f>Sheet1!$H$24:$H$25</c:f>
              <c:numCache>
                <c:formatCode>General</c:formatCode>
                <c:ptCount val="2"/>
                <c:pt idx="0">
                  <c:v>13</c:v>
                </c:pt>
                <c:pt idx="1">
                  <c:v>13</c:v>
                </c:pt>
              </c:numCache>
            </c:numRef>
          </c:yVal>
          <c:smooth val="1"/>
        </c:ser>
        <c:ser>
          <c:idx val="27"/>
          <c:order val="27"/>
          <c:spPr>
            <a:ln w="19050" cap="rnd">
              <a:solidFill>
                <a:schemeClr val="accent1"/>
              </a:solidFill>
              <a:prstDash val="dash"/>
              <a:round/>
            </a:ln>
            <a:effectLst/>
          </c:spPr>
          <c:marker>
            <c:symbol val="none"/>
          </c:marker>
          <c:xVal>
            <c:numRef>
              <c:f>Sheet1!$G$27:$G$28</c:f>
              <c:numCache>
                <c:formatCode>General</c:formatCode>
                <c:ptCount val="2"/>
                <c:pt idx="0">
                  <c:v>28</c:v>
                </c:pt>
                <c:pt idx="1">
                  <c:v>400</c:v>
                </c:pt>
              </c:numCache>
            </c:numRef>
          </c:xVal>
          <c:yVal>
            <c:numRef>
              <c:f>Sheet1!$H$27:$H$28</c:f>
              <c:numCache>
                <c:formatCode>General</c:formatCode>
                <c:ptCount val="2"/>
                <c:pt idx="0">
                  <c:v>12</c:v>
                </c:pt>
                <c:pt idx="1">
                  <c:v>12</c:v>
                </c:pt>
              </c:numCache>
            </c:numRef>
          </c:yVal>
          <c:smooth val="1"/>
        </c:ser>
        <c:ser>
          <c:idx val="28"/>
          <c:order val="28"/>
          <c:spPr>
            <a:ln w="19050" cap="rnd">
              <a:solidFill>
                <a:schemeClr val="accent1"/>
              </a:solidFill>
              <a:prstDash val="dash"/>
              <a:round/>
            </a:ln>
            <a:effectLst/>
          </c:spPr>
          <c:marker>
            <c:symbol val="none"/>
          </c:marker>
          <c:xVal>
            <c:numRef>
              <c:f>Sheet1!$G$30:$G$31</c:f>
              <c:numCache>
                <c:formatCode>General</c:formatCode>
                <c:ptCount val="2"/>
                <c:pt idx="0">
                  <c:v>29</c:v>
                </c:pt>
                <c:pt idx="1">
                  <c:v>400</c:v>
                </c:pt>
              </c:numCache>
            </c:numRef>
          </c:xVal>
          <c:yVal>
            <c:numRef>
              <c:f>Sheet1!$H$30:$H$31</c:f>
              <c:numCache>
                <c:formatCode>General</c:formatCode>
                <c:ptCount val="2"/>
                <c:pt idx="0">
                  <c:v>11</c:v>
                </c:pt>
                <c:pt idx="1">
                  <c:v>11</c:v>
                </c:pt>
              </c:numCache>
            </c:numRef>
          </c:yVal>
          <c:smooth val="1"/>
        </c:ser>
        <c:ser>
          <c:idx val="29"/>
          <c:order val="29"/>
          <c:spPr>
            <a:ln w="19050" cap="rnd">
              <a:solidFill>
                <a:schemeClr val="accent4"/>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0"/>
          <c:order val="30"/>
          <c:spPr>
            <a:ln w="19050" cap="rnd">
              <a:solidFill>
                <a:schemeClr val="accent1"/>
              </a:solidFill>
              <a:prstDash val="dash"/>
              <a:round/>
            </a:ln>
            <a:effectLst/>
          </c:spPr>
          <c:marker>
            <c:symbol val="none"/>
          </c:marker>
          <c:xVal>
            <c:numRef>
              <c:f>Sheet1!$G$39:$G$40</c:f>
              <c:numCache>
                <c:formatCode>General</c:formatCode>
                <c:ptCount val="2"/>
                <c:pt idx="0">
                  <c:v>30</c:v>
                </c:pt>
                <c:pt idx="1">
                  <c:v>400</c:v>
                </c:pt>
              </c:numCache>
            </c:numRef>
          </c:xVal>
          <c:yVal>
            <c:numRef>
              <c:f>Sheet1!$H$39:$H$40</c:f>
              <c:numCache>
                <c:formatCode>General</c:formatCode>
                <c:ptCount val="2"/>
                <c:pt idx="0">
                  <c:v>8</c:v>
                </c:pt>
                <c:pt idx="1">
                  <c:v>8</c:v>
                </c:pt>
              </c:numCache>
            </c:numRef>
          </c:yVal>
          <c:smooth val="1"/>
        </c:ser>
        <c:ser>
          <c:idx val="31"/>
          <c:order val="31"/>
          <c:spPr>
            <a:ln w="19050" cap="rnd">
              <a:solidFill>
                <a:schemeClr val="accent1"/>
              </a:solidFill>
              <a:prstDash val="dash"/>
              <a:round/>
            </a:ln>
            <a:effectLst/>
          </c:spPr>
          <c:marker>
            <c:symbol val="none"/>
          </c:marker>
          <c:xVal>
            <c:numRef>
              <c:f>Sheet1!$G$42:$G$43</c:f>
              <c:numCache>
                <c:formatCode>General</c:formatCode>
                <c:ptCount val="2"/>
                <c:pt idx="0">
                  <c:v>30</c:v>
                </c:pt>
                <c:pt idx="1">
                  <c:v>400</c:v>
                </c:pt>
              </c:numCache>
            </c:numRef>
          </c:xVal>
          <c:yVal>
            <c:numRef>
              <c:f>Sheet1!$H$42:$H$43</c:f>
              <c:numCache>
                <c:formatCode>General</c:formatCode>
                <c:ptCount val="2"/>
                <c:pt idx="0">
                  <c:v>7</c:v>
                </c:pt>
                <c:pt idx="1">
                  <c:v>7</c:v>
                </c:pt>
              </c:numCache>
            </c:numRef>
          </c:yVal>
          <c:smooth val="1"/>
        </c:ser>
        <c:ser>
          <c:idx val="32"/>
          <c:order val="32"/>
          <c:spPr>
            <a:ln w="19050" cap="rnd">
              <a:solidFill>
                <a:schemeClr val="accent4"/>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33"/>
          <c:spPr>
            <a:ln w="19050" cap="rnd">
              <a:solidFill>
                <a:schemeClr val="accent4"/>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ser>
          <c:idx val="34"/>
          <c:order val="34"/>
          <c:spPr>
            <a:ln w="19050" cap="rnd">
              <a:solidFill>
                <a:schemeClr val="accent1"/>
              </a:solidFill>
              <a:prstDash val="dash"/>
              <a:round/>
            </a:ln>
            <a:effectLst/>
          </c:spPr>
          <c:marker>
            <c:symbol val="none"/>
          </c:marker>
          <c:xVal>
            <c:numRef>
              <c:f>Sheet1!$G$33:$G$34</c:f>
              <c:numCache>
                <c:formatCode>General</c:formatCode>
                <c:ptCount val="2"/>
                <c:pt idx="0">
                  <c:v>29</c:v>
                </c:pt>
                <c:pt idx="1">
                  <c:v>29</c:v>
                </c:pt>
              </c:numCache>
            </c:numRef>
          </c:xVal>
          <c:yVal>
            <c:numRef>
              <c:f>Sheet1!$H$33:$H$34</c:f>
              <c:numCache>
                <c:formatCode>General</c:formatCode>
                <c:ptCount val="2"/>
                <c:pt idx="0">
                  <c:v>10</c:v>
                </c:pt>
                <c:pt idx="1">
                  <c:v>10</c:v>
                </c:pt>
              </c:numCache>
            </c:numRef>
          </c:yVal>
          <c:smooth val="1"/>
        </c:ser>
        <c:dLbls>
          <c:showLegendKey val="0"/>
          <c:showVal val="0"/>
          <c:showCatName val="0"/>
          <c:showSerName val="0"/>
          <c:showPercent val="0"/>
          <c:showBubbleSize val="0"/>
        </c:dLbls>
        <c:axId val="352680784"/>
        <c:axId val="352681176"/>
      </c:scatterChart>
      <c:valAx>
        <c:axId val="352680784"/>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81176"/>
        <c:crosses val="autoZero"/>
        <c:crossBetween val="midCat"/>
      </c:valAx>
      <c:valAx>
        <c:axId val="352681176"/>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680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04489471593168E-2"/>
          <c:y val="3.3872209391839873E-2"/>
          <c:w val="0.92497783839297043"/>
          <c:h val="0.80784201051081084"/>
        </c:manualLayout>
      </c:layout>
      <c:scatterChart>
        <c:scatterStyle val="smoothMarker"/>
        <c:varyColors val="0"/>
        <c:ser>
          <c:idx val="22"/>
          <c:order val="0"/>
          <c:tx>
            <c:strRef>
              <c:f>Sheet1!$A$2</c:f>
              <c:strCache>
                <c:ptCount val="1"/>
                <c:pt idx="0">
                  <c:v>20</c:v>
                </c:pt>
              </c:strCache>
            </c:strRef>
          </c:tx>
          <c:spPr>
            <a:ln w="19050" cap="rnd">
              <a:solidFill>
                <a:schemeClr val="accent4"/>
              </a:solidFill>
              <a:round/>
              <a:tailEnd type="oval"/>
            </a:ln>
            <a:effectLst/>
          </c:spPr>
          <c:marker>
            <c:symbol val="none"/>
          </c:marker>
          <c:xVal>
            <c:numRef>
              <c:f>Sheet1!$G$2:$G$3</c:f>
              <c:numCache>
                <c:formatCode>General</c:formatCode>
                <c:ptCount val="2"/>
                <c:pt idx="0">
                  <c:v>0</c:v>
                </c:pt>
                <c:pt idx="1">
                  <c:v>9</c:v>
                </c:pt>
              </c:numCache>
            </c:numRef>
          </c:xVal>
          <c:yVal>
            <c:numRef>
              <c:f>Sheet1!$H$2:$H$3</c:f>
              <c:numCache>
                <c:formatCode>General</c:formatCode>
                <c:ptCount val="2"/>
                <c:pt idx="0">
                  <c:v>20</c:v>
                </c:pt>
                <c:pt idx="1">
                  <c:v>20</c:v>
                </c:pt>
              </c:numCache>
            </c:numRef>
          </c:yVal>
          <c:smooth val="1"/>
        </c:ser>
        <c:ser>
          <c:idx val="4"/>
          <c:order val="1"/>
          <c:tx>
            <c:strRef>
              <c:f>Sheet1!$A$17</c:f>
              <c:strCache>
                <c:ptCount val="1"/>
                <c:pt idx="0">
                  <c:v>15</c:v>
                </c:pt>
              </c:strCache>
            </c:strRef>
          </c:tx>
          <c:spPr>
            <a:ln w="19050" cap="rnd">
              <a:solidFill>
                <a:schemeClr val="accent4"/>
              </a:solidFill>
              <a:round/>
              <a:tailEnd type="oval"/>
            </a:ln>
            <a:effectLst/>
          </c:spPr>
          <c:marker>
            <c:symbol val="none"/>
          </c:marker>
          <c:xVal>
            <c:numRef>
              <c:f>Sheet1!$G$17:$G$18</c:f>
              <c:numCache>
                <c:formatCode>General</c:formatCode>
                <c:ptCount val="2"/>
                <c:pt idx="0">
                  <c:v>0</c:v>
                </c:pt>
                <c:pt idx="1">
                  <c:v>22</c:v>
                </c:pt>
              </c:numCache>
            </c:numRef>
          </c:xVal>
          <c:yVal>
            <c:numRef>
              <c:f>Sheet1!$H$17:$H$18</c:f>
              <c:numCache>
                <c:formatCode>General</c:formatCode>
                <c:ptCount val="2"/>
                <c:pt idx="0">
                  <c:v>15</c:v>
                </c:pt>
                <c:pt idx="1">
                  <c:v>15</c:v>
                </c:pt>
              </c:numCache>
            </c:numRef>
          </c:yVal>
          <c:smooth val="1"/>
        </c:ser>
        <c:ser>
          <c:idx val="5"/>
          <c:order val="2"/>
          <c:tx>
            <c:strRef>
              <c:f>Sheet1!$A$20</c:f>
              <c:strCache>
                <c:ptCount val="1"/>
                <c:pt idx="0">
                  <c:v>14</c:v>
                </c:pt>
              </c:strCache>
            </c:strRef>
          </c:tx>
          <c:spPr>
            <a:ln w="19050" cap="rnd">
              <a:solidFill>
                <a:schemeClr val="accent4"/>
              </a:solidFill>
              <a:round/>
              <a:tailEnd type="oval"/>
            </a:ln>
            <a:effectLst/>
          </c:spPr>
          <c:marker>
            <c:symbol val="none"/>
          </c:marker>
          <c:xVal>
            <c:numRef>
              <c:f>Sheet1!$G$20:$G$21</c:f>
              <c:numCache>
                <c:formatCode>General</c:formatCode>
                <c:ptCount val="2"/>
                <c:pt idx="0">
                  <c:v>0</c:v>
                </c:pt>
                <c:pt idx="1">
                  <c:v>26</c:v>
                </c:pt>
              </c:numCache>
            </c:numRef>
          </c:xVal>
          <c:yVal>
            <c:numRef>
              <c:f>Sheet1!$H$20:$H$21</c:f>
              <c:numCache>
                <c:formatCode>General</c:formatCode>
                <c:ptCount val="2"/>
                <c:pt idx="0">
                  <c:v>14</c:v>
                </c:pt>
                <c:pt idx="1">
                  <c:v>14</c:v>
                </c:pt>
              </c:numCache>
            </c:numRef>
          </c:yVal>
          <c:smooth val="1"/>
        </c:ser>
        <c:ser>
          <c:idx val="10"/>
          <c:order val="3"/>
          <c:tx>
            <c:strRef>
              <c:f>Sheet1!$A$35</c:f>
              <c:strCache>
                <c:ptCount val="1"/>
                <c:pt idx="0">
                  <c:v>9</c:v>
                </c:pt>
              </c:strCache>
            </c:strRef>
          </c:tx>
          <c:spPr>
            <a:ln w="19050" cap="rnd">
              <a:solidFill>
                <a:schemeClr val="accent4"/>
              </a:solidFill>
              <a:round/>
              <a:tailEnd type="oval"/>
            </a:ln>
            <a:effectLst/>
          </c:spPr>
          <c:marker>
            <c:symbol val="none"/>
          </c:marker>
          <c:xVal>
            <c:numRef>
              <c:f>Sheet1!$G$35:$G$36</c:f>
              <c:numCache>
                <c:formatCode>General</c:formatCode>
                <c:ptCount val="2"/>
                <c:pt idx="0">
                  <c:v>0</c:v>
                </c:pt>
                <c:pt idx="1">
                  <c:v>29</c:v>
                </c:pt>
              </c:numCache>
            </c:numRef>
          </c:xVal>
          <c:yVal>
            <c:numRef>
              <c:f>Sheet1!$H$35:$H$36</c:f>
              <c:numCache>
                <c:formatCode>General</c:formatCode>
                <c:ptCount val="2"/>
                <c:pt idx="0">
                  <c:v>9</c:v>
                </c:pt>
                <c:pt idx="1">
                  <c:v>9</c:v>
                </c:pt>
              </c:numCache>
            </c:numRef>
          </c:yVal>
          <c:smooth val="1"/>
        </c:ser>
        <c:ser>
          <c:idx val="13"/>
          <c:order val="4"/>
          <c:tx>
            <c:strRef>
              <c:f>Sheet1!$A$44</c:f>
              <c:strCache>
                <c:ptCount val="1"/>
                <c:pt idx="0">
                  <c:v>6</c:v>
                </c:pt>
              </c:strCache>
            </c:strRef>
          </c:tx>
          <c:spPr>
            <a:ln w="19050" cap="rnd">
              <a:solidFill>
                <a:schemeClr val="accent4"/>
              </a:solidFill>
              <a:round/>
              <a:tailEnd type="oval"/>
            </a:ln>
            <a:effectLst/>
          </c:spPr>
          <c:marker>
            <c:symbol val="none"/>
          </c:marker>
          <c:xVal>
            <c:numRef>
              <c:f>Sheet1!$G$44:$G$45</c:f>
              <c:numCache>
                <c:formatCode>General</c:formatCode>
                <c:ptCount val="2"/>
                <c:pt idx="0">
                  <c:v>0</c:v>
                </c:pt>
                <c:pt idx="1">
                  <c:v>35</c:v>
                </c:pt>
              </c:numCache>
            </c:numRef>
          </c:xVal>
          <c:yVal>
            <c:numRef>
              <c:f>Sheet1!$H$44:$H$45</c:f>
              <c:numCache>
                <c:formatCode>General</c:formatCode>
                <c:ptCount val="2"/>
                <c:pt idx="0">
                  <c:v>6</c:v>
                </c:pt>
                <c:pt idx="1">
                  <c:v>6</c:v>
                </c:pt>
              </c:numCache>
            </c:numRef>
          </c:yVal>
          <c:smooth val="1"/>
        </c:ser>
        <c:ser>
          <c:idx val="15"/>
          <c:order val="5"/>
          <c:tx>
            <c:strRef>
              <c:f>Sheet1!$A$50</c:f>
              <c:strCache>
                <c:ptCount val="1"/>
                <c:pt idx="0">
                  <c:v>4</c:v>
                </c:pt>
              </c:strCache>
            </c:strRef>
          </c:tx>
          <c:spPr>
            <a:ln w="19050" cap="rnd">
              <a:solidFill>
                <a:schemeClr val="accent2">
                  <a:lumMod val="50000"/>
                </a:schemeClr>
              </a:solidFill>
              <a:round/>
              <a:tailEnd type="diamond"/>
            </a:ln>
            <a:effectLst/>
          </c:spPr>
          <c:marker>
            <c:symbol val="none"/>
          </c:marker>
          <c:xVal>
            <c:numRef>
              <c:f>Sheet1!$G$50:$G$51</c:f>
              <c:numCache>
                <c:formatCode>General</c:formatCode>
                <c:ptCount val="2"/>
                <c:pt idx="0">
                  <c:v>0</c:v>
                </c:pt>
                <c:pt idx="1">
                  <c:v>3</c:v>
                </c:pt>
              </c:numCache>
            </c:numRef>
          </c:xVal>
          <c:yVal>
            <c:numRef>
              <c:f>Sheet1!$H$50:$H$51</c:f>
              <c:numCache>
                <c:formatCode>General</c:formatCode>
                <c:ptCount val="2"/>
                <c:pt idx="0">
                  <c:v>4</c:v>
                </c:pt>
                <c:pt idx="1">
                  <c:v>4</c:v>
                </c:pt>
              </c:numCache>
            </c:numRef>
          </c:yVal>
          <c:smooth val="1"/>
        </c:ser>
        <c:ser>
          <c:idx val="17"/>
          <c:order val="6"/>
          <c:tx>
            <c:strRef>
              <c:f>Sheet1!$A$56</c:f>
              <c:strCache>
                <c:ptCount val="1"/>
                <c:pt idx="0">
                  <c:v>2</c:v>
                </c:pt>
              </c:strCache>
            </c:strRef>
          </c:tx>
          <c:spPr>
            <a:ln w="19050" cap="rnd">
              <a:solidFill>
                <a:schemeClr val="accent2"/>
              </a:solidFill>
              <a:round/>
              <a:tailEnd type="diamond"/>
            </a:ln>
            <a:effectLst/>
          </c:spPr>
          <c:marker>
            <c:symbol val="none"/>
          </c:marker>
          <c:dPt>
            <c:idx val="1"/>
            <c:marker>
              <c:symbol val="none"/>
            </c:marker>
            <c:bubble3D val="0"/>
            <c:spPr>
              <a:ln w="19050" cap="rnd">
                <a:solidFill>
                  <a:schemeClr val="accent4"/>
                </a:solidFill>
                <a:round/>
                <a:tailEnd type="diamond"/>
              </a:ln>
              <a:effectLst/>
            </c:spPr>
          </c:dPt>
          <c:xVal>
            <c:numRef>
              <c:f>Sheet1!$G$56:$G$57</c:f>
              <c:numCache>
                <c:formatCode>General</c:formatCode>
                <c:ptCount val="2"/>
                <c:pt idx="0">
                  <c:v>0</c:v>
                </c:pt>
                <c:pt idx="1">
                  <c:v>18</c:v>
                </c:pt>
              </c:numCache>
            </c:numRef>
          </c:xVal>
          <c:yVal>
            <c:numRef>
              <c:f>Sheet1!$H$56:$H$57</c:f>
              <c:numCache>
                <c:formatCode>General</c:formatCode>
                <c:ptCount val="2"/>
                <c:pt idx="0">
                  <c:v>2</c:v>
                </c:pt>
                <c:pt idx="1">
                  <c:v>2</c:v>
                </c:pt>
              </c:numCache>
            </c:numRef>
          </c:yVal>
          <c:smooth val="1"/>
        </c:ser>
        <c:ser>
          <c:idx val="19"/>
          <c:order val="7"/>
          <c:spPr>
            <a:ln w="19050" cap="rnd">
              <a:solidFill>
                <a:schemeClr val="accent4"/>
              </a:solidFill>
              <a:prstDash val="dash"/>
              <a:round/>
            </a:ln>
            <a:effectLst/>
          </c:spPr>
          <c:marker>
            <c:symbol val="none"/>
          </c:marker>
          <c:xVal>
            <c:numRef>
              <c:f>Sheet1!$G$3:$G$4</c:f>
              <c:numCache>
                <c:formatCode>General</c:formatCode>
                <c:ptCount val="2"/>
                <c:pt idx="0">
                  <c:v>9</c:v>
                </c:pt>
                <c:pt idx="1">
                  <c:v>9</c:v>
                </c:pt>
              </c:numCache>
            </c:numRef>
          </c:xVal>
          <c:yVal>
            <c:numRef>
              <c:f>Sheet1!$H$3:$H$4</c:f>
              <c:numCache>
                <c:formatCode>General</c:formatCode>
                <c:ptCount val="2"/>
                <c:pt idx="0">
                  <c:v>20</c:v>
                </c:pt>
                <c:pt idx="1">
                  <c:v>20</c:v>
                </c:pt>
              </c:numCache>
            </c:numRef>
          </c:yVal>
          <c:smooth val="1"/>
        </c:ser>
        <c:ser>
          <c:idx val="25"/>
          <c:order val="8"/>
          <c:spPr>
            <a:ln w="19050" cap="rnd">
              <a:solidFill>
                <a:schemeClr val="accent4"/>
              </a:solidFill>
              <a:prstDash val="dash"/>
              <a:round/>
            </a:ln>
            <a:effectLst/>
          </c:spPr>
          <c:marker>
            <c:symbol val="none"/>
          </c:marker>
          <c:xVal>
            <c:numRef>
              <c:f>Sheet1!$G$21:$G$22</c:f>
              <c:numCache>
                <c:formatCode>General</c:formatCode>
                <c:ptCount val="2"/>
                <c:pt idx="0">
                  <c:v>26</c:v>
                </c:pt>
                <c:pt idx="1">
                  <c:v>26</c:v>
                </c:pt>
              </c:numCache>
            </c:numRef>
          </c:xVal>
          <c:yVal>
            <c:numRef>
              <c:f>Sheet1!$H$21:$H$22</c:f>
              <c:numCache>
                <c:formatCode>General</c:formatCode>
                <c:ptCount val="2"/>
                <c:pt idx="0">
                  <c:v>14</c:v>
                </c:pt>
                <c:pt idx="1">
                  <c:v>14</c:v>
                </c:pt>
              </c:numCache>
            </c:numRef>
          </c:yVal>
          <c:smooth val="1"/>
        </c:ser>
        <c:ser>
          <c:idx val="29"/>
          <c:order val="9"/>
          <c:spPr>
            <a:ln w="19050" cap="rnd">
              <a:solidFill>
                <a:schemeClr val="accent4"/>
              </a:solidFill>
              <a:prstDash val="dash"/>
              <a:round/>
            </a:ln>
            <a:effectLst/>
          </c:spPr>
          <c:marker>
            <c:symbol val="none"/>
          </c:marker>
          <c:xVal>
            <c:numRef>
              <c:f>Sheet1!$G$36:$G$37</c:f>
              <c:numCache>
                <c:formatCode>General</c:formatCode>
                <c:ptCount val="2"/>
                <c:pt idx="0">
                  <c:v>29</c:v>
                </c:pt>
                <c:pt idx="1">
                  <c:v>400</c:v>
                </c:pt>
              </c:numCache>
            </c:numRef>
          </c:xVal>
          <c:yVal>
            <c:numRef>
              <c:f>Sheet1!$H$36:$H$37</c:f>
              <c:numCache>
                <c:formatCode>General</c:formatCode>
                <c:ptCount val="2"/>
                <c:pt idx="0">
                  <c:v>9</c:v>
                </c:pt>
                <c:pt idx="1">
                  <c:v>9</c:v>
                </c:pt>
              </c:numCache>
            </c:numRef>
          </c:yVal>
          <c:smooth val="1"/>
        </c:ser>
        <c:ser>
          <c:idx val="32"/>
          <c:order val="10"/>
          <c:spPr>
            <a:ln w="19050" cap="rnd">
              <a:solidFill>
                <a:schemeClr val="accent4"/>
              </a:solidFill>
              <a:prstDash val="dash"/>
              <a:round/>
            </a:ln>
            <a:effectLst/>
          </c:spPr>
          <c:marker>
            <c:symbol val="none"/>
          </c:marker>
          <c:xVal>
            <c:numRef>
              <c:f>Sheet1!$G$45:$G$46</c:f>
              <c:numCache>
                <c:formatCode>General</c:formatCode>
                <c:ptCount val="2"/>
                <c:pt idx="0">
                  <c:v>35</c:v>
                </c:pt>
                <c:pt idx="1">
                  <c:v>35</c:v>
                </c:pt>
              </c:numCache>
            </c:numRef>
          </c:xVal>
          <c:yVal>
            <c:numRef>
              <c:f>Sheet1!$H$45:$H$46</c:f>
              <c:numCache>
                <c:formatCode>General</c:formatCode>
                <c:ptCount val="2"/>
                <c:pt idx="0">
                  <c:v>6</c:v>
                </c:pt>
                <c:pt idx="1">
                  <c:v>6</c:v>
                </c:pt>
              </c:numCache>
            </c:numRef>
          </c:yVal>
          <c:smooth val="1"/>
        </c:ser>
        <c:ser>
          <c:idx val="33"/>
          <c:order val="11"/>
          <c:spPr>
            <a:ln w="19050" cap="rnd">
              <a:solidFill>
                <a:schemeClr val="accent4"/>
              </a:solidFill>
              <a:prstDash val="dash"/>
              <a:round/>
            </a:ln>
            <a:effectLst/>
          </c:spPr>
          <c:marker>
            <c:symbol val="none"/>
          </c:marker>
          <c:xVal>
            <c:numRef>
              <c:f>Sheet1!$G$18:$G$19</c:f>
              <c:numCache>
                <c:formatCode>General</c:formatCode>
                <c:ptCount val="2"/>
                <c:pt idx="0">
                  <c:v>22</c:v>
                </c:pt>
                <c:pt idx="1">
                  <c:v>400</c:v>
                </c:pt>
              </c:numCache>
            </c:numRef>
          </c:xVal>
          <c:yVal>
            <c:numRef>
              <c:f>Sheet1!$H$18:$H$19</c:f>
              <c:numCache>
                <c:formatCode>General</c:formatCode>
                <c:ptCount val="2"/>
                <c:pt idx="0">
                  <c:v>15</c:v>
                </c:pt>
                <c:pt idx="1">
                  <c:v>15</c:v>
                </c:pt>
              </c:numCache>
            </c:numRef>
          </c:yVal>
          <c:smooth val="1"/>
        </c:ser>
        <c:dLbls>
          <c:showLegendKey val="0"/>
          <c:showVal val="0"/>
          <c:showCatName val="0"/>
          <c:showSerName val="0"/>
          <c:showPercent val="0"/>
          <c:showBubbleSize val="0"/>
        </c:dLbls>
        <c:axId val="353062744"/>
        <c:axId val="353063136"/>
      </c:scatterChart>
      <c:valAx>
        <c:axId val="353062744"/>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063136"/>
        <c:crosses val="autoZero"/>
        <c:crossBetween val="midCat"/>
      </c:valAx>
      <c:valAx>
        <c:axId val="353063136"/>
        <c:scaling>
          <c:orientation val="minMax"/>
          <c:max val="2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062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CF18C6E7-8141-4443-8FC9-8F48AEB88146}" type="datetimeFigureOut">
              <a:rPr lang="en-GB" smtClean="0"/>
              <a:t>08/11/2017</a:t>
            </a:fld>
            <a:endParaRPr lang="en-GB"/>
          </a:p>
        </p:txBody>
      </p:sp>
      <p:sp>
        <p:nvSpPr>
          <p:cNvPr id="4" name="Footer Placeholder 3"/>
          <p:cNvSpPr>
            <a:spLocks noGrp="1"/>
          </p:cNvSpPr>
          <p:nvPr>
            <p:ph type="ftr" sz="quarter" idx="2"/>
          </p:nvPr>
        </p:nvSpPr>
        <p:spPr>
          <a:xfrm>
            <a:off x="0" y="6467167"/>
            <a:ext cx="4307734" cy="34162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56EB1032-189B-4934-84D2-4C3ABB015DD0}" type="slidenum">
              <a:rPr lang="en-GB" smtClean="0"/>
              <a:t>‹#›</a:t>
            </a:fld>
            <a:endParaRPr lang="en-GB"/>
          </a:p>
        </p:txBody>
      </p:sp>
    </p:spTree>
    <p:extLst>
      <p:ext uri="{BB962C8B-B14F-4D97-AF65-F5344CB8AC3E}">
        <p14:creationId xmlns:p14="http://schemas.microsoft.com/office/powerpoint/2010/main" val="1994738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A57C3CEF-4986-4EE1-86F7-9D798688EEE5}" type="datetimeFigureOut">
              <a:rPr lang="en-GB" smtClean="0"/>
              <a:t>08/11/2017</a:t>
            </a:fld>
            <a:endParaRPr lang="en-GB"/>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093" y="3276729"/>
            <a:ext cx="7952740" cy="26809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67167"/>
            <a:ext cx="4307734" cy="3416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6FBEB846-0B74-4175-A0CE-E175DAF35188}" type="slidenum">
              <a:rPr lang="en-GB" smtClean="0"/>
              <a:t>‹#›</a:t>
            </a:fld>
            <a:endParaRPr lang="en-GB"/>
          </a:p>
        </p:txBody>
      </p:sp>
    </p:spTree>
    <p:extLst>
      <p:ext uri="{BB962C8B-B14F-4D97-AF65-F5344CB8AC3E}">
        <p14:creationId xmlns:p14="http://schemas.microsoft.com/office/powerpoint/2010/main" val="192355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ADEPT</a:t>
            </a:r>
            <a:r>
              <a:rPr lang="en-GB" baseline="0" dirty="0" smtClean="0"/>
              <a:t> ENCORE: Secondary analysis of trial data using a nested case-control study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a:t>
            </a:fld>
            <a:endParaRPr lang="en-GB"/>
          </a:p>
        </p:txBody>
      </p:sp>
    </p:spTree>
    <p:extLst>
      <p:ext uri="{BB962C8B-B14F-4D97-AF65-F5344CB8AC3E}">
        <p14:creationId xmlns:p14="http://schemas.microsoft.com/office/powerpoint/2010/main" val="395432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10</a:t>
            </a:fld>
            <a:endParaRPr lang="en-GB"/>
          </a:p>
        </p:txBody>
      </p:sp>
    </p:spTree>
    <p:extLst>
      <p:ext uri="{BB962C8B-B14F-4D97-AF65-F5344CB8AC3E}">
        <p14:creationId xmlns:p14="http://schemas.microsoft.com/office/powerpoint/2010/main" val="185610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11</a:t>
            </a:fld>
            <a:endParaRPr lang="en-GB"/>
          </a:p>
        </p:txBody>
      </p:sp>
    </p:spTree>
    <p:extLst>
      <p:ext uri="{BB962C8B-B14F-4D97-AF65-F5344CB8AC3E}">
        <p14:creationId xmlns:p14="http://schemas.microsoft.com/office/powerpoint/2010/main" val="52843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12</a:t>
            </a:fld>
            <a:endParaRPr lang="en-GB"/>
          </a:p>
        </p:txBody>
      </p:sp>
    </p:spTree>
    <p:extLst>
      <p:ext uri="{BB962C8B-B14F-4D97-AF65-F5344CB8AC3E}">
        <p14:creationId xmlns:p14="http://schemas.microsoft.com/office/powerpoint/2010/main" val="311023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13</a:t>
            </a:fld>
            <a:endParaRPr lang="en-GB"/>
          </a:p>
        </p:txBody>
      </p:sp>
    </p:spTree>
    <p:extLst>
      <p:ext uri="{BB962C8B-B14F-4D97-AF65-F5344CB8AC3E}">
        <p14:creationId xmlns:p14="http://schemas.microsoft.com/office/powerpoint/2010/main" val="327035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each time</a:t>
            </a:r>
            <a:r>
              <a:rPr lang="en-GB" baseline="0" dirty="0" smtClean="0"/>
              <a:t> point one can estimate an odds ratio between the exposure status (at that time) and the outcome status (at that time). </a:t>
            </a:r>
          </a:p>
          <a:p>
            <a:endParaRPr lang="en-GB" baseline="0" dirty="0" smtClean="0"/>
          </a:p>
          <a:p>
            <a:r>
              <a:rPr lang="en-GB" baseline="0" dirty="0" smtClean="0"/>
              <a:t>The simplest way to analyse the nested case-control design is through a conditional logistic regression model which estimates odds ratios which implicitly are adjusted for time and the matching factors. In addition, covariates can be added to the conditional logistic regression model to further adjust for other covariates. </a:t>
            </a:r>
          </a:p>
          <a:p>
            <a:endParaRPr lang="en-GB" baseline="0" dirty="0" smtClean="0"/>
          </a:p>
          <a:p>
            <a:r>
              <a:rPr lang="en-GB" baseline="0" dirty="0" smtClean="0"/>
              <a:t>We matched infants to four controls with the same sex and the minimum (</a:t>
            </a:r>
            <a:r>
              <a:rPr lang="en-GB" baseline="0" dirty="0" err="1" smtClean="0"/>
              <a:t>Malhalonbis</a:t>
            </a:r>
            <a:r>
              <a:rPr lang="en-GB" baseline="0" dirty="0" smtClean="0"/>
              <a:t> distance) based on gestational age and birthweight. The reason for this (as exemplified in the scatter plot of birthweight and gestational age below) is the strong correlation between the two. Also, note the tendency of NEC infants to be located in the bottom left corner of the graph – evidence of their strong association with the development of NEC. </a:t>
            </a:r>
          </a:p>
          <a:p>
            <a:endParaRPr lang="en-GB" baseline="0" dirty="0" smtClean="0"/>
          </a:p>
          <a:p>
            <a:r>
              <a:rPr lang="en-GB" baseline="0" dirty="0" smtClean="0"/>
              <a:t>Trial arm was adjusted for as a covariate in the conditional logistic regression.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14</a:t>
            </a:fld>
            <a:endParaRPr lang="en-GB"/>
          </a:p>
        </p:txBody>
      </p:sp>
    </p:spTree>
    <p:extLst>
      <p:ext uri="{BB962C8B-B14F-4D97-AF65-F5344CB8AC3E}">
        <p14:creationId xmlns:p14="http://schemas.microsoft.com/office/powerpoint/2010/main" val="124871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scatter plots show</a:t>
            </a:r>
            <a:r>
              <a:rPr lang="en-GB" baseline="0" dirty="0" smtClean="0"/>
              <a:t> the same gestational age vs birthweight relationship as on the previous slide but this time each box represents an individual case of NEC (and the four matched controls). </a:t>
            </a:r>
          </a:p>
          <a:p>
            <a:r>
              <a:rPr lang="en-GB" baseline="0" dirty="0" smtClean="0"/>
              <a:t>It is clear, the matching algorithm has done its job – each infant is matched to one of the same sex with very similar sex and gestational age. </a:t>
            </a:r>
          </a:p>
        </p:txBody>
      </p:sp>
      <p:sp>
        <p:nvSpPr>
          <p:cNvPr id="4" name="Slide Number Placeholder 3"/>
          <p:cNvSpPr>
            <a:spLocks noGrp="1"/>
          </p:cNvSpPr>
          <p:nvPr>
            <p:ph type="sldNum" sz="quarter" idx="10"/>
          </p:nvPr>
        </p:nvSpPr>
        <p:spPr/>
        <p:txBody>
          <a:bodyPr/>
          <a:lstStyle/>
          <a:p>
            <a:fld id="{6FBEB846-0B74-4175-A0CE-E175DAF35188}" type="slidenum">
              <a:rPr lang="en-GB" smtClean="0"/>
              <a:t>15</a:t>
            </a:fld>
            <a:endParaRPr lang="en-GB"/>
          </a:p>
        </p:txBody>
      </p:sp>
    </p:spTree>
    <p:extLst>
      <p:ext uri="{BB962C8B-B14F-4D97-AF65-F5344CB8AC3E}">
        <p14:creationId xmlns:p14="http://schemas.microsoft.com/office/powerpoint/2010/main" val="195818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quite</a:t>
            </a:r>
            <a:r>
              <a:rPr lang="en-GB" baseline="0" dirty="0" smtClean="0"/>
              <a:t> so visually appealing, but this table is just as exciting! This shows the baseline characteristics of the matched controls compared to the case (columns 2 and 3), while the first column is the actual pure-control population (infants who never get NEC). </a:t>
            </a:r>
          </a:p>
          <a:p>
            <a:r>
              <a:rPr lang="en-GB" baseline="0" dirty="0" smtClean="0"/>
              <a:t>Note the much improved balance of not only the matching factors, but also other correlated characteristics. </a:t>
            </a:r>
          </a:p>
          <a:p>
            <a:r>
              <a:rPr lang="en-GB" baseline="0" dirty="0" smtClean="0"/>
              <a:t/>
            </a:r>
            <a:br>
              <a:rPr lang="en-GB" baseline="0" dirty="0" smtClean="0"/>
            </a:br>
            <a:r>
              <a:rPr lang="en-GB" baseline="0" dirty="0" smtClean="0"/>
              <a:t>Also, as a side note, notice that 140 controls are selected, but only 109 are unique controls (some infants have been sampled more than once).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16</a:t>
            </a:fld>
            <a:endParaRPr lang="en-GB"/>
          </a:p>
        </p:txBody>
      </p:sp>
    </p:spTree>
    <p:extLst>
      <p:ext uri="{BB962C8B-B14F-4D97-AF65-F5344CB8AC3E}">
        <p14:creationId xmlns:p14="http://schemas.microsoft.com/office/powerpoint/2010/main" val="103777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Convention is to select four</a:t>
            </a:r>
            <a:r>
              <a:rPr lang="en-GB" baseline="0" dirty="0" smtClean="0"/>
              <a:t> controls for each case. This is based on the diminishing returns of the asymptotic relative efficiency (each additional control adds less value than the previous one). </a:t>
            </a:r>
          </a:p>
          <a:p>
            <a:r>
              <a:rPr lang="en-GB" baseline="0" dirty="0" smtClean="0"/>
              <a:t>However, one of the reasons for this convention is that in the typical use of a nested case-control study there is some cost (financial or time) associated with taking samples. </a:t>
            </a:r>
          </a:p>
          <a:p>
            <a:r>
              <a:rPr lang="en-GB" baseline="0" dirty="0" smtClean="0"/>
              <a:t>In this case, there is no burden in selecting more controls so why not select every control possible? </a:t>
            </a:r>
          </a:p>
          <a:p>
            <a:endParaRPr lang="en-GB" baseline="0" dirty="0" smtClean="0"/>
          </a:p>
          <a:p>
            <a:r>
              <a:rPr lang="en-GB" baseline="0" dirty="0" smtClean="0"/>
              <a:t>We were particular uneasy about the reuse of controls. The more controls we sample per case, the more duplicates we have in our matched control population. We were particularly worried that this duplication of infants was likely to occur mainly in the lower birthweight and gestation infants (which in turn would increase the chance of selecting more future cases) and the impact this would have on interpretation of the odds ratio.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18</a:t>
            </a:fld>
            <a:endParaRPr lang="en-GB"/>
          </a:p>
        </p:txBody>
      </p:sp>
    </p:spTree>
    <p:extLst>
      <p:ext uri="{BB962C8B-B14F-4D97-AF65-F5344CB8AC3E}">
        <p14:creationId xmlns:p14="http://schemas.microsoft.com/office/powerpoint/2010/main" val="26116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table is</a:t>
            </a:r>
            <a:r>
              <a:rPr lang="en-GB" baseline="0" dirty="0" smtClean="0"/>
              <a:t> the same as one presented earlier, but has a new row – any diagnosis of severe NEC. This shows that 8 future cases were incorporated into the matched controls (not too bad) but should be concerned about letting this get too high. </a:t>
            </a:r>
          </a:p>
          <a:p>
            <a:endParaRPr lang="en-GB" baseline="0" dirty="0" smtClean="0"/>
          </a:p>
          <a:p>
            <a:r>
              <a:rPr lang="en-GB" baseline="0" dirty="0" smtClean="0"/>
              <a:t>The literature warns against the exclusion of future cases on the grounds that this leads to a biased estimate of the odds ratio, however, it’s not clear to me (having read the paper) the reason for this and the implications on interpreting the results.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19</a:t>
            </a:fld>
            <a:endParaRPr lang="en-GB"/>
          </a:p>
        </p:txBody>
      </p:sp>
    </p:spTree>
    <p:extLst>
      <p:ext uri="{BB962C8B-B14F-4D97-AF65-F5344CB8AC3E}">
        <p14:creationId xmlns:p14="http://schemas.microsoft.com/office/powerpoint/2010/main" val="207985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of the other worries we had was the possibility of over matching (caused by inappropriate selection of matching factors). Birthweight and gestational age were pretty uncontroversial, but adjustment by trial arm was an interesting one. Clearly has a major effect on the exposure, since it directly impacts the feeding regime (and thereby the infants chances of exposure) but the trial demonstrated no evidence of association with the outcome (NEC) so this would lead to overmatching.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20</a:t>
            </a:fld>
            <a:endParaRPr lang="en-GB"/>
          </a:p>
        </p:txBody>
      </p:sp>
    </p:spTree>
    <p:extLst>
      <p:ext uri="{BB962C8B-B14F-4D97-AF65-F5344CB8AC3E}">
        <p14:creationId xmlns:p14="http://schemas.microsoft.com/office/powerpoint/2010/main" val="96218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Talk</a:t>
            </a:r>
            <a:r>
              <a:rPr lang="en-GB" baseline="0" dirty="0" smtClean="0"/>
              <a:t> first a little about the trial </a:t>
            </a:r>
          </a:p>
          <a:p>
            <a:pPr marL="228600" indent="-228600">
              <a:buAutoNum type="arabicPeriod"/>
            </a:pPr>
            <a:r>
              <a:rPr lang="en-GB" baseline="0" dirty="0" smtClean="0"/>
              <a:t>Quickly discuss the motivation behind the secondary analysis </a:t>
            </a:r>
          </a:p>
          <a:p>
            <a:pPr marL="228600" indent="-228600">
              <a:buAutoNum type="arabicPeriod"/>
            </a:pPr>
            <a:r>
              <a:rPr lang="en-GB" baseline="0" dirty="0" smtClean="0"/>
              <a:t>Briefly talk about the nested case-control design </a:t>
            </a:r>
          </a:p>
          <a:p>
            <a:pPr marL="228600" indent="-228600">
              <a:buAutoNum type="arabicPeriod"/>
            </a:pPr>
            <a:r>
              <a:rPr lang="en-GB" baseline="0" dirty="0" smtClean="0"/>
              <a:t>Motivate (hopefully!) some discussion</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2</a:t>
            </a:fld>
            <a:endParaRPr lang="en-GB"/>
          </a:p>
        </p:txBody>
      </p:sp>
    </p:spTree>
    <p:extLst>
      <p:ext uri="{BB962C8B-B14F-4D97-AF65-F5344CB8AC3E}">
        <p14:creationId xmlns:p14="http://schemas.microsoft.com/office/powerpoint/2010/main" val="39824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ADEPT: Trial with 404 preterm infants investigating</a:t>
            </a:r>
            <a:r>
              <a:rPr lang="en-GB" baseline="0" dirty="0" smtClean="0"/>
              <a:t> the difference between starting feeds early (2 days after birth) or late (6 days after birth). </a:t>
            </a:r>
          </a:p>
          <a:p>
            <a:r>
              <a:rPr lang="en-GB" baseline="0" dirty="0" smtClean="0"/>
              <a:t>By starting feeds earlier, the hope is that the infant can be taken of intravenous lines more quickly and thereby reduce the threat of infection </a:t>
            </a:r>
          </a:p>
          <a:p>
            <a:r>
              <a:rPr lang="en-GB" baseline="0" dirty="0" smtClean="0"/>
              <a:t>However, there was (and still is to a certain extent) that feeding too quickly, too soon (before an infants gut has had a chance to develop) can increase the risk of serious gut problem </a:t>
            </a:r>
          </a:p>
          <a:p>
            <a:r>
              <a:rPr lang="en-GB" baseline="0" dirty="0" smtClean="0"/>
              <a:t>One of these is necrotising enterocolitis (NEC) which is where the intestinal tissue becomes damaged and begins to die. </a:t>
            </a:r>
          </a:p>
          <a:p>
            <a:r>
              <a:rPr lang="en-GB" baseline="0" dirty="0" smtClean="0"/>
              <a:t>The trial showed that full feeds could indeed be established </a:t>
            </a:r>
            <a:r>
              <a:rPr lang="en-GB" baseline="0" dirty="0" err="1" smtClean="0"/>
              <a:t>sonner</a:t>
            </a:r>
            <a:r>
              <a:rPr lang="en-GB" baseline="0" dirty="0" smtClean="0"/>
              <a:t> by starting feeds early, without any evidence of an increased risk in NEC </a:t>
            </a:r>
          </a:p>
          <a:p>
            <a:r>
              <a:rPr lang="en-GB" baseline="0" dirty="0" smtClean="0"/>
              <a:t>In addition, the trial collected extensive and detailed feed log data (</a:t>
            </a:r>
            <a:r>
              <a:rPr lang="en-GB" baseline="0" dirty="0" err="1" smtClean="0"/>
              <a:t>nex</a:t>
            </a:r>
            <a:r>
              <a:rPr lang="en-GB" baseline="0" dirty="0" smtClean="0"/>
              <a:t> slide)</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3</a:t>
            </a:fld>
            <a:endParaRPr lang="en-GB"/>
          </a:p>
        </p:txBody>
      </p:sp>
    </p:spTree>
    <p:extLst>
      <p:ext uri="{BB962C8B-B14F-4D97-AF65-F5344CB8AC3E}">
        <p14:creationId xmlns:p14="http://schemas.microsoft.com/office/powerpoint/2010/main" val="99499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from</a:t>
            </a:r>
            <a:r>
              <a:rPr lang="en-GB" baseline="0" dirty="0" smtClean="0"/>
              <a:t> the daily feed log used in the trial DAILY information was collected on the volume and type of feed given – this was collected for 28 days in most infants and in some cases even longer. </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4</a:t>
            </a:fld>
            <a:endParaRPr lang="en-GB"/>
          </a:p>
        </p:txBody>
      </p:sp>
    </p:spTree>
    <p:extLst>
      <p:ext uri="{BB962C8B-B14F-4D97-AF65-F5344CB8AC3E}">
        <p14:creationId xmlns:p14="http://schemas.microsoft.com/office/powerpoint/2010/main" val="383643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ADEPT ENCORE</a:t>
            </a:r>
            <a:r>
              <a:rPr lang="en-GB" baseline="0" dirty="0" smtClean="0"/>
              <a:t> is a secondary analysis of the trial data, the goal of which is to investigate how different feed types and changes in feed affect the infants chances of developing NEC </a:t>
            </a:r>
          </a:p>
          <a:p>
            <a:endParaRPr lang="en-GB" baseline="0" dirty="0" smtClean="0"/>
          </a:p>
          <a:p>
            <a:r>
              <a:rPr lang="en-GB" baseline="0" dirty="0" smtClean="0"/>
              <a:t>The two research questions are: </a:t>
            </a:r>
          </a:p>
          <a:p>
            <a:endParaRPr lang="en-GB" baseline="0" dirty="0" smtClean="0"/>
          </a:p>
          <a:p>
            <a:r>
              <a:rPr lang="en-GB" baseline="0" dirty="0" smtClean="0"/>
              <a:t>To what extent is exposure to non-breasts milk (formula or fortifier) feeds a risk factor for NEC </a:t>
            </a:r>
          </a:p>
          <a:p>
            <a:r>
              <a:rPr lang="en-GB" baseline="0" dirty="0" smtClean="0"/>
              <a:t/>
            </a:r>
            <a:br>
              <a:rPr lang="en-GB" baseline="0" dirty="0" smtClean="0"/>
            </a:br>
            <a:r>
              <a:rPr lang="en-GB" baseline="0" dirty="0" smtClean="0"/>
              <a:t>Does a change in the type of feed increase the chances of NEC in the following week? </a:t>
            </a:r>
          </a:p>
          <a:p>
            <a:endParaRPr lang="en-GB" baseline="0" dirty="0" smtClean="0"/>
          </a:p>
          <a:p>
            <a:r>
              <a:rPr lang="en-GB" baseline="0" dirty="0" smtClean="0"/>
              <a:t>There are a number of challenges to answering these types of question. </a:t>
            </a:r>
          </a:p>
          <a:p>
            <a:r>
              <a:rPr lang="en-GB" baseline="0" dirty="0" smtClean="0"/>
              <a:t>Firstly, an abundance of longitudinal data which must be incorporate in the analysis </a:t>
            </a:r>
          </a:p>
          <a:p>
            <a:r>
              <a:rPr lang="en-GB" baseline="0" dirty="0" smtClean="0"/>
              <a:t>Second, the timing of the exposure is crucial to demonstrate a causal relationship (we’re only interested in exposures prior to the first instance of NEC) </a:t>
            </a:r>
          </a:p>
          <a:p>
            <a:r>
              <a:rPr lang="en-GB" baseline="0" dirty="0" smtClean="0"/>
              <a:t>Third, there is the complex issue of selecting </a:t>
            </a:r>
            <a:r>
              <a:rPr lang="en-GB" baseline="0" dirty="0" err="1" smtClean="0"/>
              <a:t>approprtiate</a:t>
            </a:r>
            <a:r>
              <a:rPr lang="en-GB" baseline="0" dirty="0" smtClean="0"/>
              <a:t> controls. </a:t>
            </a:r>
            <a:r>
              <a:rPr lang="en-GB" baseline="0" dirty="0" err="1" smtClean="0"/>
              <a:t>Examing</a:t>
            </a:r>
            <a:r>
              <a:rPr lang="en-GB" baseline="0" dirty="0" smtClean="0"/>
              <a:t> the exposure status of the infants who develop NEC is straightforward but how do we select an appropriate comparator from the data? </a:t>
            </a:r>
          </a:p>
          <a:p>
            <a:endParaRPr lang="en-GB" baseline="0" dirty="0" smtClean="0"/>
          </a:p>
          <a:p>
            <a:r>
              <a:rPr lang="en-GB" baseline="0" dirty="0" smtClean="0"/>
              <a:t>The analysis should also allow for adjustment of known confounders and only incorporate exposure prior to the event </a:t>
            </a:r>
          </a:p>
        </p:txBody>
      </p:sp>
      <p:sp>
        <p:nvSpPr>
          <p:cNvPr id="4" name="Slide Number Placeholder 3"/>
          <p:cNvSpPr>
            <a:spLocks noGrp="1"/>
          </p:cNvSpPr>
          <p:nvPr>
            <p:ph type="sldNum" sz="quarter" idx="10"/>
          </p:nvPr>
        </p:nvSpPr>
        <p:spPr/>
        <p:txBody>
          <a:bodyPr/>
          <a:lstStyle/>
          <a:p>
            <a:fld id="{6FBEB846-0B74-4175-A0CE-E175DAF35188}" type="slidenum">
              <a:rPr lang="en-GB" smtClean="0"/>
              <a:t>5</a:t>
            </a:fld>
            <a:endParaRPr lang="en-GB"/>
          </a:p>
        </p:txBody>
      </p:sp>
    </p:spTree>
    <p:extLst>
      <p:ext uri="{BB962C8B-B14F-4D97-AF65-F5344CB8AC3E}">
        <p14:creationId xmlns:p14="http://schemas.microsoft.com/office/powerpoint/2010/main" val="35745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method we propose using is a nested matched case-control design. </a:t>
            </a:r>
            <a:endParaRPr lang="en-GB" dirty="0" smtClean="0"/>
          </a:p>
          <a:p>
            <a:r>
              <a:rPr lang="en-GB" dirty="0" smtClean="0"/>
              <a:t>Typically </a:t>
            </a:r>
            <a:r>
              <a:rPr lang="en-GB" dirty="0" smtClean="0"/>
              <a:t>used as an efficient alternative to a full cohort study – a subset of controls can be selected</a:t>
            </a:r>
            <a:r>
              <a:rPr lang="en-GB" baseline="0" dirty="0" smtClean="0"/>
              <a:t> from the risk set that best fit the case population</a:t>
            </a:r>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6</a:t>
            </a:fld>
            <a:endParaRPr lang="en-GB"/>
          </a:p>
        </p:txBody>
      </p:sp>
    </p:spTree>
    <p:extLst>
      <p:ext uri="{BB962C8B-B14F-4D97-AF65-F5344CB8AC3E}">
        <p14:creationId xmlns:p14="http://schemas.microsoft.com/office/powerpoint/2010/main" val="3742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7</a:t>
            </a:fld>
            <a:endParaRPr lang="en-GB"/>
          </a:p>
        </p:txBody>
      </p:sp>
    </p:spTree>
    <p:extLst>
      <p:ext uri="{BB962C8B-B14F-4D97-AF65-F5344CB8AC3E}">
        <p14:creationId xmlns:p14="http://schemas.microsoft.com/office/powerpoint/2010/main" val="161140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8</a:t>
            </a:fld>
            <a:endParaRPr lang="en-GB"/>
          </a:p>
        </p:txBody>
      </p:sp>
    </p:spTree>
    <p:extLst>
      <p:ext uri="{BB962C8B-B14F-4D97-AF65-F5344CB8AC3E}">
        <p14:creationId xmlns:p14="http://schemas.microsoft.com/office/powerpoint/2010/main" val="31369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 nested case-control </a:t>
            </a:r>
            <a:r>
              <a:rPr lang="en-GB" sz="1200" dirty="0" smtClean="0"/>
              <a:t>design can be used to match cases (i.e. NEC) at a given </a:t>
            </a:r>
            <a:r>
              <a:rPr lang="en-GB" sz="1200" b="1" dirty="0" smtClean="0"/>
              <a:t>point in time </a:t>
            </a:r>
            <a:r>
              <a:rPr lang="en-GB" sz="1200" dirty="0" smtClean="0"/>
              <a:t>(days from birth) to </a:t>
            </a:r>
            <a:r>
              <a:rPr lang="en-GB" sz="1200" b="1" dirty="0" smtClean="0"/>
              <a:t>non-cases</a:t>
            </a:r>
            <a:r>
              <a:rPr lang="en-GB" sz="1200" dirty="0" smtClean="0"/>
              <a:t> at that time point. </a:t>
            </a:r>
          </a:p>
          <a:p>
            <a:r>
              <a:rPr lang="en-GB" sz="1200" dirty="0" smtClean="0"/>
              <a:t>‘</a:t>
            </a:r>
            <a:r>
              <a:rPr lang="en-GB" sz="1200" b="1" dirty="0" smtClean="0"/>
              <a:t>Non-cases</a:t>
            </a:r>
            <a:r>
              <a:rPr lang="en-GB" sz="1200" dirty="0" smtClean="0"/>
              <a:t>’ are controls (i.e. Non NEC) or cases that have yet to ‘become a case’ at that time (i.e. at that moment in time they are yet to be diagnosed with a case of NEC). </a:t>
            </a:r>
          </a:p>
          <a:p>
            <a:r>
              <a:rPr lang="en-GB" sz="1200" dirty="0" smtClean="0"/>
              <a:t>This includes infants who later go on to become a case, as well as infants who never become a case before censoring (death, discharge or end of feed logs). </a:t>
            </a:r>
          </a:p>
          <a:p>
            <a:r>
              <a:rPr lang="en-GB" sz="1200" dirty="0" smtClean="0"/>
              <a:t>Each index case is matched to controls with similar characteristics (e.g. the same sex and similar gestational age and birthweight.) </a:t>
            </a:r>
          </a:p>
          <a:p>
            <a:endParaRPr lang="en-GB" dirty="0"/>
          </a:p>
        </p:txBody>
      </p:sp>
      <p:sp>
        <p:nvSpPr>
          <p:cNvPr id="4" name="Slide Number Placeholder 3"/>
          <p:cNvSpPr>
            <a:spLocks noGrp="1"/>
          </p:cNvSpPr>
          <p:nvPr>
            <p:ph type="sldNum" sz="quarter" idx="10"/>
          </p:nvPr>
        </p:nvSpPr>
        <p:spPr/>
        <p:txBody>
          <a:bodyPr/>
          <a:lstStyle/>
          <a:p>
            <a:fld id="{6FBEB846-0B74-4175-A0CE-E175DAF35188}" type="slidenum">
              <a:rPr lang="en-GB" smtClean="0"/>
              <a:t>9</a:t>
            </a:fld>
            <a:endParaRPr lang="en-GB"/>
          </a:p>
        </p:txBody>
      </p:sp>
    </p:spTree>
    <p:extLst>
      <p:ext uri="{BB962C8B-B14F-4D97-AF65-F5344CB8AC3E}">
        <p14:creationId xmlns:p14="http://schemas.microsoft.com/office/powerpoint/2010/main" val="65181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792DF8-2C33-462B-8151-338E01384393}"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93532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792DF8-2C33-462B-8151-338E01384393}"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3807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792DF8-2C33-462B-8151-338E01384393}"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52071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792DF8-2C33-462B-8151-338E01384393}"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340518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92DF8-2C33-462B-8151-338E01384393}"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427921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792DF8-2C33-462B-8151-338E01384393}"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264488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792DF8-2C33-462B-8151-338E01384393}"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6163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792DF8-2C33-462B-8151-338E01384393}"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13987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92DF8-2C33-462B-8151-338E01384393}" type="datetimeFigureOut">
              <a:rPr lang="en-GB" smtClean="0"/>
              <a:t>08/11/2017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23456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92DF8-2C33-462B-8151-338E01384393}"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13783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92DF8-2C33-462B-8151-338E01384393}"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73E27-4E1F-4B24-AE09-8D388B1A3BD3}" type="slidenum">
              <a:rPr lang="en-GB" smtClean="0"/>
              <a:t>‹#›</a:t>
            </a:fld>
            <a:endParaRPr lang="en-GB"/>
          </a:p>
        </p:txBody>
      </p:sp>
    </p:spTree>
    <p:extLst>
      <p:ext uri="{BB962C8B-B14F-4D97-AF65-F5344CB8AC3E}">
        <p14:creationId xmlns:p14="http://schemas.microsoft.com/office/powerpoint/2010/main" val="15022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92DF8-2C33-462B-8151-338E01384393}" type="datetimeFigureOut">
              <a:rPr lang="en-GB" smtClean="0"/>
              <a:t>08/11/2017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73E27-4E1F-4B24-AE09-8D388B1A3BD3}" type="slidenum">
              <a:rPr lang="en-GB" smtClean="0"/>
              <a:t>‹#›</a:t>
            </a:fld>
            <a:endParaRPr lang="en-GB"/>
          </a:p>
        </p:txBody>
      </p:sp>
    </p:spTree>
    <p:extLst>
      <p:ext uri="{BB962C8B-B14F-4D97-AF65-F5344CB8AC3E}">
        <p14:creationId xmlns:p14="http://schemas.microsoft.com/office/powerpoint/2010/main" val="32720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4.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1200"/>
            <a:ext cx="9144000" cy="1015416"/>
          </a:xfrm>
        </p:spPr>
        <p:txBody>
          <a:bodyPr/>
          <a:lstStyle/>
          <a:p>
            <a:r>
              <a:rPr lang="en-GB" b="1" dirty="0" smtClean="0"/>
              <a:t>ADEPT ENCORE</a:t>
            </a:r>
            <a:endParaRPr lang="en-GB" b="1" dirty="0"/>
          </a:p>
        </p:txBody>
      </p:sp>
      <p:sp>
        <p:nvSpPr>
          <p:cNvPr id="3" name="Subtitle 2"/>
          <p:cNvSpPr>
            <a:spLocks noGrp="1"/>
          </p:cNvSpPr>
          <p:nvPr>
            <p:ph type="subTitle" idx="1"/>
          </p:nvPr>
        </p:nvSpPr>
        <p:spPr>
          <a:xfrm>
            <a:off x="1524000" y="3093418"/>
            <a:ext cx="9144000" cy="1655762"/>
          </a:xfrm>
        </p:spPr>
        <p:txBody>
          <a:bodyPr/>
          <a:lstStyle/>
          <a:p>
            <a:r>
              <a:rPr lang="en-GB" dirty="0" smtClean="0"/>
              <a:t>A nested case-control study analysis</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61" t="69703" r="49675" b="14341"/>
          <a:stretch/>
        </p:blipFill>
        <p:spPr>
          <a:xfrm>
            <a:off x="818146" y="5196962"/>
            <a:ext cx="2871537" cy="95021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34" t="20173" r="9710" b="42266"/>
          <a:stretch/>
        </p:blipFill>
        <p:spPr>
          <a:xfrm>
            <a:off x="5262155" y="5134917"/>
            <a:ext cx="3087413" cy="1074308"/>
          </a:xfrm>
          <a:prstGeom prst="rect">
            <a:avLst/>
          </a:prstGeom>
        </p:spPr>
      </p:pic>
    </p:spTree>
    <p:extLst>
      <p:ext uri="{BB962C8B-B14F-4D97-AF65-F5344CB8AC3E}">
        <p14:creationId xmlns:p14="http://schemas.microsoft.com/office/powerpoint/2010/main" val="914043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a:t>
            </a:r>
            <a:r>
              <a:rPr lang="en-GB" sz="1000" dirty="0" smtClean="0"/>
              <a:t>discharge</a:t>
            </a:r>
            <a:endParaRPr lang="en-GB" sz="1000" dirty="0"/>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a:t>Time to NEC</a:t>
            </a:r>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333750" y="5719010"/>
            <a:ext cx="6588290" cy="923330"/>
          </a:xfrm>
          <a:prstGeom prst="rect">
            <a:avLst/>
          </a:prstGeom>
          <a:noFill/>
        </p:spPr>
        <p:txBody>
          <a:bodyPr wrap="square" rtlCol="0">
            <a:spAutoFit/>
          </a:bodyPr>
          <a:lstStyle/>
          <a:p>
            <a:r>
              <a:rPr lang="en-GB" dirty="0" smtClean="0"/>
              <a:t>This infant is compared against matched controls (same sex and similar gestational age and birthweight). This design also treats infants who are yet to become cases as controls too. </a:t>
            </a:r>
            <a:endParaRPr lang="en-GB" dirty="0"/>
          </a:p>
        </p:txBody>
      </p:sp>
      <p:cxnSp>
        <p:nvCxnSpPr>
          <p:cNvPr id="17" name="Straight Connector 16"/>
          <p:cNvCxnSpPr/>
          <p:nvPr/>
        </p:nvCxnSpPr>
        <p:spPr>
          <a:xfrm>
            <a:off x="2705723"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98199" y="5721735"/>
            <a:ext cx="1152525"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2 days following birth, first infant develops NEC</a:t>
            </a:r>
            <a:endParaRPr lang="en-GB" sz="1000" dirty="0"/>
          </a:p>
        </p:txBody>
      </p:sp>
      <p:sp>
        <p:nvSpPr>
          <p:cNvPr id="19" name="TextBox 1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20" name="Picture 19"/>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1" name="TextBox 20"/>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2" name="TextBox 21"/>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23" name="Picture 22"/>
          <p:cNvPicPr>
            <a:picLocks noChangeAspect="1"/>
          </p:cNvPicPr>
          <p:nvPr/>
        </p:nvPicPr>
        <p:blipFill rotWithShape="1">
          <a:blip r:embed="rId7"/>
          <a:srcRect l="14200" r="25076" b="11681"/>
          <a:stretch/>
        </p:blipFill>
        <p:spPr>
          <a:xfrm>
            <a:off x="9811657" y="3260184"/>
            <a:ext cx="596131" cy="425841"/>
          </a:xfrm>
          <a:prstGeom prst="rect">
            <a:avLst/>
          </a:prstGeom>
        </p:spPr>
      </p:pic>
      <p:sp>
        <p:nvSpPr>
          <p:cNvPr id="24" name="TextBox 23"/>
          <p:cNvSpPr txBox="1"/>
          <p:nvPr/>
        </p:nvSpPr>
        <p:spPr>
          <a:xfrm>
            <a:off x="10405390" y="3367555"/>
            <a:ext cx="1623673" cy="246221"/>
          </a:xfrm>
          <a:prstGeom prst="rect">
            <a:avLst/>
          </a:prstGeom>
          <a:noFill/>
        </p:spPr>
        <p:txBody>
          <a:bodyPr wrap="square" rtlCol="0">
            <a:spAutoFit/>
          </a:bodyPr>
          <a:lstStyle/>
          <a:p>
            <a:r>
              <a:rPr lang="en-GB" sz="1000" dirty="0" smtClean="0"/>
              <a:t>Potential match</a:t>
            </a:r>
            <a:endParaRPr lang="en-GB" sz="1000" dirty="0"/>
          </a:p>
        </p:txBody>
      </p:sp>
    </p:spTree>
    <p:extLst>
      <p:ext uri="{BB962C8B-B14F-4D97-AF65-F5344CB8AC3E}">
        <p14:creationId xmlns:p14="http://schemas.microsoft.com/office/powerpoint/2010/main" val="191616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a:t>
            </a:r>
            <a:r>
              <a:rPr lang="en-GB" sz="1000" dirty="0" smtClean="0"/>
              <a:t>discharge</a:t>
            </a:r>
            <a:endParaRPr lang="en-GB" sz="1000" dirty="0"/>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a:t>Time to NEC</a:t>
            </a:r>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p:cNvCxnSpPr/>
          <p:nvPr/>
        </p:nvCxnSpPr>
        <p:spPr>
          <a:xfrm>
            <a:off x="2822954"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00739" y="5721735"/>
            <a:ext cx="1249986"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3 </a:t>
            </a:r>
            <a:r>
              <a:rPr lang="en-GB" sz="1000" dirty="0"/>
              <a:t>days following birth, a second infant develops NEC</a:t>
            </a:r>
          </a:p>
        </p:txBody>
      </p:sp>
      <p:sp>
        <p:nvSpPr>
          <p:cNvPr id="16" name="TextBox 15"/>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19" name="Picture 18"/>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0" name="TextBox 19"/>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1" name="TextBox 20"/>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spTree>
    <p:extLst>
      <p:ext uri="{BB962C8B-B14F-4D97-AF65-F5344CB8AC3E}">
        <p14:creationId xmlns:p14="http://schemas.microsoft.com/office/powerpoint/2010/main" val="258913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discharge</a:t>
            </a:r>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a:t>Time to NEC</a:t>
            </a:r>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333750" y="5719010"/>
            <a:ext cx="6588290" cy="646331"/>
          </a:xfrm>
          <a:prstGeom prst="rect">
            <a:avLst/>
          </a:prstGeom>
          <a:noFill/>
        </p:spPr>
        <p:txBody>
          <a:bodyPr wrap="square" rtlCol="0">
            <a:spAutoFit/>
          </a:bodyPr>
          <a:lstStyle/>
          <a:p>
            <a:r>
              <a:rPr lang="en-GB" dirty="0"/>
              <a:t>Again, this infant is compared against matched controls (same sex and similar gestational age and birthweight). </a:t>
            </a:r>
          </a:p>
        </p:txBody>
      </p:sp>
      <p:cxnSp>
        <p:nvCxnSpPr>
          <p:cNvPr id="17" name="Straight Connector 16"/>
          <p:cNvCxnSpPr/>
          <p:nvPr/>
        </p:nvCxnSpPr>
        <p:spPr>
          <a:xfrm>
            <a:off x="2822954"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00739" y="5721735"/>
            <a:ext cx="1249986"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3 </a:t>
            </a:r>
            <a:r>
              <a:rPr lang="en-GB" sz="1000" dirty="0"/>
              <a:t>days following birth, a second infant develops NEC</a:t>
            </a:r>
          </a:p>
        </p:txBody>
      </p:sp>
      <p:sp>
        <p:nvSpPr>
          <p:cNvPr id="19" name="TextBox 1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20" name="Picture 19"/>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1" name="TextBox 20"/>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2" name="TextBox 21"/>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23" name="Picture 22"/>
          <p:cNvPicPr>
            <a:picLocks noChangeAspect="1"/>
          </p:cNvPicPr>
          <p:nvPr/>
        </p:nvPicPr>
        <p:blipFill rotWithShape="1">
          <a:blip r:embed="rId7"/>
          <a:srcRect l="14200" r="25076" b="11681"/>
          <a:stretch/>
        </p:blipFill>
        <p:spPr>
          <a:xfrm>
            <a:off x="9811657" y="3260184"/>
            <a:ext cx="596131" cy="425841"/>
          </a:xfrm>
          <a:prstGeom prst="rect">
            <a:avLst/>
          </a:prstGeom>
        </p:spPr>
      </p:pic>
      <p:sp>
        <p:nvSpPr>
          <p:cNvPr id="24" name="TextBox 23"/>
          <p:cNvSpPr txBox="1"/>
          <p:nvPr/>
        </p:nvSpPr>
        <p:spPr>
          <a:xfrm>
            <a:off x="10405390" y="3367555"/>
            <a:ext cx="1623673" cy="246221"/>
          </a:xfrm>
          <a:prstGeom prst="rect">
            <a:avLst/>
          </a:prstGeom>
          <a:noFill/>
        </p:spPr>
        <p:txBody>
          <a:bodyPr wrap="square" rtlCol="0">
            <a:spAutoFit/>
          </a:bodyPr>
          <a:lstStyle/>
          <a:p>
            <a:r>
              <a:rPr lang="en-GB" sz="1000" dirty="0" smtClean="0"/>
              <a:t>Potential match</a:t>
            </a:r>
            <a:endParaRPr lang="en-GB" sz="1000" dirty="0"/>
          </a:p>
        </p:txBody>
      </p:sp>
    </p:spTree>
    <p:extLst>
      <p:ext uri="{BB962C8B-B14F-4D97-AF65-F5344CB8AC3E}">
        <p14:creationId xmlns:p14="http://schemas.microsoft.com/office/powerpoint/2010/main" val="239421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discharge</a:t>
            </a:r>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a:t>Time to NEC</a:t>
            </a:r>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333750" y="5719010"/>
            <a:ext cx="6588290" cy="646331"/>
          </a:xfrm>
          <a:prstGeom prst="rect">
            <a:avLst/>
          </a:prstGeom>
          <a:noFill/>
        </p:spPr>
        <p:txBody>
          <a:bodyPr wrap="square" rtlCol="0">
            <a:spAutoFit/>
          </a:bodyPr>
          <a:lstStyle/>
          <a:p>
            <a:r>
              <a:rPr lang="en-GB" dirty="0"/>
              <a:t>Again, this infant is compared against matched controls (same sex and similar gestational age and birthweight). </a:t>
            </a:r>
          </a:p>
        </p:txBody>
      </p:sp>
      <p:cxnSp>
        <p:nvCxnSpPr>
          <p:cNvPr id="17" name="Straight Connector 16"/>
          <p:cNvCxnSpPr/>
          <p:nvPr/>
        </p:nvCxnSpPr>
        <p:spPr>
          <a:xfrm>
            <a:off x="2822954"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00739" y="5721735"/>
            <a:ext cx="1249986"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3 </a:t>
            </a:r>
            <a:r>
              <a:rPr lang="en-GB" sz="1000" dirty="0"/>
              <a:t>days following birth, a second infant develops NEC</a:t>
            </a:r>
          </a:p>
        </p:txBody>
      </p:sp>
      <p:sp>
        <p:nvSpPr>
          <p:cNvPr id="19" name="TextBox 1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20" name="Picture 19"/>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1" name="TextBox 20"/>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2" name="TextBox 21"/>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23" name="Picture 22"/>
          <p:cNvPicPr>
            <a:picLocks noChangeAspect="1"/>
          </p:cNvPicPr>
          <p:nvPr/>
        </p:nvPicPr>
        <p:blipFill rotWithShape="1">
          <a:blip r:embed="rId7"/>
          <a:srcRect l="14200" r="25076" b="11681"/>
          <a:stretch/>
        </p:blipFill>
        <p:spPr>
          <a:xfrm>
            <a:off x="9811657" y="3260184"/>
            <a:ext cx="596131" cy="425841"/>
          </a:xfrm>
          <a:prstGeom prst="rect">
            <a:avLst/>
          </a:prstGeom>
        </p:spPr>
      </p:pic>
      <p:sp>
        <p:nvSpPr>
          <p:cNvPr id="24" name="TextBox 23"/>
          <p:cNvSpPr txBox="1"/>
          <p:nvPr/>
        </p:nvSpPr>
        <p:spPr>
          <a:xfrm>
            <a:off x="10405390" y="3367555"/>
            <a:ext cx="1623673" cy="246221"/>
          </a:xfrm>
          <a:prstGeom prst="rect">
            <a:avLst/>
          </a:prstGeom>
          <a:noFill/>
        </p:spPr>
        <p:txBody>
          <a:bodyPr wrap="square" rtlCol="0">
            <a:spAutoFit/>
          </a:bodyPr>
          <a:lstStyle/>
          <a:p>
            <a:r>
              <a:rPr lang="en-GB" sz="1000" dirty="0" smtClean="0"/>
              <a:t>Potential match</a:t>
            </a:r>
            <a:endParaRPr lang="en-GB" sz="1000" dirty="0"/>
          </a:p>
        </p:txBody>
      </p:sp>
    </p:spTree>
    <p:extLst>
      <p:ext uri="{BB962C8B-B14F-4D97-AF65-F5344CB8AC3E}">
        <p14:creationId xmlns:p14="http://schemas.microsoft.com/office/powerpoint/2010/main" val="1446733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838200" y="365125"/>
            <a:ext cx="10515600" cy="8057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t>Analysis </a:t>
            </a:r>
            <a:r>
              <a:rPr lang="en-GB" sz="4400" dirty="0"/>
              <a:t>of </a:t>
            </a:r>
            <a:r>
              <a:rPr lang="en-GB" sz="4400" dirty="0" smtClean="0"/>
              <a:t>a nested matched case-control study </a:t>
            </a:r>
            <a:endParaRPr lang="en-GB" sz="4400" dirty="0"/>
          </a:p>
        </p:txBody>
      </p:sp>
      <p:sp>
        <p:nvSpPr>
          <p:cNvPr id="2" name="TextBox 1"/>
          <p:cNvSpPr txBox="1"/>
          <p:nvPr/>
        </p:nvSpPr>
        <p:spPr>
          <a:xfrm>
            <a:off x="838200" y="1343025"/>
            <a:ext cx="5093043"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Matched infants can be compared by their exposures up until that point in time. </a:t>
            </a:r>
          </a:p>
          <a:p>
            <a:endParaRPr lang="en-GB" dirty="0"/>
          </a:p>
          <a:p>
            <a:pPr marL="285750" indent="-285750">
              <a:buFont typeface="Arial" panose="020B0604020202020204" pitchFamily="34" charset="0"/>
              <a:buChar char="•"/>
            </a:pPr>
            <a:r>
              <a:rPr lang="en-GB" dirty="0" smtClean="0"/>
              <a:t>Analysing </a:t>
            </a:r>
            <a:r>
              <a:rPr lang="en-GB" dirty="0" smtClean="0"/>
              <a:t>involves </a:t>
            </a:r>
            <a:r>
              <a:rPr lang="en-GB" dirty="0" smtClean="0"/>
              <a:t>estimating odds ratios </a:t>
            </a:r>
            <a:r>
              <a:rPr lang="en-GB" dirty="0"/>
              <a:t>in the underlying cohort </a:t>
            </a:r>
            <a:r>
              <a:rPr lang="en-GB" dirty="0" smtClean="0"/>
              <a:t>that are </a:t>
            </a:r>
            <a:r>
              <a:rPr lang="en-GB" dirty="0"/>
              <a:t>controlled for </a:t>
            </a:r>
            <a:r>
              <a:rPr lang="en-GB" dirty="0" smtClean="0"/>
              <a:t>time, as </a:t>
            </a:r>
            <a:r>
              <a:rPr lang="en-GB" dirty="0" smtClean="0"/>
              <a:t>well as the matching factors.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Using conditional logistic regression one can adjust for further </a:t>
            </a:r>
            <a:r>
              <a:rPr lang="en-GB" dirty="0" smtClean="0"/>
              <a:t>covariates.</a:t>
            </a:r>
            <a:endParaRPr lang="en-GB" dirty="0" smtClean="0"/>
          </a:p>
        </p:txBody>
      </p:sp>
      <p:sp>
        <p:nvSpPr>
          <p:cNvPr id="4" name="TextBox 3"/>
          <p:cNvSpPr txBox="1"/>
          <p:nvPr/>
        </p:nvSpPr>
        <p:spPr>
          <a:xfrm>
            <a:off x="6763266" y="1343025"/>
            <a:ext cx="4410060" cy="2031325"/>
          </a:xfrm>
          <a:prstGeom prst="rect">
            <a:avLst/>
          </a:prstGeom>
          <a:noFill/>
        </p:spPr>
        <p:txBody>
          <a:bodyPr wrap="square" rtlCol="0">
            <a:spAutoFit/>
          </a:bodyPr>
          <a:lstStyle/>
          <a:p>
            <a:r>
              <a:rPr lang="en-GB" dirty="0" smtClean="0"/>
              <a:t>We matched each case to four controls with the same sex and smallest </a:t>
            </a:r>
            <a:r>
              <a:rPr lang="en-GB" dirty="0" err="1" smtClean="0"/>
              <a:t>Mahalanobis</a:t>
            </a:r>
            <a:r>
              <a:rPr lang="en-GB" dirty="0" smtClean="0"/>
              <a:t> distance based on gestational age and birthweight. </a:t>
            </a:r>
          </a:p>
          <a:p>
            <a:endParaRPr lang="en-GB" dirty="0"/>
          </a:p>
          <a:p>
            <a:r>
              <a:rPr lang="en-GB" dirty="0" smtClean="0"/>
              <a:t>We adjusted for trial arm in the analysis using conditional logistic regression.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pic>
        <p:nvPicPr>
          <p:cNvPr id="3" name="Picture 2"/>
          <p:cNvPicPr>
            <a:picLocks noChangeAspect="1"/>
          </p:cNvPicPr>
          <p:nvPr/>
        </p:nvPicPr>
        <p:blipFill rotWithShape="1">
          <a:blip r:embed="rId4"/>
          <a:srcRect l="1276" t="17177" r="2331" b="60542"/>
          <a:stretch/>
        </p:blipFill>
        <p:spPr>
          <a:xfrm>
            <a:off x="1111078" y="4296716"/>
            <a:ext cx="4547286" cy="15280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266" y="3457084"/>
            <a:ext cx="4410059" cy="3207316"/>
          </a:xfrm>
          <a:prstGeom prst="rect">
            <a:avLst/>
          </a:prstGeom>
        </p:spPr>
      </p:pic>
    </p:spTree>
    <p:extLst>
      <p:ext uri="{BB962C8B-B14F-4D97-AF65-F5344CB8AC3E}">
        <p14:creationId xmlns:p14="http://schemas.microsoft.com/office/powerpoint/2010/main" val="39422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76" b="7582"/>
          <a:stretch/>
        </p:blipFill>
        <p:spPr>
          <a:xfrm>
            <a:off x="1372160" y="385483"/>
            <a:ext cx="9429750" cy="6140823"/>
          </a:xfrm>
          <a:prstGeom prst="rect">
            <a:avLst/>
          </a:prstGeom>
        </p:spPr>
      </p:pic>
    </p:spTree>
    <p:extLst>
      <p:ext uri="{BB962C8B-B14F-4D97-AF65-F5344CB8AC3E}">
        <p14:creationId xmlns:p14="http://schemas.microsoft.com/office/powerpoint/2010/main" val="156585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32097257"/>
              </p:ext>
            </p:extLst>
          </p:nvPr>
        </p:nvGraphicFramePr>
        <p:xfrm>
          <a:off x="838199" y="1631584"/>
          <a:ext cx="6593541" cy="4581969"/>
        </p:xfrm>
        <a:graphic>
          <a:graphicData uri="http://schemas.openxmlformats.org/drawingml/2006/table">
            <a:tbl>
              <a:tblPr firstRow="1" firstCol="1">
                <a:tableStyleId>{69012ECD-51FC-41F1-AA8D-1B2483CD663E}</a:tableStyleId>
              </a:tblPr>
              <a:tblGrid>
                <a:gridCol w="2788911"/>
                <a:gridCol w="1381339"/>
                <a:gridCol w="1200914"/>
                <a:gridCol w="1222377"/>
              </a:tblGrid>
              <a:tr h="667467">
                <a:tc>
                  <a:txBody>
                    <a:bodyPr/>
                    <a:lstStyle/>
                    <a:p>
                      <a:pPr>
                        <a:lnSpc>
                          <a:spcPct val="115000"/>
                        </a:lnSpc>
                        <a:spcAft>
                          <a:spcPts val="0"/>
                        </a:spcAft>
                      </a:pPr>
                      <a:r>
                        <a:rPr lang="en-GB" sz="11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rPr>
                        <a:t>Controls </a:t>
                      </a:r>
                      <a:endParaRPr lang="en-GB" sz="1100" dirty="0" smtClean="0">
                        <a:effectLst/>
                      </a:endParaRPr>
                    </a:p>
                    <a:p>
                      <a:pPr>
                        <a:lnSpc>
                          <a:spcPct val="115000"/>
                        </a:lnSpc>
                        <a:spcAft>
                          <a:spcPts val="0"/>
                        </a:spcAft>
                      </a:pPr>
                      <a:r>
                        <a:rPr lang="en-GB" sz="1100" dirty="0" smtClean="0">
                          <a:effectLst/>
                        </a:rPr>
                        <a:t>(</a:t>
                      </a:r>
                      <a:r>
                        <a:rPr lang="en-GB" sz="1100" dirty="0">
                          <a:effectLst/>
                        </a:rPr>
                        <a:t>n = 363)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dirty="0">
                          <a:effectLst/>
                        </a:rPr>
                        <a:t>Matched controls </a:t>
                      </a:r>
                      <a:br>
                        <a:rPr lang="en-GB" sz="1100" dirty="0">
                          <a:effectLst/>
                        </a:rPr>
                      </a:br>
                      <a:r>
                        <a:rPr lang="en-GB" sz="1100" dirty="0">
                          <a:effectLst/>
                        </a:rPr>
                        <a:t>(n = </a:t>
                      </a:r>
                      <a:r>
                        <a:rPr lang="en-GB" sz="1100" dirty="0" smtClean="0">
                          <a:effectLst/>
                        </a:rPr>
                        <a:t>140)</a:t>
                      </a:r>
                      <a:r>
                        <a:rPr lang="en-GB" sz="1100" baseline="30000" dirty="0" smtClean="0">
                          <a:effectLst/>
                        </a:rPr>
                        <a:t>1</a:t>
                      </a:r>
                      <a:r>
                        <a:rPr lang="en-GB" sz="1100" dirty="0" smtClean="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dirty="0">
                          <a:effectLst/>
                        </a:rPr>
                        <a:t>Cases </a:t>
                      </a:r>
                      <a:endParaRPr lang="en-GB" sz="1100" dirty="0" smtClean="0">
                        <a:effectLst/>
                      </a:endParaRPr>
                    </a:p>
                    <a:p>
                      <a:pPr>
                        <a:lnSpc>
                          <a:spcPct val="115000"/>
                        </a:lnSpc>
                        <a:spcAft>
                          <a:spcPts val="0"/>
                        </a:spcAft>
                      </a:pPr>
                      <a:r>
                        <a:rPr lang="en-GB" sz="1100" dirty="0" smtClean="0">
                          <a:effectLst/>
                        </a:rPr>
                        <a:t>(Severe NEC)</a:t>
                      </a:r>
                      <a:br>
                        <a:rPr lang="en-GB" sz="1100" dirty="0" smtClean="0">
                          <a:effectLst/>
                        </a:rPr>
                      </a:br>
                      <a:r>
                        <a:rPr lang="en-GB" sz="1100" dirty="0" smtClean="0">
                          <a:effectLst/>
                        </a:rPr>
                        <a:t>(n = 35)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r>
              <a:tr h="222782">
                <a:tc>
                  <a:txBody>
                    <a:bodyPr/>
                    <a:lstStyle/>
                    <a:p>
                      <a:pPr>
                        <a:lnSpc>
                          <a:spcPct val="115000"/>
                        </a:lnSpc>
                        <a:spcAft>
                          <a:spcPts val="0"/>
                        </a:spcAft>
                      </a:pPr>
                      <a:r>
                        <a:rPr lang="en-GB" sz="1200" dirty="0">
                          <a:effectLst/>
                        </a:rPr>
                        <a:t>Allocated to early arm, n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182 (50.1)</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rPr>
                        <a:t>74 (52.9)</a:t>
                      </a:r>
                      <a:endParaRPr lang="en-GB" sz="12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17 (48.6)</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a:effectLst/>
                          <a:highlight>
                            <a:srgbClr val="D3D3D3"/>
                          </a:highlight>
                        </a:rPr>
                        <a:t>Male sex</a:t>
                      </a:r>
                      <a:r>
                        <a:rPr lang="en-GB" sz="1200" dirty="0">
                          <a:effectLst/>
                        </a:rPr>
                        <a:t>, n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193 (53.2)</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80 (57.1)</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20 (57.1)</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r>
              <a:tr h="238684">
                <a:tc>
                  <a:txBody>
                    <a:bodyPr/>
                    <a:lstStyle/>
                    <a:p>
                      <a:pPr>
                        <a:lnSpc>
                          <a:spcPct val="115000"/>
                        </a:lnSpc>
                        <a:spcAft>
                          <a:spcPts val="0"/>
                        </a:spcAft>
                      </a:pPr>
                      <a:r>
                        <a:rPr lang="en-GB" sz="1200" dirty="0">
                          <a:effectLst/>
                          <a:highlight>
                            <a:srgbClr val="D3D3D3"/>
                          </a:highlight>
                        </a:rPr>
                        <a:t>Gestational age (weeks)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a:effectLst/>
                        </a:rPr>
                        <a:t>        Median (IQR)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32 (29 to 33)</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29 (28 to 31)</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rPr>
                        <a:t>29 (27 to 31)</a:t>
                      </a:r>
                      <a:endParaRPr lang="en-GB" sz="120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a:effectLst/>
                        </a:rPr>
                        <a:t>        &lt;29 weeks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69 (19.0)</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61 (43.6)</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rPr>
                        <a:t>16 (45.7)</a:t>
                      </a:r>
                      <a:endParaRPr lang="en-GB" sz="1200">
                        <a:effectLst/>
                        <a:latin typeface="+mn-lt"/>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r>
              <a:tr h="238684">
                <a:tc>
                  <a:txBody>
                    <a:bodyPr/>
                    <a:lstStyle/>
                    <a:p>
                      <a:pPr>
                        <a:lnSpc>
                          <a:spcPct val="115000"/>
                        </a:lnSpc>
                        <a:spcAft>
                          <a:spcPts val="0"/>
                        </a:spcAft>
                      </a:pPr>
                      <a:r>
                        <a:rPr lang="en-GB" sz="1200" dirty="0">
                          <a:effectLst/>
                          <a:highlight>
                            <a:srgbClr val="D3D3D3"/>
                          </a:highlight>
                        </a:rPr>
                        <a:t>Birthweight (grams)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a:effectLst/>
                        </a:rPr>
                        <a:t>        Median (IQR)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1030 (810 to 1280)</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780 (695 to 890)</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rPr>
                        <a:t>750 (660 to 931)</a:t>
                      </a:r>
                      <a:endParaRPr lang="en-GB" sz="120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a:effectLst/>
                        </a:rPr>
                        <a:t>        &lt;750 g</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57 (15.7)</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53 (37.9)</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rPr>
                        <a:t>17 (48.6)</a:t>
                      </a:r>
                      <a:endParaRPr lang="en-GB" sz="1200">
                        <a:effectLst/>
                        <a:latin typeface="+mn-lt"/>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r>
              <a:tr h="238684">
                <a:tc>
                  <a:txBody>
                    <a:bodyPr/>
                    <a:lstStyle/>
                    <a:p>
                      <a:pPr>
                        <a:lnSpc>
                          <a:spcPct val="115000"/>
                        </a:lnSpc>
                        <a:spcAft>
                          <a:spcPts val="0"/>
                        </a:spcAft>
                      </a:pPr>
                      <a:r>
                        <a:rPr lang="en-GB" sz="1200" dirty="0">
                          <a:effectLst/>
                        </a:rPr>
                        <a:t>Multiple pregnancy, n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400">
                          <a:effectLst/>
                        </a:rPr>
                        <a:t> </a:t>
                      </a:r>
                      <a:endParaRPr lang="en-GB" sz="18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4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a:effectLst/>
                        </a:rPr>
                        <a:t>        Twins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83 (22.9)</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26 (18.6)</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5 (14.3)</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a:effectLst/>
                        </a:rPr>
                        <a:t>        Triplets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6 (1.7)</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3 (2.1)</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0</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r>
              <a:tr h="198902">
                <a:tc>
                  <a:txBody>
                    <a:bodyPr/>
                    <a:lstStyle/>
                    <a:p>
                      <a:pPr>
                        <a:lnSpc>
                          <a:spcPct val="115000"/>
                        </a:lnSpc>
                        <a:spcAft>
                          <a:spcPts val="0"/>
                        </a:spcAft>
                      </a:pPr>
                      <a:r>
                        <a:rPr lang="en-GB" sz="1050" dirty="0">
                          <a:effectLst/>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800" dirty="0">
                          <a:effectLst/>
                        </a:rPr>
                        <a:t> </a:t>
                      </a:r>
                      <a:endParaRPr lang="en-GB" sz="1800" dirty="0">
                        <a:effectLst/>
                        <a:latin typeface="+mn-lt"/>
                        <a:ea typeface="Times New Roman" panose="02020603050405020304" pitchFamily="18" charset="0"/>
                        <a:cs typeface="Times New Roman" panose="02020603050405020304" pitchFamily="18" charset="0"/>
                      </a:endParaRPr>
                    </a:p>
                  </a:txBody>
                  <a:tcPr marL="25400" marR="25400" marT="0" marB="0"/>
                </a:tc>
              </a:tr>
              <a:tr h="222782">
                <a:tc>
                  <a:txBody>
                    <a:bodyPr/>
                    <a:lstStyle/>
                    <a:p>
                      <a:pPr>
                        <a:lnSpc>
                          <a:spcPct val="115000"/>
                        </a:lnSpc>
                        <a:spcAft>
                          <a:spcPts val="0"/>
                        </a:spcAft>
                      </a:pPr>
                      <a:r>
                        <a:rPr lang="en-GB" sz="1200" dirty="0" smtClean="0">
                          <a:effectLst/>
                        </a:rPr>
                        <a:t>CPAP</a:t>
                      </a:r>
                      <a:r>
                        <a:rPr lang="en-GB" sz="1200" baseline="30000" dirty="0" smtClean="0">
                          <a:effectLst/>
                        </a:rPr>
                        <a:t>2</a:t>
                      </a:r>
                      <a:r>
                        <a:rPr lang="en-GB" sz="1200" dirty="0" smtClean="0">
                          <a:effectLst/>
                        </a:rPr>
                        <a:t> </a:t>
                      </a:r>
                      <a:r>
                        <a:rPr lang="en-GB" sz="1200" dirty="0">
                          <a:effectLst/>
                        </a:rPr>
                        <a:t>at trial entry , n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rPr>
                        <a:t>122 (33.6)</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78 (55.7)</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rPr>
                        <a:t>22 (62.9)</a:t>
                      </a:r>
                      <a:endParaRPr lang="en-GB" sz="1200" dirty="0">
                        <a:effectLst/>
                        <a:latin typeface="+mn-lt"/>
                        <a:ea typeface="Times New Roman" panose="02020603050405020304" pitchFamily="18" charset="0"/>
                        <a:cs typeface="Times New Roman" panose="02020603050405020304" pitchFamily="18" charset="0"/>
                      </a:endParaRPr>
                    </a:p>
                  </a:txBody>
                  <a:tcPr marL="25400" marR="25400" marT="0" marB="0"/>
                </a:tc>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4" name="TextBox 3"/>
          <p:cNvSpPr txBox="1"/>
          <p:nvPr/>
        </p:nvSpPr>
        <p:spPr>
          <a:xfrm>
            <a:off x="8045823" y="2551037"/>
            <a:ext cx="3307977" cy="2585323"/>
          </a:xfrm>
          <a:prstGeom prst="rect">
            <a:avLst/>
          </a:prstGeom>
          <a:noFill/>
        </p:spPr>
        <p:txBody>
          <a:bodyPr wrap="square" rtlCol="0">
            <a:spAutoFit/>
          </a:bodyPr>
          <a:lstStyle/>
          <a:p>
            <a:r>
              <a:rPr lang="en-GB" b="1" baseline="30000" dirty="0" smtClean="0"/>
              <a:t>1</a:t>
            </a:r>
            <a:r>
              <a:rPr lang="en-GB" dirty="0" smtClean="0"/>
              <a:t>109 </a:t>
            </a:r>
            <a:r>
              <a:rPr lang="en-GB" dirty="0"/>
              <a:t>unique controls. Each index case is matched to 4 controls with the same sex and the smallest distance in terms of the </a:t>
            </a:r>
            <a:r>
              <a:rPr lang="en-GB" dirty="0" err="1"/>
              <a:t>Malhalanobis</a:t>
            </a:r>
            <a:r>
              <a:rPr lang="en-GB" dirty="0"/>
              <a:t> distance based on gestational age and birthweight. For cases where the distance is the same, infants are selected at random</a:t>
            </a:r>
            <a:r>
              <a:rPr lang="en-GB" dirty="0" smtClean="0"/>
              <a:t>.</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71791" y="6282084"/>
            <a:ext cx="2563079" cy="276999"/>
          </a:xfrm>
          <a:prstGeom prst="rect">
            <a:avLst/>
          </a:prstGeom>
        </p:spPr>
        <p:txBody>
          <a:bodyPr wrap="square">
            <a:spAutoFit/>
          </a:bodyPr>
          <a:lstStyle/>
          <a:p>
            <a:r>
              <a:rPr lang="en-GB" sz="1200" b="1" baseline="30000" dirty="0">
                <a:solidFill>
                  <a:srgbClr val="222222"/>
                </a:solidFill>
              </a:rPr>
              <a:t>2</a:t>
            </a:r>
            <a:r>
              <a:rPr lang="en-GB" sz="1200" dirty="0" smtClean="0">
                <a:solidFill>
                  <a:srgbClr val="222222"/>
                </a:solidFill>
              </a:rPr>
              <a:t>Continuous </a:t>
            </a:r>
            <a:r>
              <a:rPr lang="en-GB" sz="1200" dirty="0">
                <a:solidFill>
                  <a:srgbClr val="222222"/>
                </a:solidFill>
              </a:rPr>
              <a:t>positive airway pressure</a:t>
            </a:r>
            <a:endParaRPr lang="en-GB" sz="1200" dirty="0"/>
          </a:p>
        </p:txBody>
      </p:sp>
      <p:sp>
        <p:nvSpPr>
          <p:cNvPr id="6"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smtClean="0"/>
              <a:t>Baseline characteristics of matched controls</a:t>
            </a:r>
            <a:endParaRPr lang="en-GB" sz="4400" dirty="0"/>
          </a:p>
        </p:txBody>
      </p:sp>
      <p:sp>
        <p:nvSpPr>
          <p:cNvPr id="7" name="TextBox 6"/>
          <p:cNvSpPr txBox="1"/>
          <p:nvPr/>
        </p:nvSpPr>
        <p:spPr>
          <a:xfrm>
            <a:off x="838200" y="1170894"/>
            <a:ext cx="4082569" cy="392159"/>
          </a:xfrm>
          <a:prstGeom prst="rect">
            <a:avLst/>
          </a:prstGeom>
          <a:noFill/>
        </p:spPr>
        <p:txBody>
          <a:bodyPr wrap="square" rtlCol="0">
            <a:spAutoFit/>
          </a:bodyPr>
          <a:lstStyle/>
          <a:p>
            <a:pPr>
              <a:lnSpc>
                <a:spcPct val="115000"/>
              </a:lnSpc>
              <a:spcAft>
                <a:spcPts val="0"/>
              </a:spcAft>
            </a:pPr>
            <a:r>
              <a:rPr lang="en-GB" dirty="0" smtClean="0">
                <a:highlight>
                  <a:srgbClr val="D3D3D3"/>
                </a:highlight>
              </a:rPr>
              <a:t>Matching factors are shaded</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31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GB" dirty="0" smtClean="0"/>
              <a:t>Discussion points</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9" name="TextBox 8"/>
          <p:cNvSpPr txBox="1"/>
          <p:nvPr/>
        </p:nvSpPr>
        <p:spPr>
          <a:xfrm>
            <a:off x="838200" y="1690688"/>
            <a:ext cx="8953870" cy="3077766"/>
          </a:xfrm>
          <a:prstGeom prst="rect">
            <a:avLst/>
          </a:prstGeom>
          <a:noFill/>
        </p:spPr>
        <p:txBody>
          <a:bodyPr wrap="square" rtlCol="0">
            <a:spAutoFit/>
          </a:bodyPr>
          <a:lstStyle/>
          <a:p>
            <a:pPr marL="514800" indent="-514800">
              <a:buAutoNum type="arabicPeriod"/>
            </a:pPr>
            <a:r>
              <a:rPr lang="en-GB" sz="2800" dirty="0" smtClean="0"/>
              <a:t>Selecting </a:t>
            </a:r>
            <a:r>
              <a:rPr lang="en-GB" sz="2800" dirty="0"/>
              <a:t>the appropriate number of </a:t>
            </a:r>
            <a:r>
              <a:rPr lang="en-GB" sz="2800" dirty="0" smtClean="0"/>
              <a:t>controls</a:t>
            </a:r>
          </a:p>
          <a:p>
            <a:endParaRPr lang="en-GB" sz="2800" dirty="0" smtClean="0"/>
          </a:p>
          <a:p>
            <a:pPr marL="514350" indent="-514350">
              <a:buFont typeface="+mj-lt"/>
              <a:buAutoNum type="arabicPeriod" startAt="2"/>
            </a:pPr>
            <a:r>
              <a:rPr lang="en-GB" sz="2800" dirty="0" smtClean="0"/>
              <a:t>Implication </a:t>
            </a:r>
            <a:r>
              <a:rPr lang="en-GB" sz="2800" dirty="0"/>
              <a:t>of including future cases as </a:t>
            </a:r>
            <a:r>
              <a:rPr lang="en-GB" sz="2800" dirty="0" smtClean="0"/>
              <a:t>controls</a:t>
            </a:r>
          </a:p>
          <a:p>
            <a:endParaRPr lang="en-GB" sz="2800" dirty="0" smtClean="0"/>
          </a:p>
          <a:p>
            <a:pPr marL="514350" indent="-514350">
              <a:buFont typeface="+mj-lt"/>
              <a:buAutoNum type="arabicPeriod" startAt="3"/>
            </a:pPr>
            <a:r>
              <a:rPr lang="en-GB" sz="2800" dirty="0" smtClean="0"/>
              <a:t>The dilemma of matching/adjusting </a:t>
            </a:r>
            <a:r>
              <a:rPr lang="en-GB" sz="2800" dirty="0"/>
              <a:t>for allocation</a:t>
            </a:r>
          </a:p>
          <a:p>
            <a:pPr marL="342900" indent="-342900">
              <a:buFontTx/>
              <a:buAutoNum type="arabicPeriod" startAt="3"/>
            </a:pPr>
            <a:endParaRPr lang="en-GB" dirty="0"/>
          </a:p>
          <a:p>
            <a:pPr marL="342900" indent="-342900">
              <a:buAutoNum type="arabicPeriod" startAt="3"/>
            </a:pPr>
            <a:endParaRPr lang="en-GB" dirty="0"/>
          </a:p>
          <a:p>
            <a:endParaRPr lang="en-GB" dirty="0"/>
          </a:p>
        </p:txBody>
      </p:sp>
    </p:spTree>
    <p:extLst>
      <p:ext uri="{BB962C8B-B14F-4D97-AF65-F5344CB8AC3E}">
        <p14:creationId xmlns:p14="http://schemas.microsoft.com/office/powerpoint/2010/main" val="729416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8200" y="1587321"/>
            <a:ext cx="4467182" cy="4460534"/>
          </a:xfrm>
          <a:prstGeom prst="rect">
            <a:avLst/>
          </a:prstGeom>
        </p:spPr>
      </p:pic>
      <p:sp>
        <p:nvSpPr>
          <p:cNvPr id="2" name="Title 1"/>
          <p:cNvSpPr>
            <a:spLocks noGrp="1"/>
          </p:cNvSpPr>
          <p:nvPr>
            <p:ph type="title"/>
          </p:nvPr>
        </p:nvSpPr>
        <p:spPr/>
        <p:txBody>
          <a:bodyPr/>
          <a:lstStyle/>
          <a:p>
            <a:r>
              <a:rPr lang="en-GB" dirty="0" smtClean="0"/>
              <a:t>Discussion points</a:t>
            </a:r>
            <a:endParaRPr lang="en-US" dirty="0"/>
          </a:p>
        </p:txBody>
      </p:sp>
      <p:sp>
        <p:nvSpPr>
          <p:cNvPr id="3" name="Content Placeholder 2"/>
          <p:cNvSpPr>
            <a:spLocks noGrp="1"/>
          </p:cNvSpPr>
          <p:nvPr>
            <p:ph idx="1"/>
          </p:nvPr>
        </p:nvSpPr>
        <p:spPr>
          <a:xfrm>
            <a:off x="5519861" y="2046108"/>
            <a:ext cx="5653464" cy="4088362"/>
          </a:xfrm>
        </p:spPr>
        <p:txBody>
          <a:bodyPr>
            <a:noAutofit/>
          </a:bodyPr>
          <a:lstStyle/>
          <a:p>
            <a:pPr>
              <a:lnSpc>
                <a:spcPct val="100000"/>
              </a:lnSpc>
              <a:spcBef>
                <a:spcPts val="600"/>
              </a:spcBef>
            </a:pPr>
            <a:r>
              <a:rPr lang="en-GB" sz="1800" dirty="0" smtClean="0"/>
              <a:t>Convention is to select four controls per </a:t>
            </a:r>
            <a:r>
              <a:rPr lang="en-GB" sz="1800" dirty="0" smtClean="0"/>
              <a:t>case </a:t>
            </a:r>
            <a:endParaRPr lang="en-GB" sz="1800" dirty="0" smtClean="0"/>
          </a:p>
          <a:p>
            <a:pPr>
              <a:lnSpc>
                <a:spcPct val="100000"/>
              </a:lnSpc>
              <a:spcBef>
                <a:spcPts val="600"/>
              </a:spcBef>
            </a:pPr>
            <a:r>
              <a:rPr lang="en-GB" sz="1800" dirty="0" smtClean="0"/>
              <a:t>However we are not restricted by financial or time constraints so could match to every available control? </a:t>
            </a:r>
          </a:p>
          <a:p>
            <a:pPr>
              <a:lnSpc>
                <a:spcPct val="100000"/>
              </a:lnSpc>
              <a:spcBef>
                <a:spcPts val="600"/>
              </a:spcBef>
            </a:pPr>
            <a:r>
              <a:rPr lang="en-GB" sz="1800" dirty="0" smtClean="0"/>
              <a:t>What about the potentially adverse impact of many duplicated observations? </a:t>
            </a:r>
          </a:p>
          <a:p>
            <a:pPr>
              <a:lnSpc>
                <a:spcPct val="100000"/>
              </a:lnSpc>
              <a:spcBef>
                <a:spcPts val="600"/>
              </a:spcBef>
            </a:pPr>
            <a:r>
              <a:rPr lang="en-GB" sz="1800" dirty="0" smtClean="0"/>
              <a:t>In previous </a:t>
            </a:r>
            <a:r>
              <a:rPr lang="en-GB" sz="1800" dirty="0" smtClean="0"/>
              <a:t>example, of 140 matched controls: </a:t>
            </a:r>
          </a:p>
          <a:p>
            <a:pPr lvl="1">
              <a:lnSpc>
                <a:spcPct val="100000"/>
              </a:lnSpc>
              <a:spcBef>
                <a:spcPts val="0"/>
              </a:spcBef>
              <a:buFont typeface="Wingdings" panose="05000000000000000000" pitchFamily="2" charset="2"/>
              <a:buChar char="Ø"/>
            </a:pPr>
            <a:r>
              <a:rPr lang="en-GB" sz="1800" dirty="0" smtClean="0"/>
              <a:t>84 infants were used once</a:t>
            </a:r>
          </a:p>
          <a:p>
            <a:pPr lvl="1">
              <a:lnSpc>
                <a:spcPct val="100000"/>
              </a:lnSpc>
              <a:spcBef>
                <a:spcPts val="0"/>
              </a:spcBef>
              <a:buFont typeface="Wingdings" panose="05000000000000000000" pitchFamily="2" charset="2"/>
              <a:buChar char="Ø"/>
            </a:pPr>
            <a:r>
              <a:rPr lang="en-GB" sz="1800" dirty="0" smtClean="0"/>
              <a:t>19 were used twice</a:t>
            </a:r>
            <a:endParaRPr lang="en-GB" sz="1800" dirty="0" smtClean="0"/>
          </a:p>
          <a:p>
            <a:pPr lvl="1">
              <a:lnSpc>
                <a:spcPct val="100000"/>
              </a:lnSpc>
              <a:spcBef>
                <a:spcPts val="0"/>
              </a:spcBef>
              <a:buFont typeface="Wingdings" panose="05000000000000000000" pitchFamily="2" charset="2"/>
              <a:buChar char="Ø"/>
            </a:pPr>
            <a:r>
              <a:rPr lang="en-GB" sz="1800" dirty="0" smtClean="0"/>
              <a:t>6 were used 3 times </a:t>
            </a:r>
            <a:endParaRPr lang="en-GB" sz="1800" dirty="0" smtClean="0"/>
          </a:p>
          <a:p>
            <a:pPr>
              <a:lnSpc>
                <a:spcPct val="100000"/>
              </a:lnSpc>
              <a:spcBef>
                <a:spcPts val="600"/>
              </a:spcBef>
            </a:pPr>
            <a:r>
              <a:rPr lang="en-GB" sz="1800" dirty="0" smtClean="0"/>
              <a:t>Duplication likely to occur for infants with lower birthweight and gestational ages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14243" y="5136360"/>
            <a:ext cx="1251285" cy="1077194"/>
          </a:xfrm>
          <a:prstGeom prst="rect">
            <a:avLst/>
          </a:prstGeom>
        </p:spPr>
      </p:pic>
      <p:sp>
        <p:nvSpPr>
          <p:cNvPr id="5" name="Content Placeholder 2"/>
          <p:cNvSpPr txBox="1">
            <a:spLocks/>
          </p:cNvSpPr>
          <p:nvPr/>
        </p:nvSpPr>
        <p:spPr>
          <a:xfrm>
            <a:off x="838200" y="1446585"/>
            <a:ext cx="9363323" cy="59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smtClean="0"/>
              <a:t>1. Selecting the appropriate number </a:t>
            </a:r>
            <a:r>
              <a:rPr lang="en-GB" sz="2600" dirty="0"/>
              <a:t>of </a:t>
            </a:r>
            <a:r>
              <a:rPr lang="en-GB" sz="2600" dirty="0" smtClean="0"/>
              <a:t>controls</a:t>
            </a:r>
          </a:p>
        </p:txBody>
      </p:sp>
    </p:spTree>
    <p:extLst>
      <p:ext uri="{BB962C8B-B14F-4D97-AF65-F5344CB8AC3E}">
        <p14:creationId xmlns:p14="http://schemas.microsoft.com/office/powerpoint/2010/main" val="41382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5" name="Content Placeholder 2"/>
          <p:cNvSpPr txBox="1">
            <a:spLocks/>
          </p:cNvSpPr>
          <p:nvPr/>
        </p:nvSpPr>
        <p:spPr>
          <a:xfrm>
            <a:off x="838200" y="1446585"/>
            <a:ext cx="9363323" cy="59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smtClean="0"/>
              <a:t>2. Implication </a:t>
            </a:r>
            <a:r>
              <a:rPr lang="en-GB" sz="2600" dirty="0"/>
              <a:t>of including future cases as </a:t>
            </a:r>
            <a:r>
              <a:rPr lang="en-GB" sz="2600" dirty="0" smtClean="0"/>
              <a:t>controls</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182919430"/>
              </p:ext>
            </p:extLst>
          </p:nvPr>
        </p:nvGraphicFramePr>
        <p:xfrm>
          <a:off x="838200" y="1987827"/>
          <a:ext cx="5730099" cy="4436963"/>
        </p:xfrm>
        <a:graphic>
          <a:graphicData uri="http://schemas.openxmlformats.org/drawingml/2006/table">
            <a:tbl>
              <a:tblPr firstRow="1" firstCol="1">
                <a:tableStyleId>{69012ECD-51FC-41F1-AA8D-1B2483CD663E}</a:tableStyleId>
              </a:tblPr>
              <a:tblGrid>
                <a:gridCol w="2370733"/>
                <a:gridCol w="1174215"/>
                <a:gridCol w="1110341"/>
                <a:gridCol w="1074810"/>
              </a:tblGrid>
              <a:tr h="588127">
                <a:tc>
                  <a:txBody>
                    <a:bodyPr/>
                    <a:lstStyle/>
                    <a:p>
                      <a:pPr>
                        <a:lnSpc>
                          <a:spcPct val="115000"/>
                        </a:lnSpc>
                        <a:spcAft>
                          <a:spcPts val="0"/>
                        </a:spcAft>
                      </a:pPr>
                      <a:r>
                        <a:rPr lang="en-GB" sz="11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Controls </a:t>
                      </a:r>
                      <a:br>
                        <a:rPr lang="en-GB" sz="11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(n = 363)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Matched controls </a:t>
                      </a:r>
                      <a:br>
                        <a:rPr lang="en-GB" sz="11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(n = 140)*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Cases </a:t>
                      </a:r>
                      <a:endParaRPr lang="en-GB" sz="11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b="1" dirty="0" smtClean="0">
                          <a:effectLst/>
                          <a:latin typeface="Arial" panose="020B0604020202020204" pitchFamily="34" charset="0"/>
                          <a:ea typeface="Times New Roman" panose="02020603050405020304" pitchFamily="18" charset="0"/>
                          <a:cs typeface="Times New Roman" panose="02020603050405020304" pitchFamily="18" charset="0"/>
                        </a:rPr>
                        <a:t>(Severe</a:t>
                      </a:r>
                      <a:r>
                        <a:rPr lang="en-GB" sz="1100" b="1" baseline="0" dirty="0" smtClean="0">
                          <a:effectLst/>
                          <a:latin typeface="Arial" panose="020B0604020202020204" pitchFamily="34" charset="0"/>
                          <a:ea typeface="Times New Roman" panose="02020603050405020304" pitchFamily="18" charset="0"/>
                          <a:cs typeface="Times New Roman" panose="02020603050405020304" pitchFamily="18" charset="0"/>
                        </a:rPr>
                        <a:t> NEC</a:t>
                      </a:r>
                      <a:r>
                        <a:rPr lang="en-GB" sz="11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
                      </a:r>
                      <a:br>
                        <a:rPr lang="en-GB" sz="11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(n = 35)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tc>
              </a:tr>
              <a:tr h="152477">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r>
              <a:tr h="196301">
                <a:tc>
                  <a:txBody>
                    <a:bodyPr/>
                    <a:lstStyle/>
                    <a:p>
                      <a:pPr>
                        <a:lnSpc>
                          <a:spcPct val="115000"/>
                        </a:lnSpc>
                        <a:spcAft>
                          <a:spcPts val="0"/>
                        </a:spcAft>
                      </a:pPr>
                      <a:r>
                        <a:rPr lang="en-GB" sz="1100" dirty="0">
                          <a:effectLst/>
                        </a:rPr>
                        <a:t>Allocated to early arm, 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182 (50.1)</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74 (52.9)</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17 (48.6)</a:t>
                      </a:r>
                    </a:p>
                  </a:txBody>
                  <a:tcPr marL="25400" marR="25400" marT="0" marB="0"/>
                </a:tc>
              </a:tr>
              <a:tr h="152477">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r>
              <a:tr h="196301">
                <a:tc>
                  <a:txBody>
                    <a:bodyPr/>
                    <a:lstStyle/>
                    <a:p>
                      <a:pPr>
                        <a:lnSpc>
                          <a:spcPct val="115000"/>
                        </a:lnSpc>
                        <a:spcAft>
                          <a:spcPts val="0"/>
                        </a:spcAft>
                      </a:pPr>
                      <a:r>
                        <a:rPr lang="en-GB" sz="1100" dirty="0">
                          <a:effectLst/>
                          <a:highlight>
                            <a:srgbClr val="D3D3D3"/>
                          </a:highlight>
                        </a:rPr>
                        <a:t>Male sex</a:t>
                      </a:r>
                      <a:r>
                        <a:rPr lang="en-GB" sz="1100" dirty="0">
                          <a:effectLst/>
                        </a:rPr>
                        <a:t>, 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193 (53.2)</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80 (57.1)</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20 (57.1)</a:t>
                      </a:r>
                    </a:p>
                  </a:txBody>
                  <a:tcPr marL="25400" marR="25400" marT="0" marB="0"/>
                </a:tc>
              </a:tr>
              <a:tr h="143560">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r>
              <a:tr h="205040">
                <a:tc>
                  <a:txBody>
                    <a:bodyPr/>
                    <a:lstStyle/>
                    <a:p>
                      <a:pPr>
                        <a:lnSpc>
                          <a:spcPct val="115000"/>
                        </a:lnSpc>
                        <a:spcAft>
                          <a:spcPts val="0"/>
                        </a:spcAft>
                      </a:pPr>
                      <a:r>
                        <a:rPr lang="en-GB" sz="1100" dirty="0">
                          <a:effectLst/>
                          <a:highlight>
                            <a:srgbClr val="D3D3D3"/>
                          </a:highlight>
                        </a:rPr>
                        <a:t>Gestational age (weeks)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r>
              <a:tr h="196301">
                <a:tc>
                  <a:txBody>
                    <a:bodyPr/>
                    <a:lstStyle/>
                    <a:p>
                      <a:pPr>
                        <a:lnSpc>
                          <a:spcPct val="115000"/>
                        </a:lnSpc>
                        <a:spcAft>
                          <a:spcPts val="0"/>
                        </a:spcAft>
                      </a:pPr>
                      <a:r>
                        <a:rPr lang="en-GB" sz="1100" dirty="0">
                          <a:effectLst/>
                        </a:rPr>
                        <a:t>        Median (IQR)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32 (29 to 33)</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29 (28 to 31)</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29 (27 to 31)</a:t>
                      </a:r>
                    </a:p>
                  </a:txBody>
                  <a:tcPr marL="25400" marR="25400" marT="0" marB="0"/>
                </a:tc>
              </a:tr>
              <a:tr h="196301">
                <a:tc>
                  <a:txBody>
                    <a:bodyPr/>
                    <a:lstStyle/>
                    <a:p>
                      <a:pPr>
                        <a:lnSpc>
                          <a:spcPct val="115000"/>
                        </a:lnSpc>
                        <a:spcAft>
                          <a:spcPts val="0"/>
                        </a:spcAft>
                      </a:pPr>
                      <a:r>
                        <a:rPr lang="en-GB" sz="1100" dirty="0">
                          <a:effectLst/>
                        </a:rPr>
                        <a:t>        &lt;29 weeks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69 (19.0)</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61 (43.6)</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16 (45.7)</a:t>
                      </a:r>
                    </a:p>
                  </a:txBody>
                  <a:tcPr marL="25400" marR="25400" marT="0" marB="0"/>
                </a:tc>
              </a:tr>
              <a:tr h="196301">
                <a:tc>
                  <a:txBody>
                    <a:bodyPr/>
                    <a:lstStyle/>
                    <a:p>
                      <a:pPr>
                        <a:lnSpc>
                          <a:spcPct val="115000"/>
                        </a:lnSpc>
                        <a:spcAft>
                          <a:spcPts val="0"/>
                        </a:spcAft>
                      </a:pPr>
                      <a:r>
                        <a:rPr lang="en-GB" sz="1100" dirty="0">
                          <a:effectLst/>
                        </a:rPr>
                        <a:t>        &gt;=29 weeks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294 (81.0)</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79 (56.4)</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19 (54.3)</a:t>
                      </a:r>
                    </a:p>
                  </a:txBody>
                  <a:tcPr marL="25400" marR="25400" marT="0" marB="0"/>
                </a:tc>
              </a:tr>
              <a:tr h="152477">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r>
              <a:tr h="205040">
                <a:tc>
                  <a:txBody>
                    <a:bodyPr/>
                    <a:lstStyle/>
                    <a:p>
                      <a:pPr>
                        <a:lnSpc>
                          <a:spcPct val="115000"/>
                        </a:lnSpc>
                        <a:spcAft>
                          <a:spcPts val="0"/>
                        </a:spcAft>
                      </a:pPr>
                      <a:r>
                        <a:rPr lang="en-GB" sz="1100" dirty="0">
                          <a:effectLst/>
                          <a:highlight>
                            <a:srgbClr val="D3D3D3"/>
                          </a:highlight>
                        </a:rPr>
                        <a:t>Birthweight (grams)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2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2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r>
              <a:tr h="196301">
                <a:tc>
                  <a:txBody>
                    <a:bodyPr/>
                    <a:lstStyle/>
                    <a:p>
                      <a:pPr>
                        <a:lnSpc>
                          <a:spcPct val="115000"/>
                        </a:lnSpc>
                        <a:spcAft>
                          <a:spcPts val="0"/>
                        </a:spcAft>
                      </a:pPr>
                      <a:r>
                        <a:rPr lang="en-GB" sz="1100">
                          <a:effectLst/>
                        </a:rPr>
                        <a:t>        Median (IQR)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1030 (810 to 1280)</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780 (695 to 890)</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750 (660 to 931)</a:t>
                      </a:r>
                    </a:p>
                  </a:txBody>
                  <a:tcPr marL="25400" marR="25400" marT="0" marB="0"/>
                </a:tc>
              </a:tr>
              <a:tr h="196301">
                <a:tc>
                  <a:txBody>
                    <a:bodyPr/>
                    <a:lstStyle/>
                    <a:p>
                      <a:pPr>
                        <a:lnSpc>
                          <a:spcPct val="115000"/>
                        </a:lnSpc>
                        <a:spcAft>
                          <a:spcPts val="0"/>
                        </a:spcAft>
                      </a:pPr>
                      <a:r>
                        <a:rPr lang="en-GB" sz="1100">
                          <a:effectLst/>
                        </a:rPr>
                        <a:t>        &lt;750 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57 (15.7)</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53 (37.9)</a:t>
                      </a:r>
                    </a:p>
                  </a:txBody>
                  <a:tcPr marL="25400" marR="25400"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17 (48.6)</a:t>
                      </a:r>
                    </a:p>
                  </a:txBody>
                  <a:tcPr marL="25400" marR="25400" marT="0" marB="0"/>
                </a:tc>
              </a:tr>
              <a:tr h="196301">
                <a:tc>
                  <a:txBody>
                    <a:bodyPr/>
                    <a:lstStyle/>
                    <a:p>
                      <a:pPr>
                        <a:lnSpc>
                          <a:spcPct val="115000"/>
                        </a:lnSpc>
                        <a:spcAft>
                          <a:spcPts val="0"/>
                        </a:spcAft>
                      </a:pPr>
                      <a:r>
                        <a:rPr lang="en-GB" sz="1100">
                          <a:effectLst/>
                        </a:rPr>
                        <a:t>        &gt;=750 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306 (84.3)</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87 (62.1)</a:t>
                      </a:r>
                    </a:p>
                  </a:txBody>
                  <a:tcPr marL="25400" marR="25400" marT="0" marB="0"/>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18 (51.4)</a:t>
                      </a:r>
                    </a:p>
                  </a:txBody>
                  <a:tcPr marL="25400" marR="25400" marT="0" marB="0"/>
                </a:tc>
              </a:tr>
              <a:tr h="143560">
                <a:tc>
                  <a:txBody>
                    <a:bodyPr/>
                    <a:lstStyle/>
                    <a:p>
                      <a:pPr>
                        <a:lnSpc>
                          <a:spcPct val="115000"/>
                        </a:lnSpc>
                        <a:spcAft>
                          <a:spcPts val="0"/>
                        </a:spcAft>
                      </a:pPr>
                      <a:r>
                        <a:rPr lang="en-GB" sz="10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700">
                          <a:effectLst/>
                          <a:latin typeface="+mn-lt"/>
                          <a:ea typeface="Times New Roman" panose="02020603050405020304" pitchFamily="18" charset="0"/>
                          <a:cs typeface="Times New Roman" panose="02020603050405020304" pitchFamily="18" charset="0"/>
                        </a:rPr>
                        <a:t> </a:t>
                      </a:r>
                      <a:endParaRPr lang="en-GB" sz="160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700" dirty="0">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Times New Roman" panose="02020603050405020304" pitchFamily="18" charset="0"/>
                        <a:cs typeface="Times New Roman" panose="02020603050405020304" pitchFamily="18" charset="0"/>
                      </a:endParaRPr>
                    </a:p>
                  </a:txBody>
                  <a:tcPr marL="25400" marR="25400" marT="0" marB="0"/>
                </a:tc>
              </a:tr>
              <a:tr h="196301">
                <a:tc>
                  <a:txBody>
                    <a:bodyPr/>
                    <a:lstStyle/>
                    <a:p>
                      <a:pPr>
                        <a:lnSpc>
                          <a:spcPct val="115000"/>
                        </a:lnSpc>
                        <a:spcAft>
                          <a:spcPts val="0"/>
                        </a:spcAft>
                      </a:pPr>
                      <a:r>
                        <a:rPr lang="en-GB" sz="1100" dirty="0" smtClean="0">
                          <a:effectLst/>
                        </a:rPr>
                        <a:t>A diagnosis of </a:t>
                      </a:r>
                      <a:r>
                        <a:rPr lang="en-GB" sz="1100" dirty="0" smtClean="0">
                          <a:effectLst/>
                        </a:rPr>
                        <a:t>severe NEC, </a:t>
                      </a:r>
                      <a:r>
                        <a:rPr lang="en-GB" sz="1100" dirty="0">
                          <a:effectLst/>
                        </a:rPr>
                        <a:t>n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tc>
                <a:tc>
                  <a:txBody>
                    <a:bodyPr/>
                    <a:lstStyle/>
                    <a:p>
                      <a:pPr>
                        <a:lnSpc>
                          <a:spcPct val="115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0 (0.0)</a:t>
                      </a:r>
                      <a:endParaRPr lang="en-GB" sz="11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8</a:t>
                      </a:r>
                      <a:r>
                        <a:rPr lang="en-GB" sz="1100" baseline="0" dirty="0" smtClean="0">
                          <a:effectLst/>
                          <a:latin typeface="+mn-lt"/>
                          <a:ea typeface="Times New Roman" panose="02020603050405020304" pitchFamily="18" charset="0"/>
                          <a:cs typeface="Times New Roman" panose="02020603050405020304" pitchFamily="18" charset="0"/>
                        </a:rPr>
                        <a:t> (5.7)</a:t>
                      </a:r>
                      <a:endParaRPr lang="en-GB" sz="11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nSpc>
                          <a:spcPct val="115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35</a:t>
                      </a:r>
                      <a:r>
                        <a:rPr lang="en-GB" sz="1100" baseline="0" dirty="0" smtClean="0">
                          <a:effectLst/>
                          <a:latin typeface="+mn-lt"/>
                          <a:ea typeface="Times New Roman" panose="02020603050405020304" pitchFamily="18" charset="0"/>
                          <a:cs typeface="Times New Roman" panose="02020603050405020304" pitchFamily="18" charset="0"/>
                        </a:rPr>
                        <a:t> (100.0)</a:t>
                      </a:r>
                      <a:endParaRPr lang="en-GB" sz="1100" dirty="0">
                        <a:effectLst/>
                        <a:latin typeface="+mn-lt"/>
                        <a:ea typeface="Times New Roman" panose="02020603050405020304" pitchFamily="18" charset="0"/>
                        <a:cs typeface="Times New Roman" panose="02020603050405020304" pitchFamily="18" charset="0"/>
                      </a:endParaRPr>
                    </a:p>
                  </a:txBody>
                  <a:tcPr marL="25400" marR="25400" marT="0" marB="0"/>
                </a:tc>
              </a:tr>
              <a:tr h="196301">
                <a:tc>
                  <a:txBody>
                    <a:bodyPr/>
                    <a:lstStyle/>
                    <a:p>
                      <a:pPr>
                        <a:lnSpc>
                          <a:spcPct val="115000"/>
                        </a:lnSpc>
                        <a:spcAft>
                          <a:spcPts val="0"/>
                        </a:spcAft>
                      </a:pPr>
                      <a:r>
                        <a:rPr lang="en-GB" sz="1100">
                          <a:effectLst/>
                        </a:rPr>
                        <a:t>        Missing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a:t>
                      </a:r>
                    </a:p>
                  </a:txBody>
                  <a:tcPr marL="25400" marR="2540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smtClean="0">
                          <a:effectLst/>
                          <a:latin typeface="+mn-lt"/>
                          <a:ea typeface="Times New Roman" panose="02020603050405020304" pitchFamily="18" charset="0"/>
                          <a:cs typeface="Times New Roman" panose="02020603050405020304" pitchFamily="18" charset="0"/>
                        </a:rPr>
                        <a:t>0 </a:t>
                      </a:r>
                      <a:endParaRPr lang="en-GB" sz="1100" dirty="0">
                        <a:effectLst/>
                        <a:latin typeface="+mn-lt"/>
                        <a:ea typeface="Times New Roman" panose="02020603050405020304" pitchFamily="18" charset="0"/>
                        <a:cs typeface="Times New Roman" panose="02020603050405020304" pitchFamily="18" charset="0"/>
                      </a:endParaRPr>
                    </a:p>
                  </a:txBody>
                  <a:tcPr marL="25400" marR="2540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a:t>
                      </a:r>
                    </a:p>
                  </a:txBody>
                  <a:tcPr marL="25400" marR="25400" marT="0" marB="0">
                    <a:lnB w="12700" cap="flat" cmpd="sng" algn="ctr">
                      <a:solidFill>
                        <a:schemeClr val="tx1"/>
                      </a:solidFill>
                      <a:prstDash val="solid"/>
                      <a:round/>
                      <a:headEnd type="none" w="med" len="med"/>
                      <a:tailEnd type="none" w="med" len="med"/>
                    </a:lnB>
                  </a:tcPr>
                </a:tc>
              </a:tr>
              <a:tr h="588902">
                <a:tc gridSpan="4">
                  <a:txBody>
                    <a:bodyPr/>
                    <a:lstStyle/>
                    <a:p>
                      <a:pPr>
                        <a:lnSpc>
                          <a:spcPct val="115000"/>
                        </a:lnSpc>
                        <a:spcAft>
                          <a:spcPts val="0"/>
                        </a:spcAft>
                      </a:pPr>
                      <a:r>
                        <a:rPr lang="en-GB" sz="900" dirty="0" smtClean="0">
                          <a:effectLst/>
                        </a:rPr>
                        <a:t>*109 unique </a:t>
                      </a:r>
                      <a:r>
                        <a:rPr lang="en-GB" sz="900" dirty="0">
                          <a:effectLst/>
                        </a:rPr>
                        <a:t>controls. Each index case is matched to 4 controls with the same sex and the smallest distance in terms of the </a:t>
                      </a:r>
                      <a:r>
                        <a:rPr lang="en-GB" sz="900" dirty="0" err="1">
                          <a:effectLst/>
                        </a:rPr>
                        <a:t>Malhalanobis</a:t>
                      </a:r>
                      <a:r>
                        <a:rPr lang="en-GB" sz="900" dirty="0">
                          <a:effectLst/>
                        </a:rPr>
                        <a:t> distance based on gestational age and birthweight. For cases where the </a:t>
                      </a:r>
                      <a:r>
                        <a:rPr lang="en-GB" sz="900" dirty="0" smtClean="0">
                          <a:effectLst/>
                        </a:rPr>
                        <a:t>distance is </a:t>
                      </a:r>
                      <a:r>
                        <a:rPr lang="en-GB" sz="900" dirty="0">
                          <a:effectLst/>
                        </a:rPr>
                        <a:t>the same, infants </a:t>
                      </a:r>
                      <a:r>
                        <a:rPr lang="en-GB" sz="900" dirty="0" smtClean="0">
                          <a:effectLst/>
                        </a:rPr>
                        <a:t>are selected </a:t>
                      </a:r>
                      <a:r>
                        <a:rPr lang="en-GB" sz="900" dirty="0">
                          <a:effectLst/>
                        </a:rPr>
                        <a:t>at random.</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302" marR="11302" marT="0" marB="0">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 name="Rectangle 2"/>
          <p:cNvSpPr/>
          <p:nvPr/>
        </p:nvSpPr>
        <p:spPr>
          <a:xfrm>
            <a:off x="518984" y="5354595"/>
            <a:ext cx="6334897" cy="5601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7059827" y="2046108"/>
            <a:ext cx="4113498" cy="2188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8 future </a:t>
            </a:r>
            <a:r>
              <a:rPr lang="en-GB" sz="2000" dirty="0" smtClean="0"/>
              <a:t>cases were used as matched controls (these infants later went on to develop NEC) </a:t>
            </a:r>
          </a:p>
          <a:p>
            <a:r>
              <a:rPr lang="en-GB" sz="2000" dirty="0" smtClean="0"/>
              <a:t>Literature warns against the exclusion of future cases – leads to biased effect </a:t>
            </a:r>
            <a:r>
              <a:rPr lang="en-GB" sz="2000" dirty="0" smtClean="0"/>
              <a:t>estimates.</a:t>
            </a:r>
            <a:r>
              <a:rPr lang="en-GB" sz="2000" baseline="30000" dirty="0" smtClean="0"/>
              <a:t>1</a:t>
            </a:r>
            <a:endParaRPr lang="en-GB" sz="2000" baseline="30000" dirty="0" smtClean="0"/>
          </a:p>
        </p:txBody>
      </p:sp>
      <p:sp>
        <p:nvSpPr>
          <p:cNvPr id="8" name="TextBox 7"/>
          <p:cNvSpPr txBox="1"/>
          <p:nvPr/>
        </p:nvSpPr>
        <p:spPr>
          <a:xfrm>
            <a:off x="714895" y="6276109"/>
            <a:ext cx="10638905" cy="338554"/>
          </a:xfrm>
          <a:prstGeom prst="rect">
            <a:avLst/>
          </a:prstGeom>
          <a:solidFill>
            <a:schemeClr val="bg1"/>
          </a:solidFill>
        </p:spPr>
        <p:txBody>
          <a:bodyPr wrap="square" rtlCol="0">
            <a:spAutoFit/>
          </a:bodyPr>
          <a:lstStyle/>
          <a:p>
            <a:r>
              <a:rPr lang="en-US" baseline="30000" dirty="0" smtClean="0"/>
              <a:t>1</a:t>
            </a:r>
            <a:r>
              <a:rPr lang="en-US" sz="1600" dirty="0" smtClean="0"/>
              <a:t>Essebag</a:t>
            </a:r>
            <a:r>
              <a:rPr lang="en-US" sz="1600" dirty="0"/>
              <a:t>, V., et al., </a:t>
            </a:r>
            <a:r>
              <a:rPr lang="en-US" sz="1600" i="1" dirty="0"/>
              <a:t>The nested case-control study in cardiology.</a:t>
            </a:r>
            <a:r>
              <a:rPr lang="en-US" sz="1600" dirty="0"/>
              <a:t> American Heart Journal, 2003. </a:t>
            </a:r>
            <a:r>
              <a:rPr lang="en-US" sz="1600" b="1" dirty="0"/>
              <a:t>146</a:t>
            </a:r>
            <a:r>
              <a:rPr lang="en-US" sz="1600" dirty="0"/>
              <a:t>(4): p. 581-590</a:t>
            </a:r>
            <a:r>
              <a:rPr lang="en-US" sz="1600" dirty="0" smtClean="0"/>
              <a:t>.</a:t>
            </a:r>
            <a:endParaRPr lang="en-GB" sz="1600" dirty="0"/>
          </a:p>
        </p:txBody>
      </p:sp>
    </p:spTree>
    <p:extLst>
      <p:ext uri="{BB962C8B-B14F-4D97-AF65-F5344CB8AC3E}">
        <p14:creationId xmlns:p14="http://schemas.microsoft.com/office/powerpoint/2010/main" val="18326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a:xfrm>
            <a:off x="838200" y="1316977"/>
            <a:ext cx="10515600" cy="3444228"/>
          </a:xfrm>
        </p:spPr>
        <p:txBody>
          <a:bodyPr/>
          <a:lstStyle/>
          <a:p>
            <a:pPr marL="514350" indent="-514350">
              <a:lnSpc>
                <a:spcPct val="150000"/>
              </a:lnSpc>
              <a:buFont typeface="+mj-lt"/>
              <a:buAutoNum type="arabicPeriod"/>
            </a:pPr>
            <a:r>
              <a:rPr lang="en-GB" dirty="0" smtClean="0"/>
              <a:t>ADEPT </a:t>
            </a:r>
          </a:p>
          <a:p>
            <a:pPr marL="514350" indent="-514350">
              <a:lnSpc>
                <a:spcPct val="150000"/>
              </a:lnSpc>
              <a:buFont typeface="+mj-lt"/>
              <a:buAutoNum type="arabicPeriod"/>
            </a:pPr>
            <a:r>
              <a:rPr lang="en-GB" dirty="0" smtClean="0"/>
              <a:t>ADEPT ENCORE </a:t>
            </a:r>
          </a:p>
          <a:p>
            <a:pPr marL="514350" indent="-514350">
              <a:lnSpc>
                <a:spcPct val="150000"/>
              </a:lnSpc>
              <a:buFont typeface="+mj-lt"/>
              <a:buAutoNum type="arabicPeriod"/>
            </a:pPr>
            <a:r>
              <a:rPr lang="en-GB" dirty="0" smtClean="0"/>
              <a:t>Nested case-control design </a:t>
            </a:r>
          </a:p>
          <a:p>
            <a:pPr marL="514350" indent="-514350">
              <a:lnSpc>
                <a:spcPct val="150000"/>
              </a:lnSpc>
              <a:buFont typeface="+mj-lt"/>
              <a:buAutoNum type="arabicPeriod"/>
            </a:pPr>
            <a:r>
              <a:rPr lang="en-GB" dirty="0" smtClean="0"/>
              <a:t>Discussion topics</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61" t="69703" r="49675" b="14341"/>
          <a:stretch/>
        </p:blipFill>
        <p:spPr>
          <a:xfrm>
            <a:off x="818146" y="5196962"/>
            <a:ext cx="2871537" cy="95021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34" t="20173" r="9710" b="42266"/>
          <a:stretch/>
        </p:blipFill>
        <p:spPr>
          <a:xfrm>
            <a:off x="5262155" y="5134917"/>
            <a:ext cx="3087413" cy="1074308"/>
          </a:xfrm>
          <a:prstGeom prst="rect">
            <a:avLst/>
          </a:prstGeom>
        </p:spPr>
      </p:pic>
    </p:spTree>
    <p:extLst>
      <p:ext uri="{BB962C8B-B14F-4D97-AF65-F5344CB8AC3E}">
        <p14:creationId xmlns:p14="http://schemas.microsoft.com/office/powerpoint/2010/main" val="269567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a:t>
            </a:r>
            <a:endParaRPr lang="en-US" dirty="0"/>
          </a:p>
        </p:txBody>
      </p:sp>
      <p:sp>
        <p:nvSpPr>
          <p:cNvPr id="3" name="Content Placeholder 2"/>
          <p:cNvSpPr>
            <a:spLocks noGrp="1"/>
          </p:cNvSpPr>
          <p:nvPr>
            <p:ph idx="1"/>
          </p:nvPr>
        </p:nvSpPr>
        <p:spPr>
          <a:xfrm>
            <a:off x="838200" y="1446585"/>
            <a:ext cx="5459233" cy="599523"/>
          </a:xfrm>
        </p:spPr>
        <p:txBody>
          <a:bodyPr>
            <a:normAutofit/>
          </a:bodyPr>
          <a:lstStyle/>
          <a:p>
            <a:pPr marL="0" indent="0">
              <a:buNone/>
            </a:pPr>
            <a:r>
              <a:rPr lang="en-GB" dirty="0" smtClean="0"/>
              <a:t>3. </a:t>
            </a:r>
            <a:r>
              <a:rPr lang="en-GB" sz="2600" dirty="0" smtClean="0"/>
              <a:t>Matching/adjusting</a:t>
            </a:r>
            <a:r>
              <a:rPr lang="en-GB" dirty="0" smtClean="0"/>
              <a:t> for allocation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6" name="Rectangle 5"/>
          <p:cNvSpPr/>
          <p:nvPr/>
        </p:nvSpPr>
        <p:spPr>
          <a:xfrm>
            <a:off x="838200" y="1917996"/>
            <a:ext cx="4932458" cy="1200329"/>
          </a:xfrm>
          <a:prstGeom prst="rect">
            <a:avLst/>
          </a:prstGeom>
        </p:spPr>
        <p:txBody>
          <a:bodyPr wrap="square">
            <a:spAutoFit/>
          </a:bodyPr>
          <a:lstStyle/>
          <a:p>
            <a:pPr algn="just"/>
            <a:r>
              <a:rPr lang="en-GB" b="1" dirty="0" smtClean="0"/>
              <a:t>Overmatching </a:t>
            </a:r>
            <a:endParaRPr lang="en-GB" dirty="0"/>
          </a:p>
          <a:p>
            <a:pPr algn="just"/>
            <a:r>
              <a:rPr lang="en-GB" dirty="0" smtClean="0"/>
              <a:t>A potentially critical fault in a matched case-control study caused by inappropriate selection of matching factors. </a:t>
            </a:r>
            <a:endParaRPr lang="en-GB" dirty="0"/>
          </a:p>
        </p:txBody>
      </p:sp>
      <p:grpSp>
        <p:nvGrpSpPr>
          <p:cNvPr id="20" name="Group 19"/>
          <p:cNvGrpSpPr/>
          <p:nvPr/>
        </p:nvGrpSpPr>
        <p:grpSpPr>
          <a:xfrm>
            <a:off x="1154332" y="3345633"/>
            <a:ext cx="4300194" cy="1751815"/>
            <a:chOff x="1008668" y="897117"/>
            <a:chExt cx="4300194" cy="1751815"/>
          </a:xfrm>
        </p:grpSpPr>
        <p:sp>
          <p:nvSpPr>
            <p:cNvPr id="21" name="Rounded Rectangle 20"/>
            <p:cNvSpPr/>
            <p:nvPr/>
          </p:nvSpPr>
          <p:spPr>
            <a:xfrm>
              <a:off x="1008668" y="1970202"/>
              <a:ext cx="1583703" cy="678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chemeClr val="tx1"/>
                  </a:solidFill>
                </a:rPr>
                <a:t>Exposure</a:t>
              </a:r>
              <a:endParaRPr lang="en-GB" dirty="0">
                <a:solidFill>
                  <a:schemeClr val="tx1"/>
                </a:solidFill>
              </a:endParaRPr>
            </a:p>
          </p:txBody>
        </p:sp>
        <p:sp>
          <p:nvSpPr>
            <p:cNvPr id="22" name="Rounded Rectangle 21"/>
            <p:cNvSpPr/>
            <p:nvPr/>
          </p:nvSpPr>
          <p:spPr>
            <a:xfrm>
              <a:off x="3725159" y="1970202"/>
              <a:ext cx="1583703" cy="678730"/>
            </a:xfrm>
            <a:prstGeom prst="round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chemeClr val="tx1"/>
                  </a:solidFill>
                </a:rPr>
                <a:t>Outcome</a:t>
              </a:r>
              <a:endParaRPr lang="en-GB" dirty="0">
                <a:solidFill>
                  <a:schemeClr val="tx1"/>
                </a:solidFill>
              </a:endParaRPr>
            </a:p>
          </p:txBody>
        </p:sp>
        <p:sp>
          <p:nvSpPr>
            <p:cNvPr id="23" name="Rounded Rectangle 22"/>
            <p:cNvSpPr/>
            <p:nvPr/>
          </p:nvSpPr>
          <p:spPr>
            <a:xfrm>
              <a:off x="2397550" y="897117"/>
              <a:ext cx="1583703" cy="6787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chemeClr val="tx1"/>
                  </a:solidFill>
                </a:rPr>
                <a:t>Confounder</a:t>
              </a:r>
              <a:endParaRPr lang="en-GB" dirty="0">
                <a:solidFill>
                  <a:schemeClr val="tx1"/>
                </a:solidFill>
              </a:endParaRPr>
            </a:p>
          </p:txBody>
        </p:sp>
        <p:cxnSp>
          <p:nvCxnSpPr>
            <p:cNvPr id="24" name="Straight Arrow Connector 23"/>
            <p:cNvCxnSpPr>
              <a:stCxn id="21" idx="3"/>
              <a:endCxn id="22" idx="1"/>
            </p:cNvCxnSpPr>
            <p:nvPr/>
          </p:nvCxnSpPr>
          <p:spPr>
            <a:xfrm>
              <a:off x="2592371" y="2309567"/>
              <a:ext cx="11327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0"/>
              <a:endCxn id="23" idx="1"/>
            </p:cNvCxnSpPr>
            <p:nvPr/>
          </p:nvCxnSpPr>
          <p:spPr>
            <a:xfrm flipV="1">
              <a:off x="1800520" y="1236482"/>
              <a:ext cx="597030" cy="73372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3"/>
              <a:endCxn id="22" idx="0"/>
            </p:cNvCxnSpPr>
            <p:nvPr/>
          </p:nvCxnSpPr>
          <p:spPr>
            <a:xfrm>
              <a:off x="3981253" y="1236482"/>
              <a:ext cx="535758" cy="7337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4"/>
          <a:stretch>
            <a:fillRect/>
          </a:stretch>
        </p:blipFill>
        <p:spPr>
          <a:xfrm>
            <a:off x="679471" y="5324756"/>
            <a:ext cx="2495115" cy="1030286"/>
          </a:xfrm>
          <a:prstGeom prst="rect">
            <a:avLst/>
          </a:prstGeom>
        </p:spPr>
      </p:pic>
      <p:pic>
        <p:nvPicPr>
          <p:cNvPr id="35" name="Picture 34"/>
          <p:cNvPicPr>
            <a:picLocks noChangeAspect="1"/>
          </p:cNvPicPr>
          <p:nvPr/>
        </p:nvPicPr>
        <p:blipFill>
          <a:blip r:embed="rId5"/>
          <a:stretch>
            <a:fillRect/>
          </a:stretch>
        </p:blipFill>
        <p:spPr>
          <a:xfrm>
            <a:off x="3279047" y="5324756"/>
            <a:ext cx="2491611" cy="1030286"/>
          </a:xfrm>
          <a:prstGeom prst="rect">
            <a:avLst/>
          </a:prstGeom>
        </p:spPr>
      </p:pic>
      <p:pic>
        <p:nvPicPr>
          <p:cNvPr id="36" name="Picture 35"/>
          <p:cNvPicPr>
            <a:picLocks noChangeAspect="1"/>
          </p:cNvPicPr>
          <p:nvPr/>
        </p:nvPicPr>
        <p:blipFill>
          <a:blip r:embed="rId6"/>
          <a:stretch>
            <a:fillRect/>
          </a:stretch>
        </p:blipFill>
        <p:spPr>
          <a:xfrm>
            <a:off x="6658300" y="850156"/>
            <a:ext cx="4334632" cy="1792379"/>
          </a:xfrm>
          <a:prstGeom prst="rect">
            <a:avLst/>
          </a:prstGeom>
        </p:spPr>
      </p:pic>
      <p:sp>
        <p:nvSpPr>
          <p:cNvPr id="16" name="Rectangle 15"/>
          <p:cNvSpPr/>
          <p:nvPr/>
        </p:nvSpPr>
        <p:spPr>
          <a:xfrm>
            <a:off x="6297433" y="3127566"/>
            <a:ext cx="4932458" cy="1200329"/>
          </a:xfrm>
          <a:prstGeom prst="rect">
            <a:avLst/>
          </a:prstGeom>
        </p:spPr>
        <p:txBody>
          <a:bodyPr wrap="square">
            <a:spAutoFit/>
          </a:bodyPr>
          <a:lstStyle/>
          <a:p>
            <a:pPr algn="just"/>
            <a:r>
              <a:rPr lang="en-GB" b="1" dirty="0" smtClean="0"/>
              <a:t>Consequences of overmatching </a:t>
            </a:r>
          </a:p>
          <a:p>
            <a:pPr marL="285750" indent="-285750" algn="just">
              <a:buFont typeface="Arial" panose="020B0604020202020204" pitchFamily="34" charset="0"/>
              <a:buChar char="•"/>
            </a:pPr>
            <a:r>
              <a:rPr lang="en-GB" dirty="0" smtClean="0"/>
              <a:t>Loss of efficiency </a:t>
            </a:r>
            <a:endParaRPr lang="en-GB" dirty="0"/>
          </a:p>
          <a:p>
            <a:pPr marL="285750" indent="-285750" algn="just">
              <a:buFont typeface="Arial" panose="020B0604020202020204" pitchFamily="34" charset="0"/>
              <a:buChar char="•"/>
            </a:pPr>
            <a:r>
              <a:rPr lang="en-GB" dirty="0" smtClean="0"/>
              <a:t>Bias </a:t>
            </a:r>
            <a:r>
              <a:rPr lang="en-GB" dirty="0"/>
              <a:t>- because the controls become more similar to the cases in regard to exposure</a:t>
            </a:r>
          </a:p>
        </p:txBody>
      </p:sp>
    </p:spTree>
    <p:extLst>
      <p:ext uri="{BB962C8B-B14F-4D97-AF65-F5344CB8AC3E}">
        <p14:creationId xmlns:p14="http://schemas.microsoft.com/office/powerpoint/2010/main" val="1210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a:t>
            </a:r>
            <a:endParaRPr lang="en-GB" b="1" dirty="0"/>
          </a:p>
        </p:txBody>
      </p:sp>
      <p:sp>
        <p:nvSpPr>
          <p:cNvPr id="3" name="Content Placeholder 2"/>
          <p:cNvSpPr>
            <a:spLocks noGrp="1"/>
          </p:cNvSpPr>
          <p:nvPr>
            <p:ph idx="1"/>
          </p:nvPr>
        </p:nvSpPr>
        <p:spPr>
          <a:xfrm>
            <a:off x="838200" y="1538919"/>
            <a:ext cx="10515600" cy="3444228"/>
          </a:xfrm>
        </p:spPr>
        <p:txBody>
          <a:bodyPr>
            <a:normAutofit fontScale="70000" lnSpcReduction="20000"/>
          </a:bodyPr>
          <a:lstStyle/>
          <a:p>
            <a:pPr marL="514350" indent="-514350">
              <a:buFont typeface="+mj-lt"/>
              <a:buAutoNum type="arabicPeriod"/>
            </a:pPr>
            <a:r>
              <a:rPr lang="en-US" dirty="0" smtClean="0"/>
              <a:t>Leaf</a:t>
            </a:r>
            <a:r>
              <a:rPr lang="en-US" dirty="0"/>
              <a:t>, A., et al., </a:t>
            </a:r>
            <a:r>
              <a:rPr lang="en-US" i="1" dirty="0"/>
              <a:t>Early or Delayed Enteral Feeding for Preterm Growth-Restricted Infants: A </a:t>
            </a:r>
            <a:r>
              <a:rPr lang="en-US" i="1" dirty="0" smtClean="0"/>
              <a:t>Randomized </a:t>
            </a:r>
            <a:r>
              <a:rPr lang="en-US" i="1" dirty="0"/>
              <a:t>Trial.</a:t>
            </a:r>
            <a:r>
              <a:rPr lang="en-US" dirty="0"/>
              <a:t> Pediatrics, 2012. </a:t>
            </a:r>
            <a:r>
              <a:rPr lang="en-US" b="1" dirty="0"/>
              <a:t>129</a:t>
            </a:r>
            <a:r>
              <a:rPr lang="en-US" dirty="0"/>
              <a:t>(5): p. e1260-e1268.</a:t>
            </a:r>
            <a:endParaRPr lang="en-GB" dirty="0"/>
          </a:p>
          <a:p>
            <a:pPr marL="514350" indent="-514350">
              <a:buFont typeface="+mj-lt"/>
              <a:buAutoNum type="arabicPeriod"/>
            </a:pPr>
            <a:r>
              <a:rPr lang="en-US" dirty="0" smtClean="0"/>
              <a:t>Walsh</a:t>
            </a:r>
            <a:r>
              <a:rPr lang="en-US" dirty="0"/>
              <a:t>, M.C. and R.M. </a:t>
            </a:r>
            <a:r>
              <a:rPr lang="en-US" dirty="0" err="1"/>
              <a:t>Kliegman</a:t>
            </a:r>
            <a:r>
              <a:rPr lang="en-US" dirty="0"/>
              <a:t>, </a:t>
            </a:r>
            <a:r>
              <a:rPr lang="en-US" i="1" dirty="0"/>
              <a:t>Necrotizing enterocolitis: treatment based on staging criteria.</a:t>
            </a:r>
            <a:r>
              <a:rPr lang="en-US" dirty="0"/>
              <a:t> </a:t>
            </a:r>
            <a:r>
              <a:rPr lang="en-US" dirty="0" err="1"/>
              <a:t>Pediatr</a:t>
            </a:r>
            <a:r>
              <a:rPr lang="en-US" dirty="0"/>
              <a:t> </a:t>
            </a:r>
            <a:r>
              <a:rPr lang="en-US" dirty="0" err="1"/>
              <a:t>Clin</a:t>
            </a:r>
            <a:r>
              <a:rPr lang="en-US" dirty="0"/>
              <a:t> North Am, 1986. </a:t>
            </a:r>
            <a:r>
              <a:rPr lang="en-US" b="1" dirty="0"/>
              <a:t>33</a:t>
            </a:r>
            <a:r>
              <a:rPr lang="en-US" dirty="0"/>
              <a:t>.</a:t>
            </a:r>
            <a:endParaRPr lang="en-GB" dirty="0"/>
          </a:p>
          <a:p>
            <a:pPr marL="514350" indent="-514350">
              <a:buFont typeface="+mj-lt"/>
              <a:buAutoNum type="arabicPeriod"/>
            </a:pPr>
            <a:r>
              <a:rPr lang="en-US" dirty="0" err="1" smtClean="0"/>
              <a:t>Ernster</a:t>
            </a:r>
            <a:r>
              <a:rPr lang="en-US" dirty="0"/>
              <a:t>, V.L., </a:t>
            </a:r>
            <a:r>
              <a:rPr lang="en-US" i="1" dirty="0"/>
              <a:t>Nested Case-Control Studies.</a:t>
            </a:r>
            <a:r>
              <a:rPr lang="en-US" dirty="0"/>
              <a:t> Preventive Medicine, 1994. </a:t>
            </a:r>
            <a:r>
              <a:rPr lang="en-US" b="1" dirty="0"/>
              <a:t>23</a:t>
            </a:r>
            <a:r>
              <a:rPr lang="en-US" dirty="0"/>
              <a:t>(5): p. 587-590.</a:t>
            </a:r>
            <a:endParaRPr lang="en-GB" dirty="0"/>
          </a:p>
          <a:p>
            <a:pPr marL="514350" indent="-514350">
              <a:buFont typeface="+mj-lt"/>
              <a:buAutoNum type="arabicPeriod"/>
            </a:pPr>
            <a:r>
              <a:rPr lang="en-US" dirty="0" err="1" smtClean="0"/>
              <a:t>Essebag</a:t>
            </a:r>
            <a:r>
              <a:rPr lang="en-US" dirty="0"/>
              <a:t>, V., et al., </a:t>
            </a:r>
            <a:r>
              <a:rPr lang="en-US" i="1" dirty="0"/>
              <a:t>The nested case-control study in cardiology.</a:t>
            </a:r>
            <a:r>
              <a:rPr lang="en-US" dirty="0"/>
              <a:t> American Heart Journal, 2003. </a:t>
            </a:r>
            <a:r>
              <a:rPr lang="en-US" b="1" dirty="0"/>
              <a:t>146</a:t>
            </a:r>
            <a:r>
              <a:rPr lang="en-US" dirty="0"/>
              <a:t>(4): p. 581-590.</a:t>
            </a:r>
            <a:endParaRPr lang="en-GB" dirty="0"/>
          </a:p>
          <a:p>
            <a:pPr marL="514350" indent="-514350">
              <a:buFont typeface="+mj-lt"/>
              <a:buAutoNum type="arabicPeriod"/>
            </a:pPr>
            <a:r>
              <a:rPr lang="en-US" dirty="0" err="1" smtClean="0"/>
              <a:t>Essebag</a:t>
            </a:r>
            <a:r>
              <a:rPr lang="en-US" dirty="0"/>
              <a:t>, V., et al., </a:t>
            </a:r>
            <a:r>
              <a:rPr lang="en-US" i="1" dirty="0"/>
              <a:t>Comparison of nested case-control and survival analysis methodologies for analysis of time-dependent exposure.</a:t>
            </a:r>
            <a:r>
              <a:rPr lang="en-US" dirty="0"/>
              <a:t> BMC Medical Research Methodology, 2005. </a:t>
            </a:r>
            <a:r>
              <a:rPr lang="en-US" b="1" dirty="0"/>
              <a:t>5</a:t>
            </a:r>
            <a:r>
              <a:rPr lang="en-US" dirty="0"/>
              <a:t>(1): p. 5.</a:t>
            </a:r>
            <a:endParaRPr lang="en-GB" dirty="0"/>
          </a:p>
          <a:p>
            <a:pPr marL="514350" indent="-514350">
              <a:buFont typeface="+mj-lt"/>
              <a:buAutoNum type="arabicPeriod"/>
            </a:pPr>
            <a:r>
              <a:rPr lang="en-US" dirty="0" smtClean="0"/>
              <a:t>Graham</a:t>
            </a:r>
            <a:r>
              <a:rPr lang="en-US" dirty="0"/>
              <a:t>, D.J., et al., </a:t>
            </a:r>
            <a:r>
              <a:rPr lang="en-US" i="1" dirty="0"/>
              <a:t>Risk of acute myocardial infarction and sudden cardiac death in patients treated with </a:t>
            </a:r>
            <a:r>
              <a:rPr lang="en-US" i="1" dirty="0" err="1"/>
              <a:t>cyclo</a:t>
            </a:r>
            <a:r>
              <a:rPr lang="en-US" i="1" dirty="0"/>
              <a:t>-oxygenase 2 selective and non-selective non-steroidal anti-inflammatory drugs: nested case-control study.</a:t>
            </a:r>
            <a:r>
              <a:rPr lang="en-US" dirty="0"/>
              <a:t> The Lancet, 2005. </a:t>
            </a:r>
            <a:r>
              <a:rPr lang="en-US" b="1" dirty="0"/>
              <a:t>365</a:t>
            </a:r>
            <a:r>
              <a:rPr lang="en-US" dirty="0"/>
              <a:t>(9458): p. 475-481.</a:t>
            </a:r>
            <a:endParaRPr lang="en-GB" dirty="0"/>
          </a:p>
          <a:p>
            <a:pPr marL="0" indent="0">
              <a:lnSpc>
                <a:spcPct val="150000"/>
              </a:lnSpc>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161" t="69703" r="49675" b="14341"/>
          <a:stretch/>
        </p:blipFill>
        <p:spPr>
          <a:xfrm>
            <a:off x="818146" y="5196962"/>
            <a:ext cx="2871537" cy="950218"/>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334" t="20173" r="9710" b="42266"/>
          <a:stretch/>
        </p:blipFill>
        <p:spPr>
          <a:xfrm>
            <a:off x="5262155" y="5134917"/>
            <a:ext cx="3087413" cy="1074308"/>
          </a:xfrm>
          <a:prstGeom prst="rect">
            <a:avLst/>
          </a:prstGeom>
        </p:spPr>
      </p:pic>
    </p:spTree>
    <p:extLst>
      <p:ext uri="{BB962C8B-B14F-4D97-AF65-F5344CB8AC3E}">
        <p14:creationId xmlns:p14="http://schemas.microsoft.com/office/powerpoint/2010/main" val="1463425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330" t="20081" r="10160" b="43555"/>
          <a:stretch/>
        </p:blipFill>
        <p:spPr>
          <a:xfrm>
            <a:off x="838200" y="418913"/>
            <a:ext cx="4381170" cy="1502798"/>
          </a:xfrm>
        </p:spPr>
      </p:pic>
      <p:sp>
        <p:nvSpPr>
          <p:cNvPr id="5" name="TextBox 4"/>
          <p:cNvSpPr txBox="1"/>
          <p:nvPr/>
        </p:nvSpPr>
        <p:spPr>
          <a:xfrm>
            <a:off x="838200" y="2095264"/>
            <a:ext cx="5089358" cy="3139321"/>
          </a:xfrm>
          <a:prstGeom prst="rect">
            <a:avLst/>
          </a:prstGeom>
          <a:noFill/>
        </p:spPr>
        <p:txBody>
          <a:bodyPr wrap="square" rtlCol="0">
            <a:spAutoFit/>
          </a:bodyPr>
          <a:lstStyle/>
          <a:p>
            <a:r>
              <a:rPr lang="en-GB" b="1" dirty="0" smtClean="0"/>
              <a:t>Early vs Late feeding</a:t>
            </a:r>
          </a:p>
          <a:p>
            <a:r>
              <a:rPr lang="en-GB" dirty="0" smtClean="0"/>
              <a:t>404 </a:t>
            </a:r>
            <a:r>
              <a:rPr lang="en-GB" dirty="0" smtClean="0"/>
              <a:t>preterm infants </a:t>
            </a:r>
            <a:r>
              <a:rPr lang="en-GB" dirty="0" smtClean="0"/>
              <a:t>were randomised </a:t>
            </a:r>
            <a:r>
              <a:rPr lang="en-GB" dirty="0" smtClean="0"/>
              <a:t>to commence </a:t>
            </a:r>
            <a:r>
              <a:rPr lang="en-GB" dirty="0"/>
              <a:t>milk feeds </a:t>
            </a:r>
            <a:r>
              <a:rPr lang="en-GB" dirty="0" smtClean="0"/>
              <a:t>either: </a:t>
            </a:r>
          </a:p>
          <a:p>
            <a:pPr marL="285750" indent="-285750">
              <a:buFont typeface="Arial" panose="020B0604020202020204" pitchFamily="34" charset="0"/>
              <a:buChar char="•"/>
            </a:pPr>
            <a:r>
              <a:rPr lang="en-GB" dirty="0" smtClean="0"/>
              <a:t>Early: </a:t>
            </a:r>
            <a:r>
              <a:rPr lang="en-GB" dirty="0" smtClean="0"/>
              <a:t>day </a:t>
            </a:r>
            <a:r>
              <a:rPr lang="en-GB" b="1" dirty="0" smtClean="0"/>
              <a:t>2</a:t>
            </a:r>
            <a:r>
              <a:rPr lang="en-GB" dirty="0" smtClean="0"/>
              <a:t> following birth </a:t>
            </a:r>
            <a:endParaRPr lang="en-GB" dirty="0" smtClean="0"/>
          </a:p>
          <a:p>
            <a:pPr marL="285750" indent="-285750">
              <a:buFont typeface="Arial" panose="020B0604020202020204" pitchFamily="34" charset="0"/>
              <a:buChar char="•"/>
            </a:pPr>
            <a:r>
              <a:rPr lang="en-GB" dirty="0" smtClean="0"/>
              <a:t>Late: </a:t>
            </a:r>
            <a:r>
              <a:rPr lang="en-GB" dirty="0" smtClean="0"/>
              <a:t>day </a:t>
            </a:r>
            <a:r>
              <a:rPr lang="en-GB" b="1" dirty="0" smtClean="0"/>
              <a:t>6</a:t>
            </a:r>
            <a:r>
              <a:rPr lang="en-GB" dirty="0" smtClean="0"/>
              <a:t> following birth </a:t>
            </a:r>
            <a:endParaRPr lang="en-GB" dirty="0" smtClean="0"/>
          </a:p>
          <a:p>
            <a:endParaRPr lang="en-GB" dirty="0"/>
          </a:p>
          <a:p>
            <a:r>
              <a:rPr lang="en-GB" b="1" dirty="0" smtClean="0"/>
              <a:t>Outcomes</a:t>
            </a:r>
          </a:p>
          <a:p>
            <a:pPr marL="285750" indent="-285750">
              <a:buFont typeface="Arial" panose="020B0604020202020204" pitchFamily="34" charset="0"/>
              <a:buChar char="•"/>
            </a:pPr>
            <a:r>
              <a:rPr lang="en-GB" dirty="0" smtClean="0"/>
              <a:t>Time to full </a:t>
            </a:r>
            <a:r>
              <a:rPr lang="en-GB" dirty="0"/>
              <a:t>enteral </a:t>
            </a:r>
            <a:r>
              <a:rPr lang="en-GB" dirty="0" smtClean="0"/>
              <a:t>feeds</a:t>
            </a:r>
          </a:p>
          <a:p>
            <a:pPr marL="285750" indent="-285750">
              <a:buFont typeface="Arial" panose="020B0604020202020204" pitchFamily="34" charset="0"/>
              <a:buChar char="•"/>
            </a:pPr>
            <a:r>
              <a:rPr lang="en-GB" b="1" dirty="0" smtClean="0"/>
              <a:t>Necrotising enterocolitis (NEC)</a:t>
            </a:r>
            <a:endParaRPr lang="en-GB" dirty="0" smtClean="0"/>
          </a:p>
          <a:p>
            <a:pPr marL="285750" indent="-285750">
              <a:buFont typeface="Arial" panose="020B0604020202020204" pitchFamily="34" charset="0"/>
              <a:buChar char="•"/>
            </a:pPr>
            <a:r>
              <a:rPr lang="en-GB" dirty="0" smtClean="0"/>
              <a:t>Death </a:t>
            </a:r>
            <a:r>
              <a:rPr lang="en-GB" dirty="0"/>
              <a:t>before </a:t>
            </a:r>
            <a:r>
              <a:rPr lang="en-GB" dirty="0" smtClean="0"/>
              <a:t>discharge</a:t>
            </a:r>
          </a:p>
          <a:p>
            <a:pPr marL="285750" indent="-285750">
              <a:buFont typeface="Arial" panose="020B0604020202020204" pitchFamily="34" charset="0"/>
              <a:buChar char="•"/>
            </a:pPr>
            <a:r>
              <a:rPr lang="en-GB" dirty="0" smtClean="0"/>
              <a:t>Infection</a:t>
            </a:r>
            <a:endParaRPr lang="en-GB" dirty="0" smtClean="0"/>
          </a:p>
        </p:txBody>
      </p:sp>
      <p:sp>
        <p:nvSpPr>
          <p:cNvPr id="6" name="Rectangle 5"/>
          <p:cNvSpPr/>
          <p:nvPr/>
        </p:nvSpPr>
        <p:spPr>
          <a:xfrm>
            <a:off x="6240867" y="4323896"/>
            <a:ext cx="5057274" cy="923330"/>
          </a:xfrm>
          <a:prstGeom prst="rect">
            <a:avLst/>
          </a:prstGeom>
        </p:spPr>
        <p:txBody>
          <a:bodyPr wrap="square">
            <a:spAutoFit/>
          </a:bodyPr>
          <a:lstStyle/>
          <a:p>
            <a:r>
              <a:rPr lang="en-GB" dirty="0" smtClean="0"/>
              <a:t>In addition the daily feed logs collected a detailed account of the feed volume and type of feed given on each </a:t>
            </a:r>
            <a:r>
              <a:rPr lang="en-GB" dirty="0" smtClean="0"/>
              <a:t>day.</a:t>
            </a:r>
            <a:endParaRPr lang="en-GB" dirty="0"/>
          </a:p>
        </p:txBody>
      </p:sp>
      <p:sp>
        <p:nvSpPr>
          <p:cNvPr id="3" name="TextBox 2"/>
          <p:cNvSpPr txBox="1"/>
          <p:nvPr/>
        </p:nvSpPr>
        <p:spPr>
          <a:xfrm>
            <a:off x="6240867" y="2984304"/>
            <a:ext cx="4787592" cy="1200329"/>
          </a:xfrm>
          <a:prstGeom prst="rect">
            <a:avLst/>
          </a:prstGeom>
          <a:noFill/>
        </p:spPr>
        <p:txBody>
          <a:bodyPr wrap="square" rtlCol="0">
            <a:spAutoFit/>
          </a:bodyPr>
          <a:lstStyle/>
          <a:p>
            <a:r>
              <a:rPr lang="en-GB" i="1" dirty="0" smtClean="0"/>
              <a:t>“Early </a:t>
            </a:r>
            <a:r>
              <a:rPr lang="en-GB" i="1" dirty="0"/>
              <a:t>introduction of enteral feeds in growth-restricted preterm infants results in earlier achievement of full enteral feeding and does not appear to increase the risk of </a:t>
            </a:r>
            <a:r>
              <a:rPr lang="en-GB" i="1" dirty="0" smtClean="0"/>
              <a:t>NEC.”</a:t>
            </a:r>
            <a:endParaRPr lang="en-GB" i="1" dirty="0"/>
          </a:p>
        </p:txBody>
      </p:sp>
      <p:sp>
        <p:nvSpPr>
          <p:cNvPr id="7" name="Rectangle 6"/>
          <p:cNvSpPr/>
          <p:nvPr/>
        </p:nvSpPr>
        <p:spPr>
          <a:xfrm>
            <a:off x="6240867" y="1921711"/>
            <a:ext cx="4932458" cy="923330"/>
          </a:xfrm>
          <a:prstGeom prst="rect">
            <a:avLst/>
          </a:prstGeom>
        </p:spPr>
        <p:txBody>
          <a:bodyPr wrap="square">
            <a:spAutoFit/>
          </a:bodyPr>
          <a:lstStyle/>
          <a:p>
            <a:pPr algn="just"/>
            <a:r>
              <a:rPr lang="en-GB" b="1" dirty="0" smtClean="0"/>
              <a:t>Necrotising </a:t>
            </a:r>
            <a:r>
              <a:rPr lang="en-GB" b="1" dirty="0"/>
              <a:t>enterocolitis (NEC)</a:t>
            </a:r>
          </a:p>
          <a:p>
            <a:pPr algn="just"/>
            <a:r>
              <a:rPr lang="en-GB" dirty="0"/>
              <a:t>A serious </a:t>
            </a:r>
            <a:r>
              <a:rPr lang="en-GB" dirty="0" smtClean="0"/>
              <a:t>condition that </a:t>
            </a:r>
            <a:r>
              <a:rPr lang="en-GB" dirty="0"/>
              <a:t>occurs when the intestinal tissue becomes damaged and begins to die.</a:t>
            </a:r>
          </a:p>
        </p:txBody>
      </p:sp>
    </p:spTree>
    <p:extLst>
      <p:ext uri="{BB962C8B-B14F-4D97-AF65-F5344CB8AC3E}">
        <p14:creationId xmlns:p14="http://schemas.microsoft.com/office/powerpoint/2010/main" val="2977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78" y="184106"/>
            <a:ext cx="10058400" cy="6673894"/>
          </a:xfrm>
          <a:prstGeom prst="rect">
            <a:avLst/>
          </a:prstGeom>
        </p:spPr>
      </p:pic>
      <p:sp>
        <p:nvSpPr>
          <p:cNvPr id="5" name="Rounded Rectangle 4"/>
          <p:cNvSpPr/>
          <p:nvPr/>
        </p:nvSpPr>
        <p:spPr>
          <a:xfrm>
            <a:off x="847898" y="1221971"/>
            <a:ext cx="10241280" cy="17041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289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ADEPT ENCORE (DO YOU WANT MORE?)</a:t>
            </a:r>
            <a:endParaRPr lang="en-GB" dirty="0"/>
          </a:p>
        </p:txBody>
      </p:sp>
      <p:sp>
        <p:nvSpPr>
          <p:cNvPr id="3" name="Content Placeholder 2"/>
          <p:cNvSpPr>
            <a:spLocks noGrp="1"/>
          </p:cNvSpPr>
          <p:nvPr>
            <p:ph idx="1"/>
          </p:nvPr>
        </p:nvSpPr>
        <p:spPr>
          <a:xfrm>
            <a:off x="782540" y="1695464"/>
            <a:ext cx="5157083" cy="909624"/>
          </a:xfrm>
        </p:spPr>
        <p:txBody>
          <a:bodyPr>
            <a:normAutofit/>
          </a:bodyPr>
          <a:lstStyle/>
          <a:p>
            <a:pPr marL="0" indent="0">
              <a:buNone/>
            </a:pPr>
            <a:r>
              <a:rPr lang="en-GB" sz="1800" dirty="0" smtClean="0"/>
              <a:t>ADEPT ENCORE is a follow up </a:t>
            </a:r>
            <a:r>
              <a:rPr lang="en-GB" sz="1800" dirty="0"/>
              <a:t>study </a:t>
            </a:r>
            <a:r>
              <a:rPr lang="en-GB" sz="1800" dirty="0" smtClean="0"/>
              <a:t>investigating </a:t>
            </a:r>
            <a:r>
              <a:rPr lang="en-GB" sz="1800" dirty="0"/>
              <a:t>how different milk feeds and food supplements </a:t>
            </a:r>
            <a:r>
              <a:rPr lang="en-GB" sz="1800" dirty="0" smtClean="0"/>
              <a:t>affect babies</a:t>
            </a:r>
            <a:r>
              <a:rPr lang="en-GB" sz="1800" dirty="0"/>
              <a:t>’ chances of developing </a:t>
            </a:r>
            <a:r>
              <a:rPr lang="en-GB" sz="1800" b="1" dirty="0" smtClean="0"/>
              <a:t>NEC</a:t>
            </a:r>
            <a:r>
              <a:rPr lang="en-GB" sz="1800" dirty="0" smtClean="0"/>
              <a:t>.</a:t>
            </a:r>
          </a:p>
        </p:txBody>
      </p:sp>
      <p:sp>
        <p:nvSpPr>
          <p:cNvPr id="4" name="Content Placeholder 2"/>
          <p:cNvSpPr txBox="1">
            <a:spLocks/>
          </p:cNvSpPr>
          <p:nvPr/>
        </p:nvSpPr>
        <p:spPr>
          <a:xfrm>
            <a:off x="6095998" y="3411109"/>
            <a:ext cx="5101424" cy="1718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The analysis method should: </a:t>
            </a:r>
          </a:p>
          <a:p>
            <a:r>
              <a:rPr lang="en-GB" sz="1800" dirty="0" smtClean="0"/>
              <a:t>Adjust for confounding factors such as sex, gestational age, and birthweight. </a:t>
            </a:r>
          </a:p>
          <a:p>
            <a:r>
              <a:rPr lang="en-GB" sz="1800" dirty="0" smtClean="0"/>
              <a:t>Only incorporate exposure data collected prior to the event. </a:t>
            </a:r>
            <a:endParaRPr lang="en-GB" sz="1800" dirty="0"/>
          </a:p>
        </p:txBody>
      </p:sp>
      <p:sp>
        <p:nvSpPr>
          <p:cNvPr id="6" name="Content Placeholder 2"/>
          <p:cNvSpPr txBox="1">
            <a:spLocks/>
          </p:cNvSpPr>
          <p:nvPr/>
        </p:nvSpPr>
        <p:spPr>
          <a:xfrm>
            <a:off x="6095998" y="1690688"/>
            <a:ext cx="5101424" cy="1553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smtClean="0"/>
              <a:t>Challenges</a:t>
            </a:r>
          </a:p>
          <a:p>
            <a:r>
              <a:rPr lang="en-GB" sz="1800" dirty="0" smtClean="0"/>
              <a:t>Longitudinal data </a:t>
            </a:r>
          </a:p>
          <a:p>
            <a:r>
              <a:rPr lang="en-GB" sz="1800" dirty="0" smtClean="0"/>
              <a:t>Timing of exposure crucial </a:t>
            </a:r>
          </a:p>
          <a:p>
            <a:r>
              <a:rPr lang="en-GB" sz="1800" dirty="0" smtClean="0"/>
              <a:t>How to adequately select controls?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8" name="Rectangle 7"/>
          <p:cNvSpPr/>
          <p:nvPr/>
        </p:nvSpPr>
        <p:spPr>
          <a:xfrm>
            <a:off x="782540" y="2689603"/>
            <a:ext cx="5157080" cy="2093907"/>
          </a:xfrm>
          <a:prstGeom prst="rect">
            <a:avLst/>
          </a:prstGeom>
        </p:spPr>
        <p:txBody>
          <a:bodyPr wrap="square">
            <a:spAutoFit/>
          </a:bodyPr>
          <a:lstStyle/>
          <a:p>
            <a:pPr>
              <a:lnSpc>
                <a:spcPct val="90000"/>
              </a:lnSpc>
              <a:spcBef>
                <a:spcPts val="1000"/>
              </a:spcBef>
              <a:spcAft>
                <a:spcPts val="0"/>
              </a:spcAft>
            </a:pPr>
            <a:r>
              <a:rPr lang="en-GB" dirty="0" smtClean="0"/>
              <a:t>In particular, the goal is to investigate the following research questions:</a:t>
            </a:r>
            <a:endParaRPr lang="en-GB" dirty="0"/>
          </a:p>
          <a:p>
            <a:pPr marL="342900" lvl="0" indent="-342900">
              <a:lnSpc>
                <a:spcPct val="90000"/>
              </a:lnSpc>
              <a:spcBef>
                <a:spcPts val="1000"/>
              </a:spcBef>
              <a:spcAft>
                <a:spcPts val="0"/>
              </a:spcAft>
              <a:buFont typeface="+mj-lt"/>
              <a:buAutoNum type="arabicPeriod"/>
            </a:pPr>
            <a:r>
              <a:rPr lang="en-GB" dirty="0" smtClean="0"/>
              <a:t>Is dietary </a:t>
            </a:r>
            <a:r>
              <a:rPr lang="en-GB" dirty="0"/>
              <a:t>exposure to milk types other than exclusive breast milk feeds (including donor breast milk) </a:t>
            </a:r>
            <a:r>
              <a:rPr lang="en-GB" dirty="0" smtClean="0"/>
              <a:t>a </a:t>
            </a:r>
            <a:r>
              <a:rPr lang="en-GB" dirty="0"/>
              <a:t>risk factor for developing </a:t>
            </a:r>
            <a:r>
              <a:rPr lang="en-GB" dirty="0" smtClean="0"/>
              <a:t>NEC? </a:t>
            </a:r>
            <a:endParaRPr lang="en-GB" dirty="0"/>
          </a:p>
          <a:p>
            <a:pPr marL="342900" lvl="0" indent="-342900">
              <a:lnSpc>
                <a:spcPct val="90000"/>
              </a:lnSpc>
              <a:spcBef>
                <a:spcPts val="1000"/>
              </a:spcBef>
              <a:spcAft>
                <a:spcPts val="0"/>
              </a:spcAft>
              <a:buFont typeface="+mj-lt"/>
              <a:buAutoNum type="arabicPeriod"/>
            </a:pPr>
            <a:r>
              <a:rPr lang="en-GB" dirty="0" smtClean="0"/>
              <a:t>Is a change </a:t>
            </a:r>
            <a:r>
              <a:rPr lang="en-GB" dirty="0"/>
              <a:t>in feed type in the </a:t>
            </a:r>
            <a:r>
              <a:rPr lang="en-GB" dirty="0" smtClean="0"/>
              <a:t>previous week a </a:t>
            </a:r>
            <a:r>
              <a:rPr lang="en-GB" dirty="0"/>
              <a:t>risk factor for the development of </a:t>
            </a:r>
            <a:r>
              <a:rPr lang="en-GB" dirty="0" smtClean="0"/>
              <a:t>NEC? </a:t>
            </a:r>
            <a:endParaRPr lang="en-GB" dirty="0"/>
          </a:p>
        </p:txBody>
      </p:sp>
    </p:spTree>
    <p:extLst>
      <p:ext uri="{BB962C8B-B14F-4D97-AF65-F5344CB8AC3E}">
        <p14:creationId xmlns:p14="http://schemas.microsoft.com/office/powerpoint/2010/main" val="1885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sp>
        <p:nvSpPr>
          <p:cNvPr id="2" name="Title 1"/>
          <p:cNvSpPr>
            <a:spLocks noGrp="1"/>
          </p:cNvSpPr>
          <p:nvPr>
            <p:ph type="title"/>
          </p:nvPr>
        </p:nvSpPr>
        <p:spPr/>
        <p:txBody>
          <a:bodyPr/>
          <a:lstStyle/>
          <a:p>
            <a:r>
              <a:rPr lang="en-GB" dirty="0"/>
              <a:t>Nested </a:t>
            </a:r>
            <a:r>
              <a:rPr lang="en-GB" dirty="0" smtClean="0"/>
              <a:t>matched case-control design</a:t>
            </a:r>
            <a:endParaRPr lang="en-GB" dirty="0"/>
          </a:p>
        </p:txBody>
      </p:sp>
      <p:sp>
        <p:nvSpPr>
          <p:cNvPr id="6" name="TextBox 5"/>
          <p:cNvSpPr txBox="1"/>
          <p:nvPr/>
        </p:nvSpPr>
        <p:spPr>
          <a:xfrm>
            <a:off x="838200" y="2749927"/>
            <a:ext cx="5014763" cy="1754326"/>
          </a:xfrm>
          <a:prstGeom prst="rect">
            <a:avLst/>
          </a:prstGeom>
          <a:noFill/>
        </p:spPr>
        <p:txBody>
          <a:bodyPr wrap="square" rtlCol="0">
            <a:spAutoFit/>
          </a:bodyPr>
          <a:lstStyle/>
          <a:p>
            <a:pPr marL="285750" indent="-285750">
              <a:buClr>
                <a:srgbClr val="FF0000"/>
              </a:buClr>
              <a:buFont typeface="Calibri" panose="020F0502020204030204" pitchFamily="34" charset="0"/>
              <a:buChar char="+"/>
            </a:pPr>
            <a:r>
              <a:rPr lang="en-GB" dirty="0" smtClean="0"/>
              <a:t>Cases and controls come from the same population </a:t>
            </a:r>
          </a:p>
          <a:p>
            <a:pPr marL="285750" indent="-285750">
              <a:buClr>
                <a:srgbClr val="FF0000"/>
              </a:buClr>
              <a:buFont typeface="Calibri" panose="020F0502020204030204" pitchFamily="34" charset="0"/>
              <a:buChar char="+"/>
            </a:pPr>
            <a:r>
              <a:rPr lang="en-GB" dirty="0" smtClean="0"/>
              <a:t>Cases can be matched to ‘similar controls’</a:t>
            </a:r>
          </a:p>
          <a:p>
            <a:pPr marL="285750" indent="-285750">
              <a:buClr>
                <a:srgbClr val="FF0000"/>
              </a:buClr>
              <a:buFont typeface="Calibri" panose="020F0502020204030204" pitchFamily="34" charset="0"/>
              <a:buChar char="+"/>
            </a:pPr>
            <a:r>
              <a:rPr lang="en-GB" dirty="0" smtClean="0"/>
              <a:t>Future cases can be included as controls </a:t>
            </a:r>
          </a:p>
          <a:p>
            <a:pPr marL="285750" indent="-285750">
              <a:buClr>
                <a:srgbClr val="FF0000"/>
              </a:buClr>
              <a:buFont typeface="Calibri" panose="020F0502020204030204" pitchFamily="34" charset="0"/>
              <a:buChar char="+"/>
            </a:pPr>
            <a:r>
              <a:rPr lang="en-GB" dirty="0" smtClean="0"/>
              <a:t>Controls can be used more than once</a:t>
            </a:r>
          </a:p>
          <a:p>
            <a:pPr marL="285750" indent="-285750">
              <a:buClr>
                <a:srgbClr val="FF0000"/>
              </a:buClr>
              <a:buFont typeface="Calibri" panose="020F0502020204030204" pitchFamily="34" charset="0"/>
              <a:buChar char="+"/>
            </a:pPr>
            <a:r>
              <a:rPr lang="en-GB" dirty="0" smtClean="0"/>
              <a:t>Allows time dependent exposure </a:t>
            </a:r>
            <a:endParaRPr lang="en-GB" dirty="0"/>
          </a:p>
        </p:txBody>
      </p:sp>
      <p:sp>
        <p:nvSpPr>
          <p:cNvPr id="5" name="TextBox 4"/>
          <p:cNvSpPr txBox="1"/>
          <p:nvPr/>
        </p:nvSpPr>
        <p:spPr>
          <a:xfrm>
            <a:off x="838200" y="4640162"/>
            <a:ext cx="5195239" cy="1200329"/>
          </a:xfrm>
          <a:prstGeom prst="rect">
            <a:avLst/>
          </a:prstGeom>
          <a:noFill/>
        </p:spPr>
        <p:txBody>
          <a:bodyPr wrap="square" rtlCol="0">
            <a:spAutoFit/>
          </a:bodyPr>
          <a:lstStyle/>
          <a:p>
            <a:r>
              <a:rPr lang="en-GB" dirty="0" smtClean="0"/>
              <a:t>We propose adopting this design to provide a </a:t>
            </a:r>
            <a:r>
              <a:rPr lang="en-GB" b="1" dirty="0" smtClean="0"/>
              <a:t>novel</a:t>
            </a:r>
            <a:r>
              <a:rPr lang="en-GB" dirty="0" smtClean="0"/>
              <a:t> </a:t>
            </a:r>
            <a:r>
              <a:rPr lang="en-GB" b="1" dirty="0" smtClean="0"/>
              <a:t>framework </a:t>
            </a:r>
            <a:r>
              <a:rPr lang="en-GB" dirty="0" smtClean="0"/>
              <a:t>for studying a potential causal relationship between feeds and NEC using the ADEPT trial data.</a:t>
            </a:r>
            <a:endParaRPr lang="en-GB" dirty="0"/>
          </a:p>
        </p:txBody>
      </p:sp>
      <p:sp>
        <p:nvSpPr>
          <p:cNvPr id="8" name="Rectangle 7"/>
          <p:cNvSpPr/>
          <p:nvPr/>
        </p:nvSpPr>
        <p:spPr>
          <a:xfrm>
            <a:off x="838200" y="1690688"/>
            <a:ext cx="5014763" cy="923330"/>
          </a:xfrm>
          <a:prstGeom prst="rect">
            <a:avLst/>
          </a:prstGeom>
        </p:spPr>
        <p:txBody>
          <a:bodyPr wrap="square">
            <a:spAutoFit/>
          </a:bodyPr>
          <a:lstStyle/>
          <a:p>
            <a:r>
              <a:rPr lang="en-GB" b="1" dirty="0"/>
              <a:t>A nested case-control </a:t>
            </a:r>
            <a:r>
              <a:rPr lang="en-GB" dirty="0"/>
              <a:t>design can be used to match cases (i.e. NEC) at a given </a:t>
            </a:r>
            <a:r>
              <a:rPr lang="en-GB" b="1" dirty="0"/>
              <a:t>point in time </a:t>
            </a:r>
            <a:r>
              <a:rPr lang="en-GB" dirty="0"/>
              <a:t>(days from birth) to </a:t>
            </a:r>
            <a:r>
              <a:rPr lang="en-GB" b="1" dirty="0"/>
              <a:t>non-cases</a:t>
            </a:r>
            <a:r>
              <a:rPr lang="en-GB" dirty="0"/>
              <a:t> at that time point.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090" y="1690688"/>
            <a:ext cx="3409950" cy="2524125"/>
          </a:xfrm>
          <a:prstGeom prst="rect">
            <a:avLst/>
          </a:prstGeom>
        </p:spPr>
      </p:pic>
      <p:sp>
        <p:nvSpPr>
          <p:cNvPr id="10" name="TextBox 9"/>
          <p:cNvSpPr txBox="1"/>
          <p:nvPr/>
        </p:nvSpPr>
        <p:spPr>
          <a:xfrm>
            <a:off x="6500553" y="4463935"/>
            <a:ext cx="4853247" cy="923330"/>
          </a:xfrm>
          <a:prstGeom prst="rect">
            <a:avLst/>
          </a:prstGeom>
          <a:noFill/>
        </p:spPr>
        <p:txBody>
          <a:bodyPr wrap="square" rtlCol="0">
            <a:spAutoFit/>
          </a:bodyPr>
          <a:lstStyle/>
          <a:p>
            <a:r>
              <a:rPr lang="en-GB" dirty="0"/>
              <a:t>Figure 1. </a:t>
            </a:r>
            <a:r>
              <a:rPr lang="en-GB" dirty="0" err="1" smtClean="0"/>
              <a:t>Essebag</a:t>
            </a:r>
            <a:r>
              <a:rPr lang="en-GB" dirty="0" smtClean="0"/>
              <a:t> (2003) – In this example</a:t>
            </a:r>
            <a:r>
              <a:rPr lang="en-GB" dirty="0"/>
              <a:t>, there are 2 controls (</a:t>
            </a:r>
            <a:r>
              <a:rPr lang="en-GB" i="1" dirty="0"/>
              <a:t>white circle with X</a:t>
            </a:r>
            <a:r>
              <a:rPr lang="en-GB" dirty="0"/>
              <a:t>) for every case (</a:t>
            </a:r>
            <a:r>
              <a:rPr lang="en-GB" i="1" dirty="0"/>
              <a:t>black circle</a:t>
            </a:r>
            <a:r>
              <a:rPr lang="en-GB" dirty="0"/>
              <a:t>). </a:t>
            </a:r>
          </a:p>
        </p:txBody>
      </p:sp>
    </p:spTree>
    <p:extLst>
      <p:ext uri="{BB962C8B-B14F-4D97-AF65-F5344CB8AC3E}">
        <p14:creationId xmlns:p14="http://schemas.microsoft.com/office/powerpoint/2010/main" val="7353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8" name="TextBox 7"/>
          <p:cNvSpPr txBox="1"/>
          <p:nvPr/>
        </p:nvSpPr>
        <p:spPr>
          <a:xfrm>
            <a:off x="10407906" y="2396166"/>
            <a:ext cx="1623673" cy="246221"/>
          </a:xfrm>
          <a:prstGeom prst="rect">
            <a:avLst/>
          </a:prstGeom>
          <a:noFill/>
        </p:spPr>
        <p:txBody>
          <a:bodyPr wrap="square" rtlCol="0">
            <a:spAutoFit/>
          </a:bodyPr>
          <a:lstStyle/>
          <a:p>
            <a:r>
              <a:rPr lang="en-GB" sz="1000" dirty="0" smtClean="0"/>
              <a:t>Time to death or discharge</a:t>
            </a:r>
            <a:endParaRPr lang="en-GB" sz="1000" dirty="0"/>
          </a:p>
        </p:txBody>
      </p:sp>
      <p:sp>
        <p:nvSpPr>
          <p:cNvPr id="9" name="TextBox 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sp>
        <p:nvSpPr>
          <p:cNvPr id="12" name="TextBox 11"/>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13" name="TextBox 12"/>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17" name="TextBox 16"/>
          <p:cNvSpPr txBox="1"/>
          <p:nvPr/>
        </p:nvSpPr>
        <p:spPr>
          <a:xfrm>
            <a:off x="10407906" y="4092722"/>
            <a:ext cx="1623673" cy="246221"/>
          </a:xfrm>
          <a:prstGeom prst="rect">
            <a:avLst/>
          </a:prstGeom>
          <a:noFill/>
        </p:spPr>
        <p:txBody>
          <a:bodyPr wrap="square" rtlCol="0">
            <a:spAutoFit/>
          </a:bodyPr>
          <a:lstStyle/>
          <a:p>
            <a:r>
              <a:rPr lang="en-GB" sz="1000" dirty="0" smtClean="0"/>
              <a:t>Time to NEC</a:t>
            </a:r>
            <a:endParaRPr lang="en-GB" sz="1000" dirty="0"/>
          </a:p>
        </p:txBody>
      </p:sp>
    </p:spTree>
    <p:extLst>
      <p:ext uri="{BB962C8B-B14F-4D97-AF65-F5344CB8AC3E}">
        <p14:creationId xmlns:p14="http://schemas.microsoft.com/office/powerpoint/2010/main" val="228514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discharge</a:t>
            </a:r>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smtClean="0"/>
              <a:t>Time to NEC</a:t>
            </a:r>
            <a:endParaRPr lang="en-GB" sz="1000" dirty="0"/>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333750" y="5719010"/>
            <a:ext cx="6588290" cy="923330"/>
          </a:xfrm>
          <a:prstGeom prst="rect">
            <a:avLst/>
          </a:prstGeom>
          <a:noFill/>
        </p:spPr>
        <p:txBody>
          <a:bodyPr wrap="square" rtlCol="0">
            <a:spAutoFit/>
          </a:bodyPr>
          <a:lstStyle/>
          <a:p>
            <a:r>
              <a:rPr lang="en-GB" dirty="0" smtClean="0"/>
              <a:t>This infant is compared against matched controls (same sex and similar gestational age and birthweight). This design also treats infants who are yet to become cases as controls too. </a:t>
            </a:r>
            <a:endParaRPr lang="en-GB" dirty="0"/>
          </a:p>
        </p:txBody>
      </p:sp>
      <p:cxnSp>
        <p:nvCxnSpPr>
          <p:cNvPr id="17" name="Straight Connector 16"/>
          <p:cNvCxnSpPr/>
          <p:nvPr/>
        </p:nvCxnSpPr>
        <p:spPr>
          <a:xfrm>
            <a:off x="2705723"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98199" y="5721735"/>
            <a:ext cx="1152525"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2 days following birth, first infant develops NEC</a:t>
            </a:r>
            <a:endParaRPr lang="en-GB" sz="1000" dirty="0"/>
          </a:p>
        </p:txBody>
      </p:sp>
      <p:sp>
        <p:nvSpPr>
          <p:cNvPr id="19" name="TextBox 1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20" name="Picture 19"/>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1" name="TextBox 20"/>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2" name="TextBox 21"/>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23" name="Picture 22"/>
          <p:cNvPicPr>
            <a:picLocks noChangeAspect="1"/>
          </p:cNvPicPr>
          <p:nvPr/>
        </p:nvPicPr>
        <p:blipFill rotWithShape="1">
          <a:blip r:embed="rId7"/>
          <a:srcRect l="14200" r="25076" b="11681"/>
          <a:stretch/>
        </p:blipFill>
        <p:spPr>
          <a:xfrm>
            <a:off x="9811657" y="3260184"/>
            <a:ext cx="596131" cy="425841"/>
          </a:xfrm>
          <a:prstGeom prst="rect">
            <a:avLst/>
          </a:prstGeom>
        </p:spPr>
      </p:pic>
      <p:sp>
        <p:nvSpPr>
          <p:cNvPr id="24" name="TextBox 23"/>
          <p:cNvSpPr txBox="1"/>
          <p:nvPr/>
        </p:nvSpPr>
        <p:spPr>
          <a:xfrm>
            <a:off x="10405390" y="3367555"/>
            <a:ext cx="1623673" cy="246221"/>
          </a:xfrm>
          <a:prstGeom prst="rect">
            <a:avLst/>
          </a:prstGeom>
          <a:noFill/>
        </p:spPr>
        <p:txBody>
          <a:bodyPr wrap="square" rtlCol="0">
            <a:spAutoFit/>
          </a:bodyPr>
          <a:lstStyle/>
          <a:p>
            <a:r>
              <a:rPr lang="en-GB" sz="1000" dirty="0" smtClean="0"/>
              <a:t>Potential match</a:t>
            </a:r>
            <a:endParaRPr lang="en-GB" sz="1000" dirty="0"/>
          </a:p>
        </p:txBody>
      </p:sp>
    </p:spTree>
    <p:extLst>
      <p:ext uri="{BB962C8B-B14F-4D97-AF65-F5344CB8AC3E}">
        <p14:creationId xmlns:p14="http://schemas.microsoft.com/office/powerpoint/2010/main" val="224691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8865" t="15480" r="11409" b="77481"/>
          <a:stretch/>
        </p:blipFill>
        <p:spPr>
          <a:xfrm>
            <a:off x="9750384" y="2378909"/>
            <a:ext cx="644500" cy="280737"/>
          </a:xfrm>
          <a:prstGeom prst="rect">
            <a:avLst/>
          </a:prstGeom>
        </p:spPr>
      </p:pic>
      <p:pic>
        <p:nvPicPr>
          <p:cNvPr id="5" name="Picture 4"/>
          <p:cNvPicPr>
            <a:picLocks noChangeAspect="1"/>
          </p:cNvPicPr>
          <p:nvPr/>
        </p:nvPicPr>
        <p:blipFill rotWithShape="1">
          <a:blip r:embed="rId3"/>
          <a:srcRect l="79787" t="53086" r="11412" b="37581"/>
          <a:stretch/>
        </p:blipFill>
        <p:spPr>
          <a:xfrm>
            <a:off x="9811657" y="4035960"/>
            <a:ext cx="583227" cy="372225"/>
          </a:xfrm>
          <a:prstGeom prst="rect">
            <a:avLst/>
          </a:prstGeom>
        </p:spPr>
      </p:pic>
      <p:sp>
        <p:nvSpPr>
          <p:cNvPr id="7" name="TextBox 6"/>
          <p:cNvSpPr txBox="1"/>
          <p:nvPr/>
        </p:nvSpPr>
        <p:spPr>
          <a:xfrm>
            <a:off x="10407906" y="2396166"/>
            <a:ext cx="1681133" cy="246221"/>
          </a:xfrm>
          <a:prstGeom prst="rect">
            <a:avLst/>
          </a:prstGeom>
          <a:noFill/>
        </p:spPr>
        <p:txBody>
          <a:bodyPr wrap="square" rtlCol="0">
            <a:spAutoFit/>
          </a:bodyPr>
          <a:lstStyle/>
          <a:p>
            <a:r>
              <a:rPr lang="en-GB" sz="1000" dirty="0" smtClean="0"/>
              <a:t>Time to </a:t>
            </a:r>
            <a:r>
              <a:rPr lang="en-GB" sz="1000" dirty="0"/>
              <a:t>death or discharge</a:t>
            </a:r>
          </a:p>
        </p:txBody>
      </p:sp>
      <p:sp>
        <p:nvSpPr>
          <p:cNvPr id="8" name="TextBox 7"/>
          <p:cNvSpPr txBox="1"/>
          <p:nvPr/>
        </p:nvSpPr>
        <p:spPr>
          <a:xfrm>
            <a:off x="10407906" y="4092722"/>
            <a:ext cx="1623673" cy="246221"/>
          </a:xfrm>
          <a:prstGeom prst="rect">
            <a:avLst/>
          </a:prstGeom>
          <a:noFill/>
        </p:spPr>
        <p:txBody>
          <a:bodyPr wrap="square" rtlCol="0">
            <a:spAutoFit/>
          </a:bodyPr>
          <a:lstStyle/>
          <a:p>
            <a:r>
              <a:rPr lang="en-GB" sz="1000" dirty="0" smtClean="0"/>
              <a:t>Time to NEC</a:t>
            </a:r>
            <a:endParaRPr lang="en-GB" sz="1000" dirty="0"/>
          </a:p>
        </p:txBody>
      </p:sp>
      <p:sp>
        <p:nvSpPr>
          <p:cNvPr id="10" name="Title 1"/>
          <p:cNvSpPr txBox="1">
            <a:spLocks/>
          </p:cNvSpPr>
          <p:nvPr/>
        </p:nvSpPr>
        <p:spPr>
          <a:xfrm>
            <a:off x="838200" y="365125"/>
            <a:ext cx="10515600" cy="80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Nested matched </a:t>
            </a:r>
            <a:r>
              <a:rPr lang="en-GB" sz="4400" dirty="0" smtClean="0"/>
              <a:t>case-control </a:t>
            </a:r>
            <a:r>
              <a:rPr lang="en-GB" sz="4400" dirty="0"/>
              <a:t>design</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976" t="65843" r="17509" b="10609"/>
          <a:stretch/>
        </p:blipFill>
        <p:spPr>
          <a:xfrm>
            <a:off x="9922040" y="5136360"/>
            <a:ext cx="1251285" cy="1077194"/>
          </a:xfrm>
          <a:prstGeom prst="rect">
            <a:avLst/>
          </a:prstGeom>
        </p:spPr>
      </p:pic>
      <p:graphicFrame>
        <p:nvGraphicFramePr>
          <p:cNvPr id="15" name="Chart 14"/>
          <p:cNvGraphicFramePr>
            <a:graphicFrameLocks/>
          </p:cNvGraphicFramePr>
          <p:nvPr>
            <p:extLst/>
          </p:nvPr>
        </p:nvGraphicFramePr>
        <p:xfrm>
          <a:off x="2318065" y="1170894"/>
          <a:ext cx="7419297" cy="446399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333750" y="5719010"/>
            <a:ext cx="6588290" cy="923330"/>
          </a:xfrm>
          <a:prstGeom prst="rect">
            <a:avLst/>
          </a:prstGeom>
          <a:noFill/>
        </p:spPr>
        <p:txBody>
          <a:bodyPr wrap="square" rtlCol="0">
            <a:spAutoFit/>
          </a:bodyPr>
          <a:lstStyle/>
          <a:p>
            <a:r>
              <a:rPr lang="en-GB" dirty="0" smtClean="0"/>
              <a:t>This infant is compared against matched controls (same sex and similar gestational age and birthweight). This design also treats infants who are yet to become cases as controls too. </a:t>
            </a:r>
            <a:endParaRPr lang="en-GB" dirty="0"/>
          </a:p>
        </p:txBody>
      </p:sp>
      <p:cxnSp>
        <p:nvCxnSpPr>
          <p:cNvPr id="17" name="Straight Connector 16"/>
          <p:cNvCxnSpPr/>
          <p:nvPr/>
        </p:nvCxnSpPr>
        <p:spPr>
          <a:xfrm>
            <a:off x="2705723" y="1324505"/>
            <a:ext cx="0" cy="439450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98199" y="5721735"/>
            <a:ext cx="1152525"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2 days following birth, first infant develops NEC</a:t>
            </a:r>
            <a:endParaRPr lang="en-GB" sz="1000" dirty="0"/>
          </a:p>
        </p:txBody>
      </p:sp>
      <p:sp>
        <p:nvSpPr>
          <p:cNvPr id="19" name="TextBox 18"/>
          <p:cNvSpPr txBox="1"/>
          <p:nvPr/>
        </p:nvSpPr>
        <p:spPr>
          <a:xfrm>
            <a:off x="10407906" y="2642387"/>
            <a:ext cx="1623673" cy="246221"/>
          </a:xfrm>
          <a:prstGeom prst="rect">
            <a:avLst/>
          </a:prstGeom>
          <a:noFill/>
        </p:spPr>
        <p:txBody>
          <a:bodyPr wrap="square" rtlCol="0">
            <a:spAutoFit/>
          </a:bodyPr>
          <a:lstStyle/>
          <a:p>
            <a:r>
              <a:rPr lang="en-GB" sz="1000" dirty="0" smtClean="0"/>
              <a:t>Time following discharge</a:t>
            </a:r>
            <a:endParaRPr lang="en-GB" sz="1000" dirty="0"/>
          </a:p>
        </p:txBody>
      </p:sp>
      <p:pic>
        <p:nvPicPr>
          <p:cNvPr id="20" name="Picture 19"/>
          <p:cNvPicPr>
            <a:picLocks noChangeAspect="1"/>
          </p:cNvPicPr>
          <p:nvPr/>
        </p:nvPicPr>
        <p:blipFill rotWithShape="1">
          <a:blip r:embed="rId6"/>
          <a:srcRect l="36602" t="81841" r="56726" b="14508"/>
          <a:stretch/>
        </p:blipFill>
        <p:spPr>
          <a:xfrm>
            <a:off x="9789275" y="2684253"/>
            <a:ext cx="622498" cy="204355"/>
          </a:xfrm>
          <a:prstGeom prst="rect">
            <a:avLst/>
          </a:prstGeom>
        </p:spPr>
      </p:pic>
      <p:sp>
        <p:nvSpPr>
          <p:cNvPr id="21" name="TextBox 20"/>
          <p:cNvSpPr txBox="1"/>
          <p:nvPr/>
        </p:nvSpPr>
        <p:spPr>
          <a:xfrm>
            <a:off x="694392" y="2396166"/>
            <a:ext cx="162367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Control infants </a:t>
            </a:r>
            <a:br>
              <a:rPr lang="en-GB" sz="1000" dirty="0" smtClean="0"/>
            </a:br>
            <a:r>
              <a:rPr lang="en-GB" sz="1000" dirty="0" smtClean="0"/>
              <a:t>(do not develop NEC)</a:t>
            </a:r>
            <a:endParaRPr lang="en-GB" sz="1000" dirty="0"/>
          </a:p>
        </p:txBody>
      </p:sp>
      <p:sp>
        <p:nvSpPr>
          <p:cNvPr id="22" name="TextBox 21"/>
          <p:cNvSpPr txBox="1"/>
          <p:nvPr/>
        </p:nvSpPr>
        <p:spPr>
          <a:xfrm>
            <a:off x="694391" y="4208130"/>
            <a:ext cx="1623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dirty="0" smtClean="0"/>
              <a:t>Case infants </a:t>
            </a:r>
          </a:p>
          <a:p>
            <a:r>
              <a:rPr lang="en-GB" sz="1000" dirty="0" smtClean="0"/>
              <a:t>(develop NEC)</a:t>
            </a:r>
          </a:p>
        </p:txBody>
      </p:sp>
      <p:pic>
        <p:nvPicPr>
          <p:cNvPr id="2" name="Picture 1"/>
          <p:cNvPicPr>
            <a:picLocks noChangeAspect="1"/>
          </p:cNvPicPr>
          <p:nvPr/>
        </p:nvPicPr>
        <p:blipFill rotWithShape="1">
          <a:blip r:embed="rId7"/>
          <a:srcRect l="14200" r="25076" b="11681"/>
          <a:stretch/>
        </p:blipFill>
        <p:spPr>
          <a:xfrm>
            <a:off x="9811657" y="3260184"/>
            <a:ext cx="596131" cy="425841"/>
          </a:xfrm>
          <a:prstGeom prst="rect">
            <a:avLst/>
          </a:prstGeom>
        </p:spPr>
      </p:pic>
      <p:sp>
        <p:nvSpPr>
          <p:cNvPr id="23" name="TextBox 22"/>
          <p:cNvSpPr txBox="1"/>
          <p:nvPr/>
        </p:nvSpPr>
        <p:spPr>
          <a:xfrm>
            <a:off x="10405390" y="3367555"/>
            <a:ext cx="1623673" cy="246221"/>
          </a:xfrm>
          <a:prstGeom prst="rect">
            <a:avLst/>
          </a:prstGeom>
          <a:noFill/>
        </p:spPr>
        <p:txBody>
          <a:bodyPr wrap="square" rtlCol="0">
            <a:spAutoFit/>
          </a:bodyPr>
          <a:lstStyle/>
          <a:p>
            <a:r>
              <a:rPr lang="en-GB" sz="1000" dirty="0" smtClean="0"/>
              <a:t>Potential match</a:t>
            </a:r>
            <a:endParaRPr lang="en-GB" sz="1000" dirty="0"/>
          </a:p>
        </p:txBody>
      </p:sp>
    </p:spTree>
    <p:extLst>
      <p:ext uri="{BB962C8B-B14F-4D97-AF65-F5344CB8AC3E}">
        <p14:creationId xmlns:p14="http://schemas.microsoft.com/office/powerpoint/2010/main" val="353468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3639</Words>
  <Application>Microsoft Office PowerPoint</Application>
  <PresentationFormat>Widescreen</PresentationFormat>
  <Paragraphs>413</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ADEPT ENCORE</vt:lpstr>
      <vt:lpstr>Contents</vt:lpstr>
      <vt:lpstr>PowerPoint Presentation</vt:lpstr>
      <vt:lpstr>PowerPoint Presentation</vt:lpstr>
      <vt:lpstr>ADEPT ENCORE (DO YOU WANT MORE?)</vt:lpstr>
      <vt:lpstr>Nested matched case-control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points</vt:lpstr>
      <vt:lpstr>Discussion points</vt:lpstr>
      <vt:lpstr>Discussion points</vt:lpstr>
      <vt:lpstr>Discussion points</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cpartlett</dc:creator>
  <cp:lastModifiedBy>cpartlett</cp:lastModifiedBy>
  <cp:revision>103</cp:revision>
  <cp:lastPrinted>2017-10-30T12:28:01Z</cp:lastPrinted>
  <dcterms:created xsi:type="dcterms:W3CDTF">2017-04-05T10:29:45Z</dcterms:created>
  <dcterms:modified xsi:type="dcterms:W3CDTF">2017-11-08T13:22:26Z</dcterms:modified>
</cp:coreProperties>
</file>