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573" r:id="rId2"/>
    <p:sldId id="668" r:id="rId3"/>
    <p:sldId id="682" r:id="rId4"/>
    <p:sldId id="687" r:id="rId5"/>
    <p:sldId id="585" r:id="rId6"/>
    <p:sldId id="603" r:id="rId7"/>
    <p:sldId id="678" r:id="rId8"/>
    <p:sldId id="679" r:id="rId9"/>
    <p:sldId id="680" r:id="rId10"/>
    <p:sldId id="681" r:id="rId11"/>
    <p:sldId id="606" r:id="rId12"/>
    <p:sldId id="607" r:id="rId13"/>
    <p:sldId id="635" r:id="rId14"/>
    <p:sldId id="636" r:id="rId15"/>
    <p:sldId id="612" r:id="rId16"/>
    <p:sldId id="633" r:id="rId17"/>
    <p:sldId id="634" r:id="rId18"/>
    <p:sldId id="613" r:id="rId19"/>
    <p:sldId id="718" r:id="rId20"/>
    <p:sldId id="719" r:id="rId21"/>
    <p:sldId id="717" r:id="rId22"/>
    <p:sldId id="683" r:id="rId23"/>
    <p:sldId id="684" r:id="rId24"/>
    <p:sldId id="685" r:id="rId25"/>
    <p:sldId id="637" r:id="rId26"/>
    <p:sldId id="615" r:id="rId27"/>
    <p:sldId id="624" r:id="rId28"/>
    <p:sldId id="691" r:id="rId29"/>
    <p:sldId id="697" r:id="rId30"/>
    <p:sldId id="698" r:id="rId31"/>
    <p:sldId id="699" r:id="rId32"/>
    <p:sldId id="720" r:id="rId33"/>
    <p:sldId id="654" r:id="rId34"/>
    <p:sldId id="653" r:id="rId35"/>
    <p:sldId id="656" r:id="rId36"/>
    <p:sldId id="657" r:id="rId37"/>
    <p:sldId id="658" r:id="rId38"/>
    <p:sldId id="662" r:id="rId39"/>
    <p:sldId id="705" r:id="rId40"/>
    <p:sldId id="704" r:id="rId41"/>
    <p:sldId id="721" r:id="rId42"/>
    <p:sldId id="690" r:id="rId43"/>
    <p:sldId id="689" r:id="rId44"/>
    <p:sldId id="663" r:id="rId45"/>
    <p:sldId id="702" r:id="rId46"/>
    <p:sldId id="703" r:id="rId47"/>
    <p:sldId id="722" r:id="rId48"/>
    <p:sldId id="706" r:id="rId49"/>
    <p:sldId id="707" r:id="rId50"/>
    <p:sldId id="693" r:id="rId51"/>
    <p:sldId id="694" r:id="rId52"/>
    <p:sldId id="708" r:id="rId53"/>
    <p:sldId id="709" r:id="rId54"/>
    <p:sldId id="710" r:id="rId55"/>
    <p:sldId id="711" r:id="rId56"/>
    <p:sldId id="712" r:id="rId57"/>
    <p:sldId id="713" r:id="rId58"/>
    <p:sldId id="714" r:id="rId59"/>
    <p:sldId id="715" r:id="rId60"/>
    <p:sldId id="723" r:id="rId61"/>
    <p:sldId id="508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6600"/>
    <a:srgbClr val="7E6000"/>
    <a:srgbClr val="9A7500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563" autoAdjust="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2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08A2-9EEE-41A2-920B-CAEDE4E80018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1AE5D-2A48-41E7-9FFF-202990A0E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9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33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47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2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6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2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7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3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01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2019LC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huber@stata.co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Latent Class Analysis</a:t>
            </a:r>
            <a:br>
              <a:rPr lang="en-US" sz="4800" dirty="0"/>
            </a:br>
            <a:r>
              <a:rPr lang="en-US" sz="4800" dirty="0"/>
              <a:t>Using Stata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5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Example Data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7977AAB-A2E9-4753-AD82-03D7BC9FE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799"/>
            <a:ext cx="7620000" cy="2918913"/>
          </a:xfrm>
        </p:spPr>
      </p:pic>
    </p:spTree>
    <p:extLst>
      <p:ext uri="{BB962C8B-B14F-4D97-AF65-F5344CB8AC3E}">
        <p14:creationId xmlns:p14="http://schemas.microsoft.com/office/powerpoint/2010/main" val="2476713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56138A4-6952-49BE-96C6-44964B4364D2}"/>
              </a:ext>
            </a:extLst>
          </p:cNvPr>
          <p:cNvGrpSpPr/>
          <p:nvPr/>
        </p:nvGrpSpPr>
        <p:grpSpPr>
          <a:xfrm>
            <a:off x="3107609" y="2068877"/>
            <a:ext cx="2819400" cy="1828800"/>
            <a:chOff x="481614" y="2286000"/>
            <a:chExt cx="2971800" cy="3048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0CA2BB7-4DF0-42F0-8C82-D3DB096BF9C2}"/>
                </a:ext>
              </a:extLst>
            </p:cNvPr>
            <p:cNvGrpSpPr/>
            <p:nvPr/>
          </p:nvGrpSpPr>
          <p:grpSpPr>
            <a:xfrm>
              <a:off x="481614" y="2286000"/>
              <a:ext cx="2971800" cy="3048000"/>
              <a:chOff x="464598" y="2286000"/>
              <a:chExt cx="2971800" cy="304800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492B01D-5A03-4605-AD4C-94A449953408}"/>
                  </a:ext>
                </a:extLst>
              </p:cNvPr>
              <p:cNvSpPr/>
              <p:nvPr/>
            </p:nvSpPr>
            <p:spPr>
              <a:xfrm>
                <a:off x="464598" y="2286000"/>
                <a:ext cx="2971800" cy="3048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5638C70-ADFE-4678-8850-DCBC83BC6C73}"/>
                  </a:ext>
                </a:extLst>
              </p:cNvPr>
              <p:cNvCxnSpPr>
                <a:cxnSpLocks/>
                <a:stCxn id="10" idx="0"/>
              </p:cNvCxnSpPr>
              <p:nvPr/>
            </p:nvCxnSpPr>
            <p:spPr>
              <a:xfrm>
                <a:off x="1950498" y="2286000"/>
                <a:ext cx="0" cy="152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8787962-68DF-4505-869A-B520AD4A6761}"/>
                  </a:ext>
                </a:extLst>
              </p:cNvPr>
              <p:cNvCxnSpPr>
                <a:cxnSpLocks/>
                <a:endCxn id="10" idx="5"/>
              </p:cNvCxnSpPr>
              <p:nvPr/>
            </p:nvCxnSpPr>
            <p:spPr>
              <a:xfrm>
                <a:off x="1943860" y="3810000"/>
                <a:ext cx="1057328" cy="107763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2D708ACE-D9BD-4437-9CF1-CF2F0A2668D9}"/>
                  </a:ext>
                </a:extLst>
              </p:cNvPr>
              <p:cNvCxnSpPr>
                <a:cxnSpLocks/>
                <a:stCxn id="10" idx="2"/>
              </p:cNvCxnSpPr>
              <p:nvPr/>
            </p:nvCxnSpPr>
            <p:spPr>
              <a:xfrm>
                <a:off x="464598" y="3810000"/>
                <a:ext cx="14859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BCFB60-D5B5-4209-A376-54858EC6D63F}"/>
                </a:ext>
              </a:extLst>
            </p:cNvPr>
            <p:cNvSpPr txBox="1"/>
            <p:nvPr/>
          </p:nvSpPr>
          <p:spPr>
            <a:xfrm>
              <a:off x="2204240" y="3276600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21DCE0-FB69-4ADB-A4B4-0BE7FC97F425}"/>
                </a:ext>
              </a:extLst>
            </p:cNvPr>
            <p:cNvSpPr txBox="1"/>
            <p:nvPr/>
          </p:nvSpPr>
          <p:spPr>
            <a:xfrm>
              <a:off x="1104865" y="4170227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96E5A02-7FE2-49D0-B221-B48FAC3E3B33}"/>
                </a:ext>
              </a:extLst>
            </p:cNvPr>
            <p:cNvSpPr txBox="1"/>
            <p:nvPr/>
          </p:nvSpPr>
          <p:spPr>
            <a:xfrm>
              <a:off x="814780" y="2897452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D46814-9A7F-4C2B-AEF5-55C2B869AD09}"/>
              </a:ext>
            </a:extLst>
          </p:cNvPr>
          <p:cNvGrpSpPr/>
          <p:nvPr/>
        </p:nvGrpSpPr>
        <p:grpSpPr>
          <a:xfrm>
            <a:off x="3775972" y="5486400"/>
            <a:ext cx="1482677" cy="685800"/>
            <a:chOff x="1143000" y="4876800"/>
            <a:chExt cx="1482677" cy="685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C71BF17-AF47-45BB-89AC-11E6E2403852}"/>
                </a:ext>
              </a:extLst>
            </p:cNvPr>
            <p:cNvSpPr/>
            <p:nvPr/>
          </p:nvSpPr>
          <p:spPr>
            <a:xfrm>
              <a:off x="1143000" y="4876800"/>
              <a:ext cx="1482677" cy="685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1213B3-1B91-4DE6-9F6F-E6C1C83EDEE7}"/>
                </a:ext>
              </a:extLst>
            </p:cNvPr>
            <p:cNvSpPr txBox="1"/>
            <p:nvPr/>
          </p:nvSpPr>
          <p:spPr>
            <a:xfrm>
              <a:off x="1161864" y="4988867"/>
              <a:ext cx="14449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vandalism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1429781-DEE3-446C-9CCD-010439F6B700}"/>
              </a:ext>
            </a:extLst>
          </p:cNvPr>
          <p:cNvGrpSpPr/>
          <p:nvPr/>
        </p:nvGrpSpPr>
        <p:grpSpPr>
          <a:xfrm>
            <a:off x="351416" y="5491579"/>
            <a:ext cx="1482677" cy="685800"/>
            <a:chOff x="1143000" y="4876800"/>
            <a:chExt cx="1482677" cy="6858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D0E715-4FDF-48D2-8A7C-EDC8315F8B54}"/>
                </a:ext>
              </a:extLst>
            </p:cNvPr>
            <p:cNvSpPr/>
            <p:nvPr/>
          </p:nvSpPr>
          <p:spPr>
            <a:xfrm>
              <a:off x="1143000" y="4876800"/>
              <a:ext cx="1482677" cy="685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A86C06-823E-495F-912C-DA9AACA7F00B}"/>
                </a:ext>
              </a:extLst>
            </p:cNvPr>
            <p:cNvSpPr txBox="1"/>
            <p:nvPr/>
          </p:nvSpPr>
          <p:spPr>
            <a:xfrm>
              <a:off x="1341240" y="4980369"/>
              <a:ext cx="10861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alcohol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2DFC331-4445-4771-A5A3-FA484C8AD168}"/>
              </a:ext>
            </a:extLst>
          </p:cNvPr>
          <p:cNvGrpSpPr/>
          <p:nvPr/>
        </p:nvGrpSpPr>
        <p:grpSpPr>
          <a:xfrm>
            <a:off x="2063694" y="5489359"/>
            <a:ext cx="1482677" cy="685800"/>
            <a:chOff x="1143000" y="4876800"/>
            <a:chExt cx="1482677" cy="6858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A00399-3CC5-4BCA-ACF4-D63730CB7AE3}"/>
                </a:ext>
              </a:extLst>
            </p:cNvPr>
            <p:cNvSpPr/>
            <p:nvPr/>
          </p:nvSpPr>
          <p:spPr>
            <a:xfrm>
              <a:off x="1143000" y="4876800"/>
              <a:ext cx="1482677" cy="685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A6BAC29-1096-41E0-BEE2-6725DBC93E33}"/>
                </a:ext>
              </a:extLst>
            </p:cNvPr>
            <p:cNvSpPr txBox="1"/>
            <p:nvPr/>
          </p:nvSpPr>
          <p:spPr>
            <a:xfrm>
              <a:off x="1397373" y="4982588"/>
              <a:ext cx="96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truant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EA47A3D-6C6D-4364-8348-4C8C56E1B38E}"/>
              </a:ext>
            </a:extLst>
          </p:cNvPr>
          <p:cNvGrpSpPr/>
          <p:nvPr/>
        </p:nvGrpSpPr>
        <p:grpSpPr>
          <a:xfrm>
            <a:off x="5486400" y="5486400"/>
            <a:ext cx="1482677" cy="685800"/>
            <a:chOff x="1143000" y="4876800"/>
            <a:chExt cx="1482677" cy="6858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61957DD-1B72-4149-81D2-801936331765}"/>
                </a:ext>
              </a:extLst>
            </p:cNvPr>
            <p:cNvSpPr/>
            <p:nvPr/>
          </p:nvSpPr>
          <p:spPr>
            <a:xfrm>
              <a:off x="1143000" y="4876800"/>
              <a:ext cx="1482677" cy="685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22325CB-2B9D-45B0-B4BA-353AF7F2B11F}"/>
                </a:ext>
              </a:extLst>
            </p:cNvPr>
            <p:cNvSpPr txBox="1"/>
            <p:nvPr/>
          </p:nvSpPr>
          <p:spPr>
            <a:xfrm>
              <a:off x="1485575" y="4987788"/>
              <a:ext cx="7975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theft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235D519-97D4-4F23-8D8E-DC0E1FF27FA5}"/>
              </a:ext>
            </a:extLst>
          </p:cNvPr>
          <p:cNvGrpSpPr/>
          <p:nvPr/>
        </p:nvGrpSpPr>
        <p:grpSpPr>
          <a:xfrm>
            <a:off x="7196828" y="5486399"/>
            <a:ext cx="1482677" cy="685800"/>
            <a:chOff x="1143000" y="4876800"/>
            <a:chExt cx="1482677" cy="6858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E047C1D-5BC0-45E3-86D0-D35C17DB8228}"/>
                </a:ext>
              </a:extLst>
            </p:cNvPr>
            <p:cNvSpPr/>
            <p:nvPr/>
          </p:nvSpPr>
          <p:spPr>
            <a:xfrm>
              <a:off x="1143000" y="4876800"/>
              <a:ext cx="1482677" cy="685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F04815F-7AF4-4C82-A750-B41F97A9B5AF}"/>
                </a:ext>
              </a:extLst>
            </p:cNvPr>
            <p:cNvSpPr txBox="1"/>
            <p:nvPr/>
          </p:nvSpPr>
          <p:spPr>
            <a:xfrm>
              <a:off x="1290008" y="4985547"/>
              <a:ext cx="11886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weapon</a:t>
              </a:r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9A036DC3-482E-45EC-A225-F8A0C09B5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Conceptual Path Diagram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3581334-6242-40A0-B44F-2906230368B5}"/>
              </a:ext>
            </a:extLst>
          </p:cNvPr>
          <p:cNvCxnSpPr>
            <a:cxnSpLocks/>
            <a:endCxn id="21" idx="0"/>
          </p:cNvCxnSpPr>
          <p:nvPr/>
        </p:nvCxnSpPr>
        <p:spPr>
          <a:xfrm flipH="1">
            <a:off x="2805033" y="3825917"/>
            <a:ext cx="1179040" cy="1663442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95872AC-9453-42B7-9187-47334E85623F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5667585" y="3505200"/>
            <a:ext cx="2270582" cy="198119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84E782D-660A-44F1-8B08-1ED237B187F3}"/>
              </a:ext>
            </a:extLst>
          </p:cNvPr>
          <p:cNvCxnSpPr>
            <a:cxnSpLocks/>
          </p:cNvCxnSpPr>
          <p:nvPr/>
        </p:nvCxnSpPr>
        <p:spPr>
          <a:xfrm flipH="1">
            <a:off x="1092758" y="3505200"/>
            <a:ext cx="2293726" cy="1986379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BF4027A-D170-4205-8651-96C4FEAA84CE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5156106" y="3784395"/>
            <a:ext cx="1071633" cy="1702005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2937445-FD6C-4F70-9CD0-88C4D76B3B33}"/>
              </a:ext>
            </a:extLst>
          </p:cNvPr>
          <p:cNvCxnSpPr>
            <a:cxnSpLocks/>
            <a:stCxn id="10" idx="4"/>
            <a:endCxn id="14" idx="0"/>
          </p:cNvCxnSpPr>
          <p:nvPr/>
        </p:nvCxnSpPr>
        <p:spPr>
          <a:xfrm>
            <a:off x="4517309" y="3897677"/>
            <a:ext cx="2" cy="1588723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84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3697A0-131D-48F6-9EEC-5D0A9EFB7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47800"/>
            <a:ext cx="4585792" cy="4572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F297D5C-7FB6-47DD-BA08-C26C8F0A0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dirty="0"/>
              <a:t>Statistics &gt; LCA (latent class analysis)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9562F5-FC40-4342-829A-2C76C9C13CC3}"/>
              </a:ext>
            </a:extLst>
          </p:cNvPr>
          <p:cNvSpPr txBox="1"/>
          <p:nvPr/>
        </p:nvSpPr>
        <p:spPr>
          <a:xfrm>
            <a:off x="630590" y="6172200"/>
            <a:ext cx="7713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, family(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</a:t>
            </a:r>
          </a:p>
        </p:txBody>
      </p:sp>
    </p:spTree>
    <p:extLst>
      <p:ext uri="{BB962C8B-B14F-4D97-AF65-F5344CB8AC3E}">
        <p14:creationId xmlns:p14="http://schemas.microsoft.com/office/powerpoint/2010/main" val="2988618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The coefficients for class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3B1A24-71E6-4E0E-84CF-7A345E536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2200"/>
            <a:ext cx="8229600" cy="289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81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Postestimation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3A13C8-2EDC-4556-93C8-770480DD4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7400"/>
            <a:ext cx="8097953" cy="328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79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CAFDB3-ADBA-45BE-9EDB-7C63C8696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810916"/>
            <a:ext cx="6001414" cy="603376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71600" y="685800"/>
            <a:ext cx="1600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98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AAE24F-7A74-45F0-9D17-13D75F4F9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838200"/>
            <a:ext cx="5925214" cy="5957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12033" y="685800"/>
            <a:ext cx="1600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504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81E2F3-FAD7-4C68-9F2A-D8A323872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762000"/>
            <a:ext cx="6010591" cy="60267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1600" y="609600"/>
            <a:ext cx="16002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1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</a:t>
            </a:r>
            <a:r>
              <a:rPr lang="en-US" dirty="0" err="1"/>
              <a:t>Postestimation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903E9C-BD8A-42FF-8AA6-5CCA9E15C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00200"/>
            <a:ext cx="560394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40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6FAF8-7803-4474-A2C0-B7B5CDE58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/>
              <a:t>Estimation and </a:t>
            </a:r>
            <a:r>
              <a:rPr lang="en-US" dirty="0" err="1"/>
              <a:t>Postestimation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FBDF4-9735-4CBD-8A73-2DB41B15D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648200"/>
          </a:xfrm>
        </p:spPr>
        <p:txBody>
          <a:bodyPr>
            <a:normAutofit fontScale="92500"/>
          </a:bodyPr>
          <a:lstStyle/>
          <a:p>
            <a:r>
              <a:rPr lang="en-US" dirty="0"/>
              <a:t>First you estimate the parameters (fit the model)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pPr marL="0" indent="0">
              <a:buNone/>
            </a:pP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, family(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</a:t>
            </a:r>
          </a:p>
          <a:p>
            <a:endParaRPr lang="en-US" dirty="0"/>
          </a:p>
          <a:p>
            <a:r>
              <a:rPr lang="en-US" dirty="0"/>
              <a:t>Then you calculate quantities such as goodness-of-fit statistics, model predictions, residuals, </a:t>
            </a:r>
            <a:r>
              <a:rPr lang="en-US" dirty="0" err="1"/>
              <a:t>etc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estat</a:t>
            </a: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lcmean</a:t>
            </a:r>
            <a:endParaRPr lang="en-US" sz="17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estat</a:t>
            </a:r>
            <a:r>
              <a:rPr lang="en-US" sz="1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7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lcprob</a:t>
            </a:r>
            <a:endParaRPr lang="en-US" sz="17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068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981200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/>
              <a:t>Latent class analysis (LCA)</a:t>
            </a:r>
          </a:p>
          <a:p>
            <a:pPr lvl="1"/>
            <a:r>
              <a:rPr lang="en-US" dirty="0"/>
              <a:t>Estimation and postestimation options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Latent class analysis with covariates</a:t>
            </a:r>
          </a:p>
          <a:p>
            <a:r>
              <a:rPr lang="en-US" dirty="0"/>
              <a:t>Latent class analysis by groups</a:t>
            </a:r>
          </a:p>
          <a:p>
            <a:r>
              <a:rPr lang="en-US" dirty="0"/>
              <a:t>Latent profile analysis</a:t>
            </a:r>
          </a:p>
        </p:txBody>
      </p:sp>
    </p:spTree>
    <p:extLst>
      <p:ext uri="{BB962C8B-B14F-4D97-AF65-F5344CB8AC3E}">
        <p14:creationId xmlns:p14="http://schemas.microsoft.com/office/powerpoint/2010/main" val="1872577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F5C95-7C40-4DB1-B0D3-BB04E8F6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7DF7D-2B4A-461B-B15E-74E398927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use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to calculate marginal predictions after you fit almost any kind of model in Stata.</a:t>
            </a:r>
          </a:p>
          <a:p>
            <a:endParaRPr lang="en-US" dirty="0"/>
          </a:p>
          <a:p>
            <a:r>
              <a:rPr lang="en-US" dirty="0"/>
              <a:t>You can use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dirty="0"/>
              <a:t> to graph those marginal predictions.</a:t>
            </a:r>
          </a:p>
        </p:txBody>
      </p:sp>
    </p:spTree>
    <p:extLst>
      <p:ext uri="{BB962C8B-B14F-4D97-AF65-F5344CB8AC3E}">
        <p14:creationId xmlns:p14="http://schemas.microsoft.com/office/powerpoint/2010/main" val="118261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304800" y="1465152"/>
            <a:ext cx="834715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class(1))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class(2))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class(3))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       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Latent Class Probabilities with 95% CI")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048000"/>
            <a:ext cx="6553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90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304800" y="1465152"/>
            <a:ext cx="834715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class(1))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class(2))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class(3))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recast(bar)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Latent Class Probabilities with 95% CI")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49718F-8476-4262-BDF6-E13E2DEC4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124200"/>
            <a:ext cx="6502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08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255754" y="1447800"/>
            <a:ext cx="863249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predict(outcome(alcohol)   class(3))   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predict(outcome(truant)    class(3))   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predict(outcome(vandalism) class(3))   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predict(outcome(theft)     class(3))   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predict(outcome(weapon)    class(3))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 </a:t>
            </a:r>
          </a:p>
          <a:p>
            <a:r>
              <a:rPr lang="en-US" sz="1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                  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"Alcohol" 2 "Truant" 3 "Vandalism" 4 "Theft" 5 "Weapon")    ///</a:t>
            </a:r>
          </a:p>
          <a:p>
            <a:r>
              <a:rPr lang="en-US" sz="13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Probability of Behaviors For Class 3 with 95% CI")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8D9853-595C-4096-9936-6FEB02684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42530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99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255754" y="1447800"/>
            <a:ext cx="697178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predict(outcome(alcohol) class(1))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predict(outcome(alcohol) class(2))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predict(outcome(alcohol) class(3))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(alcohol=1) with 95% CI")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4828B8-BF3D-4077-BEF6-9EAB8800D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37" y="3048238"/>
            <a:ext cx="6757126" cy="380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55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7B188E-913E-4A35-AA4C-68D7814A9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36" y="1905000"/>
            <a:ext cx="8802328" cy="459169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ACB82C-A0A6-4BB8-939A-2367CCCFF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</a:t>
            </a:r>
            <a:r>
              <a:rPr lang="en-US" dirty="0" err="1"/>
              <a:t>Postestimation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973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6C67DE-70AC-43AA-99BD-A65F882A2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69" y="2286000"/>
            <a:ext cx="7804062" cy="29718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8146D47-7DCF-4438-8597-F71F6922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</a:t>
            </a:r>
            <a:r>
              <a:rPr lang="en-US" dirty="0" err="1"/>
              <a:t>Postestimation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6568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How many classes?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752600"/>
            <a:ext cx="838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quietly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), logit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(C 1)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estimates store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oneclass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quietly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), logit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(C 2)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estimates store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twoclass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quietly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), logit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(C 3)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estimates store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threeclass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45B0C3-5857-4146-B030-F11108B6F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64" y="3733800"/>
            <a:ext cx="860499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04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Options for Starting Values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4780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542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Options for Starting Values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27018"/>
            <a:ext cx="4419600" cy="441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221" y="5851236"/>
            <a:ext cx="84561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, logit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                            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startvalues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randompr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draws(20) seed(15))</a:t>
            </a:r>
          </a:p>
        </p:txBody>
      </p:sp>
      <p:sp>
        <p:nvSpPr>
          <p:cNvPr id="6" name="Rectangle 5"/>
          <p:cNvSpPr/>
          <p:nvPr/>
        </p:nvSpPr>
        <p:spPr>
          <a:xfrm>
            <a:off x="2438400" y="4038600"/>
            <a:ext cx="2819400" cy="1219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359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Class Analysis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4778" y="2000435"/>
            <a:ext cx="4648200" cy="4267200"/>
          </a:xfrm>
        </p:spPr>
        <p:txBody>
          <a:bodyPr>
            <a:normAutofit/>
          </a:bodyPr>
          <a:lstStyle/>
          <a:p>
            <a:r>
              <a:rPr lang="en-US" sz="2400" dirty="0"/>
              <a:t>A latent class model is characterized by having a categorical latent variable and categorical observed variables. </a:t>
            </a:r>
          </a:p>
          <a:p>
            <a:r>
              <a:rPr lang="en-US" sz="2400" dirty="0"/>
              <a:t>The levels of the categorical latent variable represent groups in the population and are called classes. </a:t>
            </a:r>
          </a:p>
          <a:p>
            <a:r>
              <a:rPr lang="en-US" sz="2400" dirty="0"/>
              <a:t>We are interested in identifying and understanding these unobserved classes.</a:t>
            </a:r>
          </a:p>
          <a:p>
            <a:endParaRPr lang="en-US" sz="24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5138317-D1BD-41AD-99B6-018BA42C0ADF}"/>
              </a:ext>
            </a:extLst>
          </p:cNvPr>
          <p:cNvGrpSpPr/>
          <p:nvPr/>
        </p:nvGrpSpPr>
        <p:grpSpPr>
          <a:xfrm>
            <a:off x="5486400" y="2819400"/>
            <a:ext cx="2971800" cy="2057400"/>
            <a:chOff x="481614" y="2286000"/>
            <a:chExt cx="2971800" cy="304800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E5EF97B-0CFA-4A55-ADE1-9AD02AF00F54}"/>
                </a:ext>
              </a:extLst>
            </p:cNvPr>
            <p:cNvGrpSpPr/>
            <p:nvPr/>
          </p:nvGrpSpPr>
          <p:grpSpPr>
            <a:xfrm>
              <a:off x="481614" y="2286000"/>
              <a:ext cx="2971800" cy="3048000"/>
              <a:chOff x="464598" y="2286000"/>
              <a:chExt cx="2971800" cy="304800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17BD961C-EACF-40DE-B1FE-65F3C1E2A0EB}"/>
                  </a:ext>
                </a:extLst>
              </p:cNvPr>
              <p:cNvSpPr/>
              <p:nvPr/>
            </p:nvSpPr>
            <p:spPr>
              <a:xfrm>
                <a:off x="464598" y="2286000"/>
                <a:ext cx="2971800" cy="3048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AB31ACF3-D0A1-4D5A-AC40-5E37E0DBB801}"/>
                  </a:ext>
                </a:extLst>
              </p:cNvPr>
              <p:cNvCxnSpPr>
                <a:cxnSpLocks/>
                <a:stCxn id="3" idx="0"/>
              </p:cNvCxnSpPr>
              <p:nvPr/>
            </p:nvCxnSpPr>
            <p:spPr>
              <a:xfrm>
                <a:off x="1950498" y="2286000"/>
                <a:ext cx="0" cy="152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BB58040-AF65-4339-BC2E-CFF5AAF2C39C}"/>
                  </a:ext>
                </a:extLst>
              </p:cNvPr>
              <p:cNvCxnSpPr>
                <a:cxnSpLocks/>
                <a:endCxn id="3" idx="5"/>
              </p:cNvCxnSpPr>
              <p:nvPr/>
            </p:nvCxnSpPr>
            <p:spPr>
              <a:xfrm>
                <a:off x="1943860" y="3810000"/>
                <a:ext cx="1057328" cy="107763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E384BF0-46FC-4194-8C28-7A85D36DBFB3}"/>
                  </a:ext>
                </a:extLst>
              </p:cNvPr>
              <p:cNvCxnSpPr>
                <a:cxnSpLocks/>
                <a:stCxn id="3" idx="2"/>
              </p:cNvCxnSpPr>
              <p:nvPr/>
            </p:nvCxnSpPr>
            <p:spPr>
              <a:xfrm>
                <a:off x="464598" y="3810000"/>
                <a:ext cx="14859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2355FFF-0569-4C36-A152-CFBD98D2594B}"/>
                </a:ext>
              </a:extLst>
            </p:cNvPr>
            <p:cNvSpPr txBox="1"/>
            <p:nvPr/>
          </p:nvSpPr>
          <p:spPr>
            <a:xfrm>
              <a:off x="2204240" y="3276600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DCE938-25EC-4721-8215-9436090D5E16}"/>
                </a:ext>
              </a:extLst>
            </p:cNvPr>
            <p:cNvSpPr txBox="1"/>
            <p:nvPr/>
          </p:nvSpPr>
          <p:spPr>
            <a:xfrm>
              <a:off x="1152758" y="4267200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D3EFE70-6F08-48E2-8433-6FB2EC208993}"/>
                </a:ext>
              </a:extLst>
            </p:cNvPr>
            <p:cNvSpPr txBox="1"/>
            <p:nvPr/>
          </p:nvSpPr>
          <p:spPr>
            <a:xfrm>
              <a:off x="866802" y="2974033"/>
              <a:ext cx="1031051" cy="683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Class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06350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Options for Starting Values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221" y="5851236"/>
            <a:ext cx="84561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, logit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                            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startvalues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randompr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draws(20) seed(15)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difficult)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68490"/>
            <a:ext cx="8441768" cy="44796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66275" y="3630079"/>
            <a:ext cx="2372725" cy="3292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343400" y="3959290"/>
            <a:ext cx="522875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5856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Options for the EM Algorithm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1" y="5686631"/>
            <a:ext cx="8605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, logit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                            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startvalues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randompr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draws(20) seed(15) difficult) ///</a:t>
            </a:r>
          </a:p>
          <a:p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emopts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(iterate(30) difficult)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21" y="1429689"/>
            <a:ext cx="8001000" cy="42569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8200" y="3558160"/>
            <a:ext cx="3048000" cy="4804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3886200" y="4038600"/>
            <a:ext cx="1025101" cy="82008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4021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981200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/>
              <a:t>Latent class analysis (LCA)</a:t>
            </a:r>
          </a:p>
          <a:p>
            <a:pPr lvl="1"/>
            <a:r>
              <a:rPr lang="en-US" dirty="0"/>
              <a:t>Estimation and postestimation options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Latent class analysis with covariates</a:t>
            </a:r>
          </a:p>
          <a:p>
            <a:r>
              <a:rPr lang="en-US" dirty="0"/>
              <a:t>Latent class analysis by groups</a:t>
            </a:r>
          </a:p>
          <a:p>
            <a:r>
              <a:rPr lang="en-US" dirty="0"/>
              <a:t>Latent profile analysis</a:t>
            </a:r>
          </a:p>
        </p:txBody>
      </p:sp>
    </p:spTree>
    <p:extLst>
      <p:ext uri="{BB962C8B-B14F-4D97-AF65-F5344CB8AC3E}">
        <p14:creationId xmlns:p14="http://schemas.microsoft.com/office/powerpoint/2010/main" val="2839883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With Covariates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3EE26F-7FC0-4E3A-92D6-67C43EE4A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3" y="1865234"/>
            <a:ext cx="8229600" cy="41181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9903" y="4267200"/>
            <a:ext cx="57150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398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With Covariates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25673C-0C62-4C37-B71F-26B8E517C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854" y="1371600"/>
            <a:ext cx="4544291" cy="457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28673" y="4648200"/>
            <a:ext cx="23622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A385A-FAB0-427B-9714-8D3F31D72399}"/>
              </a:ext>
            </a:extLst>
          </p:cNvPr>
          <p:cNvSpPr txBox="1"/>
          <p:nvPr/>
        </p:nvSpPr>
        <p:spPr>
          <a:xfrm>
            <a:off x="914400" y="6016296"/>
            <a:ext cx="7590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(C &lt;- age)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family(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</a:t>
            </a:r>
          </a:p>
        </p:txBody>
      </p:sp>
    </p:spTree>
    <p:extLst>
      <p:ext uri="{BB962C8B-B14F-4D97-AF65-F5344CB8AC3E}">
        <p14:creationId xmlns:p14="http://schemas.microsoft.com/office/powerpoint/2010/main" val="17022277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With Covariates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441517"/>
            <a:ext cx="8610600" cy="273696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685800" y="3810000"/>
            <a:ext cx="53340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685800" y="4648200"/>
            <a:ext cx="53340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3076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With Covariates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2133600"/>
            <a:ext cx="8109859" cy="323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7346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With Covariates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492" y="1454727"/>
            <a:ext cx="586901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560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472214"/>
            <a:ext cx="823975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class(1))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class(2))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class(3))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at(age=(13(1)18))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title("Predicted Latent Class Probabilities with 95% CI")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legend(order(1 "Class 1" 2 "Class 2" 3 "Class 3")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rows(1) position(12) ring(1))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E031EA-6D19-43AE-8C39-BF036645D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3269456"/>
            <a:ext cx="6134100" cy="345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89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Initial Values with the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from()</a:t>
            </a:r>
            <a:r>
              <a:rPr lang="en-US" dirty="0"/>
              <a:t>Option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5863886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(C &lt;- age), family(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      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from(b, skip)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95400"/>
            <a:ext cx="4466477" cy="445035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62200" y="3581400"/>
            <a:ext cx="1752600" cy="3983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9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Class Analysis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4778" y="2000435"/>
            <a:ext cx="8432022" cy="42672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Behavioral Research</a:t>
            </a:r>
          </a:p>
          <a:p>
            <a:pPr lvl="1"/>
            <a:r>
              <a:rPr lang="en-US" sz="2400" dirty="0"/>
              <a:t>Classify people who are more likely to exhibit specific behaviors</a:t>
            </a:r>
          </a:p>
          <a:p>
            <a:pPr lvl="1"/>
            <a:r>
              <a:rPr lang="en-US" sz="2400" dirty="0"/>
              <a:t>Different kinds of social phobias</a:t>
            </a:r>
          </a:p>
          <a:p>
            <a:pPr lvl="1"/>
            <a:r>
              <a:rPr lang="en-US" sz="2400" dirty="0"/>
              <a:t>Categories of eating disorders </a:t>
            </a:r>
          </a:p>
          <a:p>
            <a:r>
              <a:rPr lang="en-US" sz="2800" dirty="0"/>
              <a:t>Medicine and Health</a:t>
            </a:r>
          </a:p>
          <a:p>
            <a:pPr lvl="1"/>
            <a:r>
              <a:rPr lang="en-US" sz="2400" dirty="0"/>
              <a:t>Identify patients with different disease risk profiles</a:t>
            </a:r>
          </a:p>
          <a:p>
            <a:r>
              <a:rPr lang="en-US" sz="2800" dirty="0"/>
              <a:t>Marketing Research </a:t>
            </a:r>
          </a:p>
          <a:p>
            <a:pPr lvl="1"/>
            <a:r>
              <a:rPr lang="en-US" sz="2400" dirty="0"/>
              <a:t>Differentiate subsets of customers and their buying habits</a:t>
            </a:r>
          </a:p>
          <a:p>
            <a:r>
              <a:rPr lang="en-US" sz="2800" dirty="0"/>
              <a:t>And many, many more…</a:t>
            </a:r>
          </a:p>
        </p:txBody>
      </p:sp>
    </p:spTree>
    <p:extLst>
      <p:ext uri="{BB962C8B-B14F-4D97-AF65-F5344CB8AC3E}">
        <p14:creationId xmlns:p14="http://schemas.microsoft.com/office/powerpoint/2010/main" val="2127131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Initial Values with the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from()</a:t>
            </a:r>
            <a:r>
              <a:rPr lang="en-US" dirty="0"/>
              <a:t>Option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4720" y="2286000"/>
            <a:ext cx="845455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Fit a model without age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, family(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 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Store the parameter estimates in a matrix named b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matrix b = e(b)</a:t>
            </a: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Fit a model including age using matrix b for the starting values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(C &lt;- age), family(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     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from(b, skip)</a:t>
            </a:r>
          </a:p>
        </p:txBody>
      </p:sp>
    </p:spTree>
    <p:extLst>
      <p:ext uri="{BB962C8B-B14F-4D97-AF65-F5344CB8AC3E}">
        <p14:creationId xmlns:p14="http://schemas.microsoft.com/office/powerpoint/2010/main" val="25055623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981200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/>
              <a:t>Latent class analysis (LCA)</a:t>
            </a:r>
          </a:p>
          <a:p>
            <a:pPr lvl="1"/>
            <a:r>
              <a:rPr lang="en-US" dirty="0"/>
              <a:t>Estimation and postestimation options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Latent class analysis with covariates</a:t>
            </a:r>
          </a:p>
          <a:p>
            <a:r>
              <a:rPr lang="en-US" dirty="0"/>
              <a:t>Latent class analysis by groups</a:t>
            </a:r>
          </a:p>
          <a:p>
            <a:r>
              <a:rPr lang="en-US" dirty="0"/>
              <a:t>Latent profile analysis</a:t>
            </a:r>
          </a:p>
        </p:txBody>
      </p:sp>
    </p:spTree>
    <p:extLst>
      <p:ext uri="{BB962C8B-B14F-4D97-AF65-F5344CB8AC3E}">
        <p14:creationId xmlns:p14="http://schemas.microsoft.com/office/powerpoint/2010/main" val="36793682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By Groups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3EE26F-7FC0-4E3A-92D6-67C43EE4A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3" y="1865234"/>
            <a:ext cx="8229600" cy="41181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9903" y="4419600"/>
            <a:ext cx="4887897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448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447800"/>
            <a:ext cx="4537978" cy="452678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By Groups</a:t>
            </a:r>
          </a:p>
        </p:txBody>
      </p:sp>
      <p:sp>
        <p:nvSpPr>
          <p:cNvPr id="6" name="Rectangle 5"/>
          <p:cNvSpPr/>
          <p:nvPr/>
        </p:nvSpPr>
        <p:spPr>
          <a:xfrm>
            <a:off x="2421389" y="1981200"/>
            <a:ext cx="2209800" cy="83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A385A-FAB0-427B-9714-8D3F31D72399}"/>
              </a:ext>
            </a:extLst>
          </p:cNvPr>
          <p:cNvSpPr txBox="1"/>
          <p:nvPr/>
        </p:nvSpPr>
        <p:spPr>
          <a:xfrm>
            <a:off x="914400" y="6016296"/>
            <a:ext cx="7590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(alcohol truant vandalism theft weapon &lt;- _cons)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(C &lt;- age), family(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bernoulli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link(logit)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group(male) 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ginvariant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6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460881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By Groups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52600"/>
            <a:ext cx="8153400" cy="462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550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LCA By Groups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25" y="1676400"/>
            <a:ext cx="7727350" cy="467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945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685800"/>
            <a:ext cx="4018664" cy="60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670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981200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/>
              <a:t>Latent class analysis (LCA)</a:t>
            </a:r>
          </a:p>
          <a:p>
            <a:pPr lvl="1"/>
            <a:r>
              <a:rPr lang="en-US" dirty="0"/>
              <a:t>Estimation and postestimation options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Latent class analysis with covariates</a:t>
            </a:r>
          </a:p>
          <a:p>
            <a:r>
              <a:rPr lang="en-US" dirty="0"/>
              <a:t>Latent class analysis by groups</a:t>
            </a:r>
          </a:p>
          <a:p>
            <a:r>
              <a:rPr lang="en-US" dirty="0"/>
              <a:t>Latent profile analysis</a:t>
            </a:r>
          </a:p>
        </p:txBody>
      </p:sp>
    </p:spTree>
    <p:extLst>
      <p:ext uri="{BB962C8B-B14F-4D97-AF65-F5344CB8AC3E}">
        <p14:creationId xmlns:p14="http://schemas.microsoft.com/office/powerpoint/2010/main" val="12730437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Latent and Observed Variables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357327" y="2667000"/>
          <a:ext cx="8305799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5733">
                  <a:extLst>
                    <a:ext uri="{9D8B030D-6E8A-4147-A177-3AD203B41FA5}">
                      <a16:colId xmlns:a16="http://schemas.microsoft.com/office/drawing/2014/main" val="3179492761"/>
                    </a:ext>
                  </a:extLst>
                </a:gridCol>
                <a:gridCol w="3259667">
                  <a:extLst>
                    <a:ext uri="{9D8B030D-6E8A-4147-A177-3AD203B41FA5}">
                      <a16:colId xmlns:a16="http://schemas.microsoft.com/office/drawing/2014/main" val="3537597064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412167521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Continuous Latent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Categorical Latent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588045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r"/>
                      <a:r>
                        <a:rPr lang="en-US" sz="2400" dirty="0"/>
                        <a:t>Continuous </a:t>
                      </a:r>
                    </a:p>
                    <a:p>
                      <a:pPr algn="r"/>
                      <a:r>
                        <a:rPr lang="en-US" sz="2400" dirty="0"/>
                        <a:t>Observed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Factor analysis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Profile Analysis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6506552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r"/>
                      <a:r>
                        <a:rPr lang="en-US" sz="2400" dirty="0"/>
                        <a:t>Categorical </a:t>
                      </a:r>
                    </a:p>
                    <a:p>
                      <a:pPr algn="r"/>
                      <a:r>
                        <a:rPr lang="en-US" sz="2400" dirty="0"/>
                        <a:t>Observed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trait analysis or</a:t>
                      </a:r>
                    </a:p>
                    <a:p>
                      <a:pPr algn="ctr"/>
                      <a:r>
                        <a:rPr lang="en-US" sz="2400" dirty="0"/>
                        <a:t>Item Response Theory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Class Analysis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19548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62400" y="6488668"/>
            <a:ext cx="5264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Reproduced from Table 1.1 in Collins and Lanza (2010)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9162CB-D4C9-4829-AF7D-4E057F480A57}"/>
              </a:ext>
            </a:extLst>
          </p:cNvPr>
          <p:cNvSpPr/>
          <p:nvPr/>
        </p:nvSpPr>
        <p:spPr>
          <a:xfrm>
            <a:off x="5638800" y="2743200"/>
            <a:ext cx="2895600" cy="2362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05" y="1323518"/>
            <a:ext cx="4943796" cy="545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98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and Observed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4191000" cy="4068763"/>
          </a:xfrm>
        </p:spPr>
        <p:txBody>
          <a:bodyPr>
            <a:normAutofit/>
          </a:bodyPr>
          <a:lstStyle/>
          <a:p>
            <a:r>
              <a:rPr lang="en-US" sz="2400" u="sng" dirty="0"/>
              <a:t>Latent variables</a:t>
            </a:r>
            <a:r>
              <a:rPr lang="en-US" sz="2400" dirty="0"/>
              <a:t> are hypothetical constructs that we cannot measure directly (e.g. “intelligence” or “depression”) </a:t>
            </a:r>
          </a:p>
          <a:p>
            <a:endParaRPr lang="en-US" sz="2400" dirty="0"/>
          </a:p>
          <a:p>
            <a:r>
              <a:rPr lang="en-US" sz="2400" u="sng" dirty="0"/>
              <a:t>Observed variables</a:t>
            </a:r>
            <a:r>
              <a:rPr lang="en-US" sz="2400" dirty="0"/>
              <a:t> are variables that we observe (e.g. “SAT scores” or “Feel sad”)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514600"/>
            <a:ext cx="3676993" cy="284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0449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828800"/>
            <a:ext cx="7117697" cy="43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095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00"/>
            <a:ext cx="8382000" cy="472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549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95401"/>
            <a:ext cx="4495800" cy="4522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0" y="5818349"/>
            <a:ext cx="6250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gsem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(glucose insulin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sspg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&lt;- _cons),    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family(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gaussian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link(identity)  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lclass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(C 3)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9162CB-D4C9-4829-AF7D-4E057F480A57}"/>
              </a:ext>
            </a:extLst>
          </p:cNvPr>
          <p:cNvSpPr/>
          <p:nvPr/>
        </p:nvSpPr>
        <p:spPr>
          <a:xfrm>
            <a:off x="2362200" y="3429001"/>
            <a:ext cx="21336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61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09800"/>
            <a:ext cx="7848600" cy="320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385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229600" cy="479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629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304800" y="1465152"/>
            <a:ext cx="834715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class(1))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class(2))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class(3))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        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Latent Class Probabilities with 95% CI")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096297"/>
            <a:ext cx="6493933" cy="365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737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304800" y="1465152"/>
            <a:ext cx="834715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class(1))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class(2))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classpr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class(3))</a:t>
            </a:r>
          </a:p>
          <a:p>
            <a:endParaRPr lang="en-US" sz="1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Latent Class Probabilities with 95% CI")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082942"/>
            <a:ext cx="6440280" cy="362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4288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609600" y="1447800"/>
            <a:ext cx="8077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predict(outcome(glucose)   class(1))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predict(outcome(glucose)   class(2))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predict(outcome(glucose)   class(3))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 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Mean Glucose For Each Class 95% CI")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048238"/>
            <a:ext cx="6477000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964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609600" y="1447800"/>
            <a:ext cx="8077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predict(outcome(insulin)   class(1))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predict(outcome(insulin)   class(2))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predict(outcome(insulin)   class(3))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 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Mean Insulin For Each Class 95% CI")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276600"/>
            <a:ext cx="6172200" cy="347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337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Latent Profile Analysis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305BD-544F-4560-AFFB-A467729AAF93}"/>
              </a:ext>
            </a:extLst>
          </p:cNvPr>
          <p:cNvSpPr txBox="1"/>
          <p:nvPr/>
        </p:nvSpPr>
        <p:spPr>
          <a:xfrm>
            <a:off x="609600" y="1447800"/>
            <a:ext cx="8077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predict(outcome(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sspg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class(1))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sspg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class(2))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predict(outcome(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sspg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class(3))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	 </a:t>
            </a:r>
          </a:p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recast(bar)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ytitle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("")          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 "Class 1" 2 "Class 2" 3 "Class 3")    ///</a:t>
            </a:r>
          </a:p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title("Predicted Mean SSPG For Each Class 95% CI")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34" y="3089480"/>
            <a:ext cx="6366932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47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Latent and Observed Variables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946179"/>
              </p:ext>
            </p:extLst>
          </p:nvPr>
        </p:nvGraphicFramePr>
        <p:xfrm>
          <a:off x="357327" y="2667000"/>
          <a:ext cx="8305799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5733">
                  <a:extLst>
                    <a:ext uri="{9D8B030D-6E8A-4147-A177-3AD203B41FA5}">
                      <a16:colId xmlns:a16="http://schemas.microsoft.com/office/drawing/2014/main" val="3179492761"/>
                    </a:ext>
                  </a:extLst>
                </a:gridCol>
                <a:gridCol w="3259667">
                  <a:extLst>
                    <a:ext uri="{9D8B030D-6E8A-4147-A177-3AD203B41FA5}">
                      <a16:colId xmlns:a16="http://schemas.microsoft.com/office/drawing/2014/main" val="3537597064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412167521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Continuous Latent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Categorical Latent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588045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r"/>
                      <a:r>
                        <a:rPr lang="en-US" sz="2400" dirty="0"/>
                        <a:t>Continuous </a:t>
                      </a:r>
                    </a:p>
                    <a:p>
                      <a:pPr algn="r"/>
                      <a:r>
                        <a:rPr lang="en-US" sz="2400" dirty="0"/>
                        <a:t>Observed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Factor analysis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Profile Analysis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6506552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r"/>
                      <a:r>
                        <a:rPr lang="en-US" sz="2400" dirty="0"/>
                        <a:t>Categorical </a:t>
                      </a:r>
                    </a:p>
                    <a:p>
                      <a:pPr algn="r"/>
                      <a:r>
                        <a:rPr lang="en-US" sz="2400" dirty="0"/>
                        <a:t>Observed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trait analysis or</a:t>
                      </a:r>
                    </a:p>
                    <a:p>
                      <a:pPr algn="ctr"/>
                      <a:r>
                        <a:rPr lang="en-US" sz="2400" dirty="0"/>
                        <a:t>Item Response Theory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Latent Class Analysis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19548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62400" y="6488668"/>
            <a:ext cx="5264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Reproduced from Table 1.1 in Collins and Lanza (2010)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9162CB-D4C9-4829-AF7D-4E057F480A57}"/>
              </a:ext>
            </a:extLst>
          </p:cNvPr>
          <p:cNvSpPr/>
          <p:nvPr/>
        </p:nvSpPr>
        <p:spPr>
          <a:xfrm>
            <a:off x="5638800" y="2743200"/>
            <a:ext cx="2895600" cy="2362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3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838200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981200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/>
              <a:t>Latent class analysis (LCA)</a:t>
            </a:r>
          </a:p>
          <a:p>
            <a:pPr lvl="1"/>
            <a:r>
              <a:rPr lang="en-US" dirty="0"/>
              <a:t>Estimation and postestimation options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  <a:r>
              <a:rPr lang="en-US" dirty="0"/>
              <a:t> and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Latent class analysis with covariates</a:t>
            </a:r>
          </a:p>
          <a:p>
            <a:r>
              <a:rPr lang="en-US" dirty="0"/>
              <a:t>Latent class analysis by groups</a:t>
            </a:r>
          </a:p>
          <a:p>
            <a:r>
              <a:rPr lang="en-US" dirty="0"/>
              <a:t>Latent profile analysis</a:t>
            </a:r>
          </a:p>
        </p:txBody>
      </p:sp>
    </p:spTree>
    <p:extLst>
      <p:ext uri="{BB962C8B-B14F-4D97-AF65-F5344CB8AC3E}">
        <p14:creationId xmlns:p14="http://schemas.microsoft.com/office/powerpoint/2010/main" val="8661725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47180"/>
            <a:ext cx="9141691" cy="2895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Thanks for Coming!</a:t>
            </a:r>
          </a:p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6000" dirty="0" smtClean="0"/>
              <a:t>Questions</a:t>
            </a:r>
            <a:r>
              <a:rPr lang="en-US" sz="6000" dirty="0"/>
              <a:t>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2309" y="41148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You can download the slides, dataset, and do-file here:</a:t>
            </a:r>
          </a:p>
          <a:p>
            <a:pPr algn="ctr"/>
            <a:r>
              <a:rPr lang="en-US" sz="2800" b="1" dirty="0">
                <a:hlinkClick r:id="rId3"/>
              </a:rPr>
              <a:t>https://</a:t>
            </a:r>
            <a:r>
              <a:rPr lang="en-US" sz="2800" b="1" dirty="0" smtClean="0">
                <a:hlinkClick r:id="rId3"/>
              </a:rPr>
              <a:t>tinyurl.com/2019LCA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309" y="553996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You can contact me at:</a:t>
            </a:r>
          </a:p>
          <a:p>
            <a:pPr algn="ctr"/>
            <a:r>
              <a:rPr lang="en-US" sz="2800" dirty="0" smtClean="0">
                <a:hlinkClick r:id="rId4"/>
              </a:rPr>
              <a:t>chuber@stata.com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7575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Example Data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5238825-EE82-4209-8A8F-9188CA34F8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51" y="1828800"/>
            <a:ext cx="7768697" cy="4038600"/>
          </a:xfrm>
        </p:spPr>
      </p:pic>
    </p:spTree>
    <p:extLst>
      <p:ext uri="{BB962C8B-B14F-4D97-AF65-F5344CB8AC3E}">
        <p14:creationId xmlns:p14="http://schemas.microsoft.com/office/powerpoint/2010/main" val="2933955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Example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AEE40-A1F6-42A8-AEF4-ED5DED4DD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/>
              <a:t>Class 1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“Possible rule breaking and norm violations”</a:t>
            </a:r>
          </a:p>
          <a:p>
            <a:pPr lvl="1"/>
            <a:r>
              <a:rPr lang="en-US" dirty="0"/>
              <a:t>May include underage drinking</a:t>
            </a:r>
          </a:p>
          <a:p>
            <a:r>
              <a:rPr lang="en-US" u="sng" dirty="0"/>
              <a:t>Class 2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“More actively delinquent”</a:t>
            </a:r>
          </a:p>
          <a:p>
            <a:pPr lvl="1"/>
            <a:r>
              <a:rPr lang="en-US" dirty="0"/>
              <a:t>Occasional drug use, skipping school, and non-violent crime</a:t>
            </a:r>
          </a:p>
          <a:p>
            <a:r>
              <a:rPr lang="en-US" u="sng" dirty="0"/>
              <a:t>Class 3</a:t>
            </a:r>
          </a:p>
          <a:p>
            <a:pPr lvl="1"/>
            <a:r>
              <a:rPr lang="en-US" dirty="0"/>
              <a:t>“Highly delinquent”</a:t>
            </a:r>
          </a:p>
          <a:p>
            <a:pPr lvl="1"/>
            <a:r>
              <a:rPr lang="en-US" dirty="0"/>
              <a:t>Regular drug use, theft, and violent crime</a:t>
            </a:r>
          </a:p>
        </p:txBody>
      </p:sp>
    </p:spTree>
    <p:extLst>
      <p:ext uri="{BB962C8B-B14F-4D97-AF65-F5344CB8AC3E}">
        <p14:creationId xmlns:p14="http://schemas.microsoft.com/office/powerpoint/2010/main" val="1251437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</p:spPr>
        <p:txBody>
          <a:bodyPr/>
          <a:lstStyle/>
          <a:p>
            <a:r>
              <a:rPr lang="en-US" dirty="0"/>
              <a:t>Example Data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C22510-B947-45CD-9F58-DE103A5B64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400"/>
            <a:ext cx="8229600" cy="411813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2EDDD1-E0AC-4C93-88EE-60339BF61A3B}"/>
              </a:ext>
            </a:extLst>
          </p:cNvPr>
          <p:cNvSpPr txBox="1"/>
          <p:nvPr/>
        </p:nvSpPr>
        <p:spPr>
          <a:xfrm>
            <a:off x="426868" y="6099331"/>
            <a:ext cx="745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Note that we do not have a variable for class membership.</a:t>
            </a:r>
          </a:p>
        </p:txBody>
      </p:sp>
    </p:spTree>
    <p:extLst>
      <p:ext uri="{BB962C8B-B14F-4D97-AF65-F5344CB8AC3E}">
        <p14:creationId xmlns:p14="http://schemas.microsoft.com/office/powerpoint/2010/main" val="715553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17631</TotalTime>
  <Words>1348</Words>
  <Application>Microsoft Office PowerPoint</Application>
  <PresentationFormat>On-screen Show (4:3)</PresentationFormat>
  <Paragraphs>292</Paragraphs>
  <Slides>61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5" baseType="lpstr">
      <vt:lpstr>Arial</vt:lpstr>
      <vt:lpstr>Calibri</vt:lpstr>
      <vt:lpstr>Courier New</vt:lpstr>
      <vt:lpstr>Office Theme</vt:lpstr>
      <vt:lpstr>Latent Class Analysis Using Stata</vt:lpstr>
      <vt:lpstr>Outline</vt:lpstr>
      <vt:lpstr>Latent Class Analysis</vt:lpstr>
      <vt:lpstr>Latent Class Analysis</vt:lpstr>
      <vt:lpstr>Latent and Observed Variables</vt:lpstr>
      <vt:lpstr>Latent and Observed Variables</vt:lpstr>
      <vt:lpstr>Example Data</vt:lpstr>
      <vt:lpstr>Example Data</vt:lpstr>
      <vt:lpstr>Example Data</vt:lpstr>
      <vt:lpstr>Example Data</vt:lpstr>
      <vt:lpstr>Conceptual Path Diagram</vt:lpstr>
      <vt:lpstr>Statistics &gt; LCA (latent class analysis)</vt:lpstr>
      <vt:lpstr>The coefficients for class</vt:lpstr>
      <vt:lpstr>LCA Postestimation</vt:lpstr>
      <vt:lpstr>PowerPoint Presentation</vt:lpstr>
      <vt:lpstr>PowerPoint Presentation</vt:lpstr>
      <vt:lpstr>PowerPoint Presentation</vt:lpstr>
      <vt:lpstr>LCA Postestimation</vt:lpstr>
      <vt:lpstr>Estimation and Postestimation</vt:lpstr>
      <vt:lpstr>margins and marginsplot</vt:lpstr>
      <vt:lpstr>margins and marginsplot</vt:lpstr>
      <vt:lpstr>margins and marginsplot</vt:lpstr>
      <vt:lpstr>margins and marginsplot</vt:lpstr>
      <vt:lpstr>margins and marginsplot</vt:lpstr>
      <vt:lpstr>LCA Postestimation</vt:lpstr>
      <vt:lpstr>LCA Postestimation</vt:lpstr>
      <vt:lpstr>How many classes?</vt:lpstr>
      <vt:lpstr>Options for Starting Values</vt:lpstr>
      <vt:lpstr>Options for Starting Values</vt:lpstr>
      <vt:lpstr>Options for Starting Values</vt:lpstr>
      <vt:lpstr>Options for the EM Algorithm</vt:lpstr>
      <vt:lpstr>Outline</vt:lpstr>
      <vt:lpstr>LCA With Covariates</vt:lpstr>
      <vt:lpstr>LCA With Covariates</vt:lpstr>
      <vt:lpstr>LCA With Covariates</vt:lpstr>
      <vt:lpstr>LCA With Covariates</vt:lpstr>
      <vt:lpstr>LCA With Covariates</vt:lpstr>
      <vt:lpstr>margins and marginsplot</vt:lpstr>
      <vt:lpstr>Initial Values with the from()Option</vt:lpstr>
      <vt:lpstr>Initial Values with the from()Option</vt:lpstr>
      <vt:lpstr>Outline</vt:lpstr>
      <vt:lpstr>LCA By Groups</vt:lpstr>
      <vt:lpstr>LCA By Groups</vt:lpstr>
      <vt:lpstr>LCA By Groups</vt:lpstr>
      <vt:lpstr>LCA By Groups</vt:lpstr>
      <vt:lpstr>PowerPoint Presentation</vt:lpstr>
      <vt:lpstr>Outline</vt:lpstr>
      <vt:lpstr>Latent and Observed Variables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Latent Profile Analysis</vt:lpstr>
      <vt:lpstr>Summary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Chuck Huber</dc:creator>
  <cp:lastModifiedBy>ChuckStata</cp:lastModifiedBy>
  <cp:revision>1401</cp:revision>
  <dcterms:created xsi:type="dcterms:W3CDTF">2013-10-24T18:49:17Z</dcterms:created>
  <dcterms:modified xsi:type="dcterms:W3CDTF">2019-10-02T14:52:48Z</dcterms:modified>
</cp:coreProperties>
</file>