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66" r:id="rId4"/>
    <p:sldId id="270" r:id="rId5"/>
    <p:sldId id="258" r:id="rId6"/>
    <p:sldId id="257" r:id="rId7"/>
    <p:sldId id="264" r:id="rId8"/>
    <p:sldId id="268" r:id="rId9"/>
    <p:sldId id="269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her Ayman" initials="GA" lastIdx="2" clrIdx="0">
    <p:extLst>
      <p:ext uri="{19B8F6BF-5375-455C-9EA6-DF929625EA0E}">
        <p15:presenceInfo xmlns:p15="http://schemas.microsoft.com/office/powerpoint/2012/main" userId="Goher Ay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1523" autoAdjust="0"/>
  </p:normalViewPr>
  <p:slideViewPr>
    <p:cSldViewPr snapToGrid="0">
      <p:cViewPr>
        <p:scale>
          <a:sx n="50" d="100"/>
          <a:sy n="50" d="100"/>
        </p:scale>
        <p:origin x="1284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8699C-B47C-4705-B994-6EC4F8046C4E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36C94-7495-476E-9BF4-194D7FA29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071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36C94-7495-476E-9BF4-194D7FA29A5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161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36C94-7495-476E-9BF4-194D7FA29A5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767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36C94-7495-476E-9BF4-194D7FA29A5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916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36C94-7495-476E-9BF4-194D7FA29A5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209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36C94-7495-476E-9BF4-194D7FA29A5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807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36C94-7495-476E-9BF4-194D7FA29A5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963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36C94-7495-476E-9BF4-194D7FA29A5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681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36C94-7495-476E-9BF4-194D7FA29A5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F4D5-8052-4427-BC5B-C3FFAEA6B0CF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AE10-4205-432B-9C27-5D6A2572E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07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F4D5-8052-4427-BC5B-C3FFAEA6B0CF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AE10-4205-432B-9C27-5D6A2572E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70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F4D5-8052-4427-BC5B-C3FFAEA6B0CF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AE10-4205-432B-9C27-5D6A2572E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93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F4D5-8052-4427-BC5B-C3FFAEA6B0CF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AE10-4205-432B-9C27-5D6A2572E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21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F4D5-8052-4427-BC5B-C3FFAEA6B0CF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AE10-4205-432B-9C27-5D6A2572E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61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F4D5-8052-4427-BC5B-C3FFAEA6B0CF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AE10-4205-432B-9C27-5D6A2572E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50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F4D5-8052-4427-BC5B-C3FFAEA6B0CF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AE10-4205-432B-9C27-5D6A2572E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96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F4D5-8052-4427-BC5B-C3FFAEA6B0CF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AE10-4205-432B-9C27-5D6A2572E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119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F4D5-8052-4427-BC5B-C3FFAEA6B0CF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AE10-4205-432B-9C27-5D6A2572E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51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F4D5-8052-4427-BC5B-C3FFAEA6B0CF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AE10-4205-432B-9C27-5D6A2572E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F4D5-8052-4427-BC5B-C3FFAEA6B0CF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AE10-4205-432B-9C27-5D6A2572E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6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0F4D5-8052-4427-BC5B-C3FFAEA6B0CF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CAE10-4205-432B-9C27-5D6A2572E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3704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oher.ayman@npeu.ox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src.ukri.org/funding/funding-opportunities/new-investigator-grants/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s://erc.europa.eu/funding/starting-grants" TargetMode="External"/><Relationship Id="rId3" Type="http://schemas.openxmlformats.org/officeDocument/2006/relationships/image" Target="../media/image3.png"/><Relationship Id="rId21" Type="http://schemas.openxmlformats.org/officeDocument/2006/relationships/hyperlink" Target="https://bbsrc.ukri.org/funding/filter/new-investigator/" TargetMode="External"/><Relationship Id="rId7" Type="http://schemas.openxmlformats.org/officeDocument/2006/relationships/image" Target="../media/image5.png"/><Relationship Id="rId12" Type="http://schemas.openxmlformats.org/officeDocument/2006/relationships/hyperlink" Target="https://www.nihr.ac.uk/funding-and-support/funding-for-research-studies/funding-programmes/research-for-patient-benefit/" TargetMode="External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www.leverhulme.ac.uk/funding/grant-schemes/research-project-grants" TargetMode="Externa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psrc.ukri.org/funding/applicationprocess/routes/newac/nia/" TargetMode="External"/><Relationship Id="rId11" Type="http://schemas.openxmlformats.org/officeDocument/2006/relationships/hyperlink" Target="https://www.nihr.ac.uk/funding-and-support/funding-for-research-studies/studies-within-a-trial.htm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8.png"/><Relationship Id="rId10" Type="http://schemas.openxmlformats.org/officeDocument/2006/relationships/image" Target="../media/image6.jpg"/><Relationship Id="rId19" Type="http://schemas.openxmlformats.org/officeDocument/2006/relationships/hyperlink" Target="https://bbsrc.ukri.org/skills/leadership/" TargetMode="External"/><Relationship Id="rId4" Type="http://schemas.openxmlformats.org/officeDocument/2006/relationships/hyperlink" Target="https://wellcome.ac.uk/funding/research-research-awards" TargetMode="External"/><Relationship Id="rId9" Type="http://schemas.openxmlformats.org/officeDocument/2006/relationships/hyperlink" Target="https://esrc.ukri.org/funding/funding-opportunities/secondary-data-analysis-initiative-sdai-open-call/" TargetMode="External"/><Relationship Id="rId14" Type="http://schemas.openxmlformats.org/officeDocument/2006/relationships/hyperlink" Target="https://mrc.ukri.org/research/initiatives/methodology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bbsrc.ukri.org/funding/filter/discovery-fellowships/" TargetMode="External"/><Relationship Id="rId13" Type="http://schemas.openxmlformats.org/officeDocument/2006/relationships/hyperlink" Target="https://wellcome.ac.uk/funding/sir-henry-wellcome-postdoctoral-fellowships" TargetMode="External"/><Relationship Id="rId18" Type="http://schemas.openxmlformats.org/officeDocument/2006/relationships/image" Target="../media/image13.png"/><Relationship Id="rId26" Type="http://schemas.openxmlformats.org/officeDocument/2006/relationships/hyperlink" Target="https://www.leverhulme.ac.uk/funding/grant-schemes/early-career-fellowships" TargetMode="External"/><Relationship Id="rId3" Type="http://schemas.openxmlformats.org/officeDocument/2006/relationships/image" Target="../media/image11.png"/><Relationship Id="rId21" Type="http://schemas.openxmlformats.org/officeDocument/2006/relationships/image" Target="../media/image6.jpg"/><Relationship Id="rId7" Type="http://schemas.openxmlformats.org/officeDocument/2006/relationships/hyperlink" Target="https://bbsrc.ukri.org/funding/filter/david-phillips/" TargetMode="External"/><Relationship Id="rId12" Type="http://schemas.openxmlformats.org/officeDocument/2006/relationships/image" Target="../media/image3.png"/><Relationship Id="rId17" Type="http://schemas.openxmlformats.org/officeDocument/2006/relationships/hyperlink" Target="ashe_paper_-_becoming_a_pi_for_discussant.pdf" TargetMode="External"/><Relationship Id="rId25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.png"/><Relationship Id="rId20" Type="http://schemas.openxmlformats.org/officeDocument/2006/relationships/hyperlink" Target="https://www.nihr.ac.uk/funding-and-support/funding-for-training-and-career-development/fellowship-programme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hyperlink" Target="https://wellcome.ac.uk/funding/research-careers/schemes-that-support-careers-in-research" TargetMode="External"/><Relationship Id="rId24" Type="http://schemas.openxmlformats.org/officeDocument/2006/relationships/hyperlink" Target="https://mrc.ukri.org/skills-careers/fellowships/non-clinical-fellowships/career-development-award-cda-transition-to-independence" TargetMode="External"/><Relationship Id="rId5" Type="http://schemas.openxmlformats.org/officeDocument/2006/relationships/hyperlink" Target="https://bbsrc.ukri.org/skills/leadership/" TargetMode="External"/><Relationship Id="rId15" Type="http://schemas.openxmlformats.org/officeDocument/2006/relationships/image" Target="../media/image4.png"/><Relationship Id="rId23" Type="http://schemas.openxmlformats.org/officeDocument/2006/relationships/hyperlink" Target="https://mrc.ukri.org/skills-careers/fellowships/skills-development-fellowships/" TargetMode="External"/><Relationship Id="rId10" Type="http://schemas.openxmlformats.org/officeDocument/2006/relationships/hyperlink" Target="https://royalsociety.org/grants-schemes-awards/grants/university-research/" TargetMode="External"/><Relationship Id="rId19" Type="http://schemas.openxmlformats.org/officeDocument/2006/relationships/hyperlink" Target="https://www.ukri.org/funding/funding-opportunities/future-leaders-fellowships/" TargetMode="External"/><Relationship Id="rId4" Type="http://schemas.openxmlformats.org/officeDocument/2006/relationships/hyperlink" Target="https://www.nc3rs.org.uk/sites/default/files/documents/Funding/DSF%20webinar%202017.pdf" TargetMode="External"/><Relationship Id="rId9" Type="http://schemas.openxmlformats.org/officeDocument/2006/relationships/image" Target="../media/image12.png"/><Relationship Id="rId14" Type="http://schemas.openxmlformats.org/officeDocument/2006/relationships/hyperlink" Target="https://epsrc.ukri.org/skills/fellows/overview/" TargetMode="External"/><Relationship Id="rId2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oxfordbrc.nihr.ac.uk/professional-partnerships/education-and-training/funding-opportunities-from-the-nihr-brc/" TargetMode="External"/><Relationship Id="rId3" Type="http://schemas.openxmlformats.org/officeDocument/2006/relationships/hyperlink" Target="https://mrc.ukri.org/skills-careers/fellowships/skills-development-fellowships/" TargetMode="External"/><Relationship Id="rId7" Type="http://schemas.openxmlformats.org/officeDocument/2006/relationships/hyperlink" Target="https://researchsupport.admin.ox.ac.uk/funding/internal/jff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dsci.ox.ac.uk/research/internal/funding-directory/issf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s://researchsupport.admin.ox.ac.uk/funding/internal" TargetMode="External"/><Relationship Id="rId10" Type="http://schemas.openxmlformats.org/officeDocument/2006/relationships/hyperlink" Target="https://royalsociety.org/grants-schemes-awards/grants/public-engagement-fund/" TargetMode="External"/><Relationship Id="rId4" Type="http://schemas.openxmlformats.org/officeDocument/2006/relationships/hyperlink" Target="https://ec.europa.eu/research/mariecurieactions/actions/individual-fellowships_en" TargetMode="External"/><Relationship Id="rId9" Type="http://schemas.openxmlformats.org/officeDocument/2006/relationships/hyperlink" Target="https://statistics-group.nihr.ac.uk/event/applied-statisticians-as-principal-investigators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hyperlink" Target="https://researchsupport.admin.ox.ac.uk/system/files/researchsupport/documents/media/summary_of_early_career_fellowships_from_uk_science_funders_jan_2018.pdf" TargetMode="External"/><Relationship Id="rId3" Type="http://schemas.openxmlformats.org/officeDocument/2006/relationships/hyperlink" Target="https://mrc.ukri.org/skills-careers/interactive-career-framework/" TargetMode="External"/><Relationship Id="rId7" Type="http://schemas.openxmlformats.org/officeDocument/2006/relationships/image" Target="../media/image16.png"/><Relationship Id="rId12" Type="http://schemas.openxmlformats.org/officeDocument/2006/relationships/hyperlink" Target="https://researchsupport.admin.ox.ac.uk/funding/" TargetMode="External"/><Relationship Id="rId17" Type="http://schemas.openxmlformats.org/officeDocument/2006/relationships/hyperlink" Target="https://www.medsci.ox.ac.uk/research/internal" TargetMode="Externa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hyperlink" Target="https://mrc.ukri.org/skills-careers/skills-needed-to-win-support/" TargetMode="External"/><Relationship Id="rId15" Type="http://schemas.openxmlformats.org/officeDocument/2006/relationships/hyperlink" Target="https://globalresearch.web.ox.ac.uk/funding" TargetMode="External"/><Relationship Id="rId10" Type="http://schemas.openxmlformats.org/officeDocument/2006/relationships/hyperlink" Target="https://www.mendeley.com/funding" TargetMode="External"/><Relationship Id="rId4" Type="http://schemas.openxmlformats.org/officeDocument/2006/relationships/hyperlink" Target="https://mrc.ukri.org/skills-careers/fellowships/guidance-for-fellowship-applicants/additional-information/choosing-the-right-fellowship/" TargetMode="External"/><Relationship Id="rId9" Type="http://schemas.openxmlformats.org/officeDocument/2006/relationships/hyperlink" Target="http://info.researchprofessional.com/" TargetMode="External"/><Relationship Id="rId14" Type="http://schemas.openxmlformats.org/officeDocument/2006/relationships/hyperlink" Target="http://ec.europa.eu/research/participants/portal/desktop/en/opportunities/index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hs.nhs.uk/ClinicalResearchinSouthampton/For-researchers/Education-and-training/Training-and-support/NIHR-RDS-Essential-Guide-to-Grant-Applications-EGGA-masterclass.aspx" TargetMode="External"/><Relationship Id="rId13" Type="http://schemas.openxmlformats.org/officeDocument/2006/relationships/hyperlink" Target="https://www.csm.ox.ac.uk/expertise/royal-statistical-society-oxford-local-group" TargetMode="External"/><Relationship Id="rId3" Type="http://schemas.openxmlformats.org/officeDocument/2006/relationships/hyperlink" Target="https://www.rds-sc.nihr.ac.uk/" TargetMode="External"/><Relationship Id="rId7" Type="http://schemas.openxmlformats.org/officeDocument/2006/relationships/hyperlink" Target="https://www.rds-sc.nihr.ac.uk/workshops-events/fellowship-application-day/" TargetMode="External"/><Relationship Id="rId12" Type="http://schemas.openxmlformats.org/officeDocument/2006/relationships/hyperlink" Target="http://www.rss.org.uk/RSS/pro_dev/cpd/cpd_profiles/RSS/pro_dev/Continued_Professional_Development/Statistician_CPD_profiles_sub/Statistician_CPD_profiles.aspx?hkey=ab44f29c-ba36-43d2-b253-828c9df3aa9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itae.ac.uk/researchers-professional-development/about-the-vitae-researcher-development-framework" TargetMode="External"/><Relationship Id="rId11" Type="http://schemas.openxmlformats.org/officeDocument/2006/relationships/hyperlink" Target="https://statistics-group.nihr.ac.uk/event/applied-statisticians-as-principal-investigators/" TargetMode="External"/><Relationship Id="rId5" Type="http://schemas.openxmlformats.org/officeDocument/2006/relationships/hyperlink" Target="http://www.careers.ox.ac.uk/research-staff-options-2-2/" TargetMode="External"/><Relationship Id="rId10" Type="http://schemas.openxmlformats.org/officeDocument/2006/relationships/hyperlink" Target="https://www.nihr.ac.uk/news-and-events/webinars/webinars.htm" TargetMode="External"/><Relationship Id="rId4" Type="http://schemas.openxmlformats.org/officeDocument/2006/relationships/hyperlink" Target="https://researchsupport.admin.ox.ac.uk/home" TargetMode="External"/><Relationship Id="rId9" Type="http://schemas.openxmlformats.org/officeDocument/2006/relationships/hyperlink" Target="https://www.nihr.ac.uk/funding-and-support/funding-for-training-and-career-development/training-programmes/research-methods-programme/research-methods-fellowship-and-internships/" TargetMode="External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Research funding opportunities</a:t>
            </a:r>
            <a:br>
              <a:rPr lang="en-GB" dirty="0"/>
            </a:br>
            <a:r>
              <a:rPr lang="en-GB" dirty="0"/>
              <a:t>for Statisticians &amp; Methodologists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26564"/>
            <a:ext cx="9144000" cy="1510749"/>
          </a:xfrm>
        </p:spPr>
        <p:txBody>
          <a:bodyPr>
            <a:noAutofit/>
          </a:bodyPr>
          <a:lstStyle/>
          <a:p>
            <a:r>
              <a:rPr lang="en-GB" sz="1800" dirty="0"/>
              <a:t>Dr </a:t>
            </a:r>
            <a:r>
              <a:rPr lang="en-GB" sz="1800" dirty="0" err="1"/>
              <a:t>Göher</a:t>
            </a:r>
            <a:r>
              <a:rPr lang="en-GB" sz="1800" dirty="0"/>
              <a:t> Ayman</a:t>
            </a:r>
          </a:p>
          <a:p>
            <a:r>
              <a:rPr lang="en-GB" sz="1800" dirty="0"/>
              <a:t>Research Facilitator, NPEU</a:t>
            </a:r>
          </a:p>
          <a:p>
            <a:r>
              <a:rPr lang="en-GB" sz="1800" dirty="0">
                <a:hlinkClick r:id="rId3"/>
              </a:rPr>
              <a:t>goher.ayman@npeu.ox.ac.uk</a:t>
            </a:r>
            <a:endParaRPr lang="en-GB" sz="1800" dirty="0"/>
          </a:p>
          <a:p>
            <a:r>
              <a:rPr lang="en-GB" sz="1800" dirty="0"/>
              <a:t>01895 (2) 89757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E483CA-A52D-4556-BBEB-4C8FDE2579E0}"/>
              </a:ext>
            </a:extLst>
          </p:cNvPr>
          <p:cNvSpPr/>
          <p:nvPr/>
        </p:nvSpPr>
        <p:spPr>
          <a:xfrm rot="21031933">
            <a:off x="3759196" y="1639218"/>
            <a:ext cx="18965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C000"/>
                </a:solidFill>
                <a:latin typeface="Bradley Hand ITC" panose="03070402050302030203" pitchFamily="66" charset="0"/>
              </a:rPr>
              <a:t>Medical</a:t>
            </a:r>
          </a:p>
          <a:p>
            <a:r>
              <a:rPr lang="en-GB" b="1" dirty="0">
                <a:solidFill>
                  <a:srgbClr val="FFC000"/>
                </a:solidFill>
                <a:latin typeface="Bradley Hand ITC" panose="03070402050302030203" pitchFamily="66" charset="0"/>
              </a:rPr>
              <a:t>     </a:t>
            </a:r>
          </a:p>
          <a:p>
            <a:r>
              <a:rPr lang="en-GB" sz="3600" b="1" dirty="0">
                <a:solidFill>
                  <a:srgbClr val="FFC000"/>
                </a:solidFill>
                <a:latin typeface="Bradley Hand ITC" panose="03070402050302030203" pitchFamily="66" charset="0"/>
              </a:rPr>
              <a:t>    ^  </a:t>
            </a:r>
          </a:p>
        </p:txBody>
      </p:sp>
    </p:spTree>
    <p:extLst>
      <p:ext uri="{BB962C8B-B14F-4D97-AF65-F5344CB8AC3E}">
        <p14:creationId xmlns:p14="http://schemas.microsoft.com/office/powerpoint/2010/main" val="4105861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5703CE-A68F-4DC5-AF96-EF93067F13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26" t="23626" r="27500" b="7368"/>
          <a:stretch/>
        </p:blipFill>
        <p:spPr>
          <a:xfrm>
            <a:off x="1891035" y="0"/>
            <a:ext cx="8299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27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3C7D887-504B-4926-85FA-1ED61F4C7D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62103"/>
              </p:ext>
            </p:extLst>
          </p:nvPr>
        </p:nvGraphicFramePr>
        <p:xfrm>
          <a:off x="1335755" y="3003605"/>
          <a:ext cx="9518512" cy="2788412"/>
        </p:xfrm>
        <a:graphic>
          <a:graphicData uri="http://schemas.openxmlformats.org/drawingml/2006/table">
            <a:tbl>
              <a:tblPr firstCol="1" bandRow="1">
                <a:tableStyleId>{ED083AE6-46FA-4A59-8FB0-9F97EB10719F}</a:tableStyleId>
              </a:tblPr>
              <a:tblGrid>
                <a:gridCol w="2778784">
                  <a:extLst>
                    <a:ext uri="{9D8B030D-6E8A-4147-A177-3AD203B41FA5}">
                      <a16:colId xmlns:a16="http://schemas.microsoft.com/office/drawing/2014/main" val="2969214711"/>
                    </a:ext>
                  </a:extLst>
                </a:gridCol>
                <a:gridCol w="6739728">
                  <a:extLst>
                    <a:ext uri="{9D8B030D-6E8A-4147-A177-3AD203B41FA5}">
                      <a16:colId xmlns:a16="http://schemas.microsoft.com/office/drawing/2014/main" val="1384048977"/>
                    </a:ext>
                  </a:extLst>
                </a:gridCol>
              </a:tblGrid>
              <a:tr h="447261">
                <a:tc>
                  <a:txBody>
                    <a:bodyPr/>
                    <a:lstStyle/>
                    <a:p>
                      <a:r>
                        <a:rPr lang="en-GB" b="1" dirty="0"/>
                        <a:t>Principal Investigator (PI) </a:t>
                      </a:r>
                    </a:p>
                  </a:txBody>
                  <a:tcPr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Independent research leader</a:t>
                      </a:r>
                    </a:p>
                  </a:txBody>
                  <a:tcPr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4542501"/>
                  </a:ext>
                </a:extLst>
              </a:tr>
              <a:tr h="8781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Fellowship</a:t>
                      </a:r>
                    </a:p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Investment in you as an independent researcher,  or to become one.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Tenure positions, or the next step towards, are expected as a result.</a:t>
                      </a:r>
                    </a:p>
                  </a:txBody>
                  <a:tcP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17113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Grant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Funding for a research project/programme. </a:t>
                      </a:r>
                    </a:p>
                    <a:p>
                      <a:r>
                        <a:rPr lang="en-GB" dirty="0"/>
                        <a:t>PI is the lead for the project, AKA Chief Investigator</a:t>
                      </a:r>
                    </a:p>
                    <a:p>
                      <a:pPr marL="0" indent="0">
                        <a:buNone/>
                      </a:pPr>
                      <a:endParaRPr lang="en-GB" dirty="0"/>
                    </a:p>
                    <a:p>
                      <a:pPr marL="0" indent="0">
                        <a:buNone/>
                      </a:pPr>
                      <a:r>
                        <a:rPr lang="en-GB" dirty="0"/>
                        <a:t>Or, can be small awards e.g. travel, small projects, partial funding e.g. equipment.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92552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B2D17EC-7651-48EB-BFEB-38EED998C3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3" y="755374"/>
            <a:ext cx="5026188" cy="172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61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FC57406-6B4E-442E-A8F5-9B3C25129721}"/>
              </a:ext>
            </a:extLst>
          </p:cNvPr>
          <p:cNvSpPr/>
          <p:nvPr/>
        </p:nvSpPr>
        <p:spPr>
          <a:xfrm>
            <a:off x="1662246" y="2032551"/>
            <a:ext cx="7239786" cy="508014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B24D09-560E-42D7-AEA5-C9C86F620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career stage?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C74B5E-CB0A-4D5B-83FF-E3E93A35E0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246" y="3111732"/>
            <a:ext cx="7239786" cy="289678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D4750F9-FAF2-40E2-B502-401EDFFA6844}"/>
              </a:ext>
            </a:extLst>
          </p:cNvPr>
          <p:cNvSpPr/>
          <p:nvPr/>
        </p:nvSpPr>
        <p:spPr>
          <a:xfrm>
            <a:off x="1424691" y="2043011"/>
            <a:ext cx="2083324" cy="508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Student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D77577-1950-4C45-B092-08F7DB29BF73}"/>
              </a:ext>
            </a:extLst>
          </p:cNvPr>
          <p:cNvSpPr/>
          <p:nvPr/>
        </p:nvSpPr>
        <p:spPr>
          <a:xfrm>
            <a:off x="2622523" y="2043011"/>
            <a:ext cx="2083324" cy="508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PhD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E424B0-D359-43BD-A15D-9C2468CC0271}"/>
              </a:ext>
            </a:extLst>
          </p:cNvPr>
          <p:cNvSpPr/>
          <p:nvPr/>
        </p:nvSpPr>
        <p:spPr>
          <a:xfrm>
            <a:off x="4194812" y="2043011"/>
            <a:ext cx="2083324" cy="508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Postdoc             ECR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823CFC-D029-4696-8B41-8C5442C76689}"/>
              </a:ext>
            </a:extLst>
          </p:cNvPr>
          <p:cNvSpPr/>
          <p:nvPr/>
        </p:nvSpPr>
        <p:spPr>
          <a:xfrm>
            <a:off x="6346428" y="2043011"/>
            <a:ext cx="2728326" cy="508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Senior      Professor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810FAE-0225-43C3-8325-1EB831ADCA54}"/>
              </a:ext>
            </a:extLst>
          </p:cNvPr>
          <p:cNvSpPr/>
          <p:nvPr/>
        </p:nvSpPr>
        <p:spPr>
          <a:xfrm>
            <a:off x="3508015" y="1635402"/>
            <a:ext cx="2895913" cy="4792133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A58ED3B-7FB9-4226-8B38-1C300FA3BD6C}"/>
              </a:ext>
            </a:extLst>
          </p:cNvPr>
          <p:cNvSpPr/>
          <p:nvPr/>
        </p:nvSpPr>
        <p:spPr>
          <a:xfrm>
            <a:off x="10314310" y="76370"/>
            <a:ext cx="172628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C000"/>
                </a:solidFill>
                <a:latin typeface="Lato"/>
              </a:rPr>
              <a:t>Trial design/ surrogate endpoints/ secondary data analysis/ systematic reviews/ meta-analyses/ risk factors/ interventions/ parameter estimation/  methodology development/ statistical processes/ applications/ inference/ big data/ medical/ healthcare/ population/ genetics/ physics/ technology…</a:t>
            </a:r>
            <a:endParaRPr lang="en-US" b="0" i="1" u="none" strike="noStrike" dirty="0">
              <a:solidFill>
                <a:srgbClr val="FFC000"/>
              </a:solidFill>
              <a:effectLst/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11387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B3E27-C086-4221-985A-2E1EAEF18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935"/>
            <a:ext cx="10515600" cy="1325563"/>
          </a:xfrm>
        </p:spPr>
        <p:txBody>
          <a:bodyPr/>
          <a:lstStyle/>
          <a:p>
            <a:r>
              <a:rPr lang="en-GB" dirty="0"/>
              <a:t>Grants (some)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4FF5AF-28CC-4733-A225-05109E9AAB69}"/>
              </a:ext>
            </a:extLst>
          </p:cNvPr>
          <p:cNvSpPr/>
          <p:nvPr/>
        </p:nvSpPr>
        <p:spPr>
          <a:xfrm>
            <a:off x="8295436" y="358054"/>
            <a:ext cx="2861441" cy="877266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CHECK REMIT &amp; ELIGIBILITY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22F9564-2C8D-47D7-929C-34B592032B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44" t="10963" r="85195" b="75274"/>
          <a:stretch/>
        </p:blipFill>
        <p:spPr>
          <a:xfrm>
            <a:off x="7336584" y="2268172"/>
            <a:ext cx="946172" cy="94381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9D35FFE-F8C1-46B2-A863-1E306260AB33}"/>
              </a:ext>
            </a:extLst>
          </p:cNvPr>
          <p:cNvSpPr/>
          <p:nvPr/>
        </p:nvSpPr>
        <p:spPr>
          <a:xfrm>
            <a:off x="6735034" y="3175008"/>
            <a:ext cx="2320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dirty="0">
                <a:hlinkClick r:id="rId4"/>
              </a:rPr>
              <a:t>Research on Research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1AA2498-7078-4425-BE2B-65E1D363ED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795" y="4777903"/>
            <a:ext cx="1905000" cy="762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442D486-B36D-419A-94EE-6901E19E1BDB}"/>
              </a:ext>
            </a:extLst>
          </p:cNvPr>
          <p:cNvSpPr/>
          <p:nvPr/>
        </p:nvSpPr>
        <p:spPr>
          <a:xfrm>
            <a:off x="8465644" y="5504001"/>
            <a:ext cx="2664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New Investigator Award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81343A-ACB9-4E04-A22A-EF1365BC22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53"/>
          <a:stretch/>
        </p:blipFill>
        <p:spPr>
          <a:xfrm>
            <a:off x="4568277" y="4733164"/>
            <a:ext cx="1111641" cy="92882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A5D8E0B-0491-4C4A-9651-B337FD62EE06}"/>
              </a:ext>
            </a:extLst>
          </p:cNvPr>
          <p:cNvSpPr/>
          <p:nvPr/>
        </p:nvSpPr>
        <p:spPr>
          <a:xfrm>
            <a:off x="3784271" y="5622861"/>
            <a:ext cx="2699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dirty="0">
                <a:hlinkClick r:id="rId8"/>
              </a:rPr>
              <a:t>New investigator</a:t>
            </a:r>
            <a:r>
              <a:rPr lang="en-GB" dirty="0"/>
              <a:t>/Research</a:t>
            </a:r>
            <a:endParaRPr lang="en-GB" dirty="0">
              <a:hlinkClick r:id="rId9"/>
            </a:endParaRPr>
          </a:p>
          <a:p>
            <a:pPr lvl="0" algn="ctr">
              <a:defRPr/>
            </a:pPr>
            <a:r>
              <a:rPr lang="en-GB" dirty="0">
                <a:hlinkClick r:id="rId9"/>
              </a:rPr>
              <a:t>SDAI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421EBB-CC7A-4DEC-8569-187B10DDCE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78" y="2483520"/>
            <a:ext cx="1604594" cy="69532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1A53D8E-FBA6-4EAC-B106-655263225980}"/>
              </a:ext>
            </a:extLst>
          </p:cNvPr>
          <p:cNvSpPr/>
          <p:nvPr/>
        </p:nvSpPr>
        <p:spPr>
          <a:xfrm>
            <a:off x="1271173" y="3138269"/>
            <a:ext cx="1432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11"/>
              </a:rPr>
              <a:t>SWATs</a:t>
            </a:r>
            <a:r>
              <a:rPr lang="en-GB" dirty="0"/>
              <a:t> (HTA)</a:t>
            </a:r>
          </a:p>
          <a:p>
            <a:pPr algn="ctr"/>
            <a:r>
              <a:rPr lang="en-GB" dirty="0" err="1">
                <a:hlinkClick r:id="rId12"/>
              </a:rPr>
              <a:t>RfPB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6B6CEF-EDA7-4B85-90CA-5E2A129BEC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890" y="2186477"/>
            <a:ext cx="1604594" cy="709569"/>
          </a:xfrm>
          <a:prstGeom prst="rect">
            <a:avLst/>
          </a:prstGeom>
          <a:noFill/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654FEFF-C26C-4199-83E3-D8438AF67603}"/>
              </a:ext>
            </a:extLst>
          </p:cNvPr>
          <p:cNvSpPr/>
          <p:nvPr/>
        </p:nvSpPr>
        <p:spPr>
          <a:xfrm>
            <a:off x="3886804" y="2855922"/>
            <a:ext cx="1635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dirty="0">
                <a:hlinkClick r:id="rId14"/>
              </a:rPr>
              <a:t>Methodology</a:t>
            </a:r>
            <a:endParaRPr lang="en-GB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86F570B-88B3-4FD3-98CE-9C831634F41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840" y="2395248"/>
            <a:ext cx="1614855" cy="543007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F6FA4DCB-F43C-4145-BA21-7D62DA383180}"/>
              </a:ext>
            </a:extLst>
          </p:cNvPr>
          <p:cNvSpPr/>
          <p:nvPr/>
        </p:nvSpPr>
        <p:spPr>
          <a:xfrm>
            <a:off x="9547878" y="2954822"/>
            <a:ext cx="17476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16"/>
              </a:rPr>
              <a:t>Research Project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80E528-14EF-49F4-8784-A3FE979B580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462" y="3829191"/>
            <a:ext cx="1476375" cy="1057275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14254F48-0115-41D1-9D02-69D04B59199F}"/>
              </a:ext>
            </a:extLst>
          </p:cNvPr>
          <p:cNvSpPr/>
          <p:nvPr/>
        </p:nvSpPr>
        <p:spPr>
          <a:xfrm>
            <a:off x="6511269" y="4868522"/>
            <a:ext cx="1635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18"/>
              </a:rPr>
              <a:t>Starting Grant</a:t>
            </a:r>
            <a:r>
              <a:rPr lang="en-GB" dirty="0"/>
              <a:t> </a:t>
            </a:r>
          </a:p>
        </p:txBody>
      </p:sp>
      <p:pic>
        <p:nvPicPr>
          <p:cNvPr id="38" name="Picture 37">
            <a:hlinkClick r:id="rId19"/>
            <a:extLst>
              <a:ext uri="{FF2B5EF4-FFF2-40B4-BE49-F238E27FC236}">
                <a16:creationId xmlns:a16="http://schemas.microsoft.com/office/drawing/2014/main" id="{C31E1F43-44A8-4C6C-9FC3-C553D419257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735" y="4507708"/>
            <a:ext cx="2133600" cy="5334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72C12EC3-B4B0-400C-A1A2-79028C181AF0}"/>
              </a:ext>
            </a:extLst>
          </p:cNvPr>
          <p:cNvSpPr/>
          <p:nvPr/>
        </p:nvSpPr>
        <p:spPr>
          <a:xfrm>
            <a:off x="1054972" y="5007240"/>
            <a:ext cx="2908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hlinkClick r:id="rId21"/>
              </a:rPr>
              <a:t>New Investigator Scheme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33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B3E27-C086-4221-985A-2E1EAEF18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935"/>
            <a:ext cx="10515600" cy="1325563"/>
          </a:xfrm>
        </p:spPr>
        <p:txBody>
          <a:bodyPr/>
          <a:lstStyle/>
          <a:p>
            <a:r>
              <a:rPr lang="en-GB" dirty="0"/>
              <a:t>Fellowships (some)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4FF5AF-28CC-4733-A225-05109E9AAB69}"/>
              </a:ext>
            </a:extLst>
          </p:cNvPr>
          <p:cNvSpPr/>
          <p:nvPr/>
        </p:nvSpPr>
        <p:spPr>
          <a:xfrm>
            <a:off x="8295436" y="358054"/>
            <a:ext cx="2861441" cy="877266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CHECK REMIT &amp; ELIGIBILITY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716A0EF-D10E-4481-BB4F-8E0D39301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034" y="4605894"/>
            <a:ext cx="2133600" cy="72341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E89DD5F-1EA8-40DA-81C4-BE360994C929}"/>
              </a:ext>
            </a:extLst>
          </p:cNvPr>
          <p:cNvSpPr/>
          <p:nvPr/>
        </p:nvSpPr>
        <p:spPr>
          <a:xfrm>
            <a:off x="9381136" y="5329304"/>
            <a:ext cx="1685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hlinkClick r:id="rId4"/>
              </a:rPr>
              <a:t>David Sainsbury</a:t>
            </a:r>
            <a:endParaRPr lang="en-GB" dirty="0"/>
          </a:p>
        </p:txBody>
      </p:sp>
      <p:pic>
        <p:nvPicPr>
          <p:cNvPr id="24" name="Picture 23">
            <a:hlinkClick r:id="rId5"/>
            <a:extLst>
              <a:ext uri="{FF2B5EF4-FFF2-40B4-BE49-F238E27FC236}">
                <a16:creationId xmlns:a16="http://schemas.microsoft.com/office/drawing/2014/main" id="{4A4DB2AA-2326-40B8-A0CE-237B72F2D5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5" y="4558508"/>
            <a:ext cx="2133600" cy="5334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49426E7-B271-4C2B-A584-11E97382C84C}"/>
              </a:ext>
            </a:extLst>
          </p:cNvPr>
          <p:cNvSpPr/>
          <p:nvPr/>
        </p:nvSpPr>
        <p:spPr>
          <a:xfrm>
            <a:off x="635872" y="5058040"/>
            <a:ext cx="1762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hlinkClick r:id="rId7"/>
              </a:rPr>
              <a:t>Sir David Phillips</a:t>
            </a:r>
            <a:endParaRPr lang="en-GB" dirty="0"/>
          </a:p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hlinkClick r:id="rId8"/>
              </a:rPr>
              <a:t>Discovery</a:t>
            </a:r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89DDF6D-0D44-416D-A95E-BAF2D5BD8A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434" y="5937162"/>
            <a:ext cx="3810532" cy="25721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EF23012-8F32-4827-8DDB-25FD2F46992D}"/>
              </a:ext>
            </a:extLst>
          </p:cNvPr>
          <p:cNvSpPr/>
          <p:nvPr/>
        </p:nvSpPr>
        <p:spPr>
          <a:xfrm>
            <a:off x="6244858" y="6180495"/>
            <a:ext cx="2025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hlinkClick r:id="rId10"/>
              </a:rPr>
              <a:t>University Research</a:t>
            </a:r>
            <a:endParaRPr lang="en-GB" dirty="0"/>
          </a:p>
        </p:txBody>
      </p:sp>
      <p:pic>
        <p:nvPicPr>
          <p:cNvPr id="20" name="Picture 19">
            <a:hlinkClick r:id="rId11"/>
            <a:extLst>
              <a:ext uri="{FF2B5EF4-FFF2-40B4-BE49-F238E27FC236}">
                <a16:creationId xmlns:a16="http://schemas.microsoft.com/office/drawing/2014/main" id="{722F9564-2C8D-47D7-929C-34B592032B6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044" t="10963" r="85195" b="75274"/>
          <a:stretch/>
        </p:blipFill>
        <p:spPr>
          <a:xfrm>
            <a:off x="5836652" y="3420526"/>
            <a:ext cx="946172" cy="94381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9D35FFE-F8C1-46B2-A863-1E306260AB33}"/>
              </a:ext>
            </a:extLst>
          </p:cNvPr>
          <p:cNvSpPr/>
          <p:nvPr/>
        </p:nvSpPr>
        <p:spPr>
          <a:xfrm>
            <a:off x="4641544" y="4327362"/>
            <a:ext cx="3345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hlinkClick r:id="rId13"/>
              </a:rPr>
              <a:t>Sir Henry </a:t>
            </a:r>
            <a:r>
              <a:rPr lang="en-GB" dirty="0" err="1">
                <a:hlinkClick r:id="rId13"/>
              </a:rPr>
              <a:t>Wellcome</a:t>
            </a:r>
            <a:r>
              <a:rPr lang="en-GB" dirty="0">
                <a:hlinkClick r:id="rId13"/>
              </a:rPr>
              <a:t> Postdoctoral</a:t>
            </a:r>
            <a:endParaRPr lang="en-GB" dirty="0"/>
          </a:p>
        </p:txBody>
      </p:sp>
      <p:pic>
        <p:nvPicPr>
          <p:cNvPr id="17" name="Picture 16">
            <a:hlinkClick r:id="rId14"/>
            <a:extLst>
              <a:ext uri="{FF2B5EF4-FFF2-40B4-BE49-F238E27FC236}">
                <a16:creationId xmlns:a16="http://schemas.microsoft.com/office/drawing/2014/main" id="{71AA2498-7078-4425-BE2B-65E1D363ED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606" y="5346707"/>
            <a:ext cx="1905000" cy="762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442D486-B36D-419A-94EE-6901E19E1BDB}"/>
              </a:ext>
            </a:extLst>
          </p:cNvPr>
          <p:cNvSpPr/>
          <p:nvPr/>
        </p:nvSpPr>
        <p:spPr>
          <a:xfrm>
            <a:off x="2399035" y="6072805"/>
            <a:ext cx="2664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hlinkClick r:id="rId14"/>
              </a:rPr>
              <a:t>Post-doc/ECR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81343A-ACB9-4E04-A22A-EF1365BC22F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53"/>
          <a:stretch/>
        </p:blipFill>
        <p:spPr>
          <a:xfrm>
            <a:off x="9684168" y="2507997"/>
            <a:ext cx="1111641" cy="92882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A5D8E0B-0491-4C4A-9651-B337FD62EE06}"/>
              </a:ext>
            </a:extLst>
          </p:cNvPr>
          <p:cNvSpPr/>
          <p:nvPr/>
        </p:nvSpPr>
        <p:spPr>
          <a:xfrm>
            <a:off x="8643490" y="3397694"/>
            <a:ext cx="3108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dirty="0">
                <a:hlinkClick r:id="rId17" action="ppaction://hlinkfile"/>
              </a:rPr>
              <a:t>ESRC-Alan Turing Institute Joint</a:t>
            </a:r>
            <a:endParaRPr lang="en-US" dirty="0"/>
          </a:p>
          <a:p>
            <a:pPr lvl="0" algn="ctr">
              <a:defRPr/>
            </a:pPr>
            <a:r>
              <a:rPr lang="en-US" dirty="0"/>
              <a:t>Post-doc (via DTP)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A95449-DDC4-4354-9EA4-09600B58915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853" y="2054523"/>
            <a:ext cx="1603069" cy="41944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CDCCF91-D5E8-466A-AA45-335A9D3F018F}"/>
              </a:ext>
            </a:extLst>
          </p:cNvPr>
          <p:cNvSpPr/>
          <p:nvPr/>
        </p:nvSpPr>
        <p:spPr>
          <a:xfrm>
            <a:off x="7224912" y="2418595"/>
            <a:ext cx="1543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dirty="0">
                <a:hlinkClick r:id="rId19"/>
              </a:rPr>
              <a:t>Future leaders</a:t>
            </a:r>
            <a:endParaRPr lang="en-GB" dirty="0"/>
          </a:p>
        </p:txBody>
      </p:sp>
      <p:pic>
        <p:nvPicPr>
          <p:cNvPr id="6" name="Picture 5">
            <a:hlinkClick r:id="rId20"/>
            <a:extLst>
              <a:ext uri="{FF2B5EF4-FFF2-40B4-BE49-F238E27FC236}">
                <a16:creationId xmlns:a16="http://schemas.microsoft.com/office/drawing/2014/main" id="{20421EBB-CC7A-4DEC-8569-187B10DDCE7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53" y="1713423"/>
            <a:ext cx="1604594" cy="69532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1A53D8E-FBA6-4EAC-B106-655263225980}"/>
              </a:ext>
            </a:extLst>
          </p:cNvPr>
          <p:cNvSpPr/>
          <p:nvPr/>
        </p:nvSpPr>
        <p:spPr>
          <a:xfrm>
            <a:off x="946700" y="2368172"/>
            <a:ext cx="1145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hlinkClick r:id="rId20"/>
              </a:rPr>
              <a:t>Doctoral</a:t>
            </a:r>
          </a:p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hlinkClick r:id="rId20"/>
              </a:rPr>
              <a:t>Advanced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6B6CEF-EDA7-4B85-90CA-5E2A129BECA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697" y="1606385"/>
            <a:ext cx="1604594" cy="709569"/>
          </a:xfrm>
          <a:prstGeom prst="rect">
            <a:avLst/>
          </a:prstGeom>
          <a:noFill/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654FEFF-C26C-4199-83E3-D8438AF67603}"/>
              </a:ext>
            </a:extLst>
          </p:cNvPr>
          <p:cNvSpPr/>
          <p:nvPr/>
        </p:nvSpPr>
        <p:spPr>
          <a:xfrm>
            <a:off x="3681322" y="2275831"/>
            <a:ext cx="2817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hlinkClick r:id="rId23"/>
              </a:rPr>
              <a:t>Skills Development </a:t>
            </a:r>
            <a:endParaRPr lang="en-GB" baseline="30000" dirty="0">
              <a:hlinkClick r:id="rId24"/>
            </a:endParaRPr>
          </a:p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hlinkClick r:id="rId24"/>
              </a:rPr>
              <a:t>Career Development Award</a:t>
            </a:r>
            <a:endParaRPr lang="en-GB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86F570B-88B3-4FD3-98CE-9C831634F41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463" y="3263728"/>
            <a:ext cx="1614855" cy="543007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F6FA4DCB-F43C-4145-BA21-7D62DA383180}"/>
              </a:ext>
            </a:extLst>
          </p:cNvPr>
          <p:cNvSpPr/>
          <p:nvPr/>
        </p:nvSpPr>
        <p:spPr>
          <a:xfrm>
            <a:off x="2580921" y="3823302"/>
            <a:ext cx="1315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6"/>
              </a:rPr>
              <a:t>Early Career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45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8286"/>
            <a:ext cx="10515600" cy="1325563"/>
          </a:xfrm>
        </p:spPr>
        <p:txBody>
          <a:bodyPr/>
          <a:lstStyle/>
          <a:p>
            <a:r>
              <a:rPr lang="en-GB" dirty="0"/>
              <a:t>Also consider…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9160"/>
            <a:ext cx="7147728" cy="4408532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spcBef>
                <a:spcPts val="600"/>
              </a:spcBef>
            </a:pPr>
            <a:r>
              <a:rPr lang="en-GB" dirty="0"/>
              <a:t>Training fellowships/opportunities:</a:t>
            </a:r>
          </a:p>
          <a:p>
            <a:pPr marL="742950" lvl="1" indent="-285750">
              <a:spcBef>
                <a:spcPts val="600"/>
              </a:spcBef>
            </a:pPr>
            <a:r>
              <a:rPr lang="en-GB" dirty="0">
                <a:hlinkClick r:id="rId3"/>
              </a:rPr>
              <a:t>MRC Skills Dev.</a:t>
            </a:r>
            <a:r>
              <a:rPr lang="en-GB" dirty="0"/>
              <a:t>, NC3Rs Training, NIHR Career Dev., </a:t>
            </a:r>
            <a:r>
              <a:rPr lang="en-US" dirty="0"/>
              <a:t>UKRI Doctoral Training Partnerships (DTPs) and </a:t>
            </a:r>
            <a:r>
              <a:rPr lang="en-US" dirty="0" err="1"/>
              <a:t>Centres</a:t>
            </a:r>
            <a:r>
              <a:rPr lang="en-US" dirty="0"/>
              <a:t> for Doctoral Training (CDTs)</a:t>
            </a:r>
            <a:r>
              <a:rPr lang="en-GB" dirty="0"/>
              <a:t>       </a:t>
            </a:r>
          </a:p>
          <a:p>
            <a:pPr marL="285750" indent="-285750">
              <a:spcBef>
                <a:spcPts val="600"/>
              </a:spcBef>
            </a:pPr>
            <a:r>
              <a:rPr lang="en-GB" dirty="0"/>
              <a:t>International opportunities: </a:t>
            </a:r>
          </a:p>
          <a:p>
            <a:pPr marL="742950" lvl="1" indent="-285750">
              <a:spcBef>
                <a:spcPts val="600"/>
              </a:spcBef>
            </a:pPr>
            <a:r>
              <a:rPr lang="en-GB" dirty="0">
                <a:hlinkClick r:id="rId4"/>
              </a:rPr>
              <a:t>Marie S-Curie</a:t>
            </a:r>
            <a:r>
              <a:rPr lang="en-GB" dirty="0"/>
              <a:t>, </a:t>
            </a:r>
            <a:r>
              <a:rPr lang="en-GB" dirty="0" err="1"/>
              <a:t>Wellcome</a:t>
            </a:r>
            <a:r>
              <a:rPr lang="en-GB" dirty="0"/>
              <a:t> International Fellowships, NIH</a:t>
            </a:r>
          </a:p>
          <a:p>
            <a:pPr marL="285750" indent="-285750">
              <a:spcBef>
                <a:spcPts val="600"/>
              </a:spcBef>
            </a:pPr>
            <a:endParaRPr lang="en-GB" dirty="0"/>
          </a:p>
          <a:p>
            <a:r>
              <a:rPr lang="en-GB" dirty="0">
                <a:hlinkClick r:id="rId5"/>
              </a:rPr>
              <a:t>University/divisional/departmental </a:t>
            </a:r>
            <a:endParaRPr lang="en-GB" dirty="0"/>
          </a:p>
          <a:p>
            <a:pPr lvl="1"/>
            <a:r>
              <a:rPr lang="en-GB" dirty="0">
                <a:hlinkClick r:id="rId6"/>
              </a:rPr>
              <a:t>ISSF</a:t>
            </a:r>
            <a:endParaRPr lang="en-GB" dirty="0"/>
          </a:p>
          <a:p>
            <a:pPr lvl="1"/>
            <a:r>
              <a:rPr lang="en-GB" dirty="0">
                <a:hlinkClick r:id="rId7"/>
              </a:rPr>
              <a:t>John Fell</a:t>
            </a:r>
            <a:endParaRPr lang="en-GB" dirty="0"/>
          </a:p>
          <a:p>
            <a:pPr lvl="1"/>
            <a:r>
              <a:rPr lang="en-GB" dirty="0"/>
              <a:t>CDFs (Dept) &amp; JRFs (College)</a:t>
            </a:r>
          </a:p>
          <a:p>
            <a:pPr lvl="1"/>
            <a:r>
              <a:rPr lang="en-GB" dirty="0"/>
              <a:t>NDPH Pump Priming, BHF CRE, etc…</a:t>
            </a:r>
          </a:p>
          <a:p>
            <a:pPr lvl="1"/>
            <a:r>
              <a:rPr lang="en-GB" dirty="0">
                <a:hlinkClick r:id="rId8"/>
              </a:rPr>
              <a:t>Oxford BRC</a:t>
            </a:r>
            <a:endParaRPr lang="en-GB" dirty="0"/>
          </a:p>
          <a:p>
            <a:endParaRPr lang="en-GB" dirty="0"/>
          </a:p>
          <a:p>
            <a:r>
              <a:rPr lang="en-GB" dirty="0"/>
              <a:t>Charities, Industry (incl. international) &amp; Cross-funding</a:t>
            </a:r>
            <a:endParaRPr lang="en-GB" dirty="0">
              <a:hlinkClick r:id="rId9"/>
            </a:endParaRPr>
          </a:p>
          <a:p>
            <a:r>
              <a:rPr lang="en-GB" dirty="0"/>
              <a:t>Other areas e.g. </a:t>
            </a:r>
            <a:r>
              <a:rPr lang="en-GB" dirty="0">
                <a:hlinkClick r:id="rId10"/>
              </a:rPr>
              <a:t>Public Engagement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D775EC-8F28-46DB-8DB0-D8AEF73D58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2990">
            <a:off x="7569839" y="1078556"/>
            <a:ext cx="3883567" cy="51494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022938-4AB3-4ABE-80C2-E6D21272509A}"/>
              </a:ext>
            </a:extLst>
          </p:cNvPr>
          <p:cNvSpPr/>
          <p:nvPr/>
        </p:nvSpPr>
        <p:spPr>
          <a:xfrm rot="1099365">
            <a:off x="8062778" y="2131390"/>
            <a:ext cx="332086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b="1" dirty="0">
                <a:solidFill>
                  <a:srgbClr val="7030A0"/>
                </a:solidFill>
                <a:latin typeface="Bradley Hand ITC" panose="03070402050302030203" pitchFamily="66" charset="0"/>
              </a:rPr>
              <a:t>Proof of concept</a:t>
            </a:r>
          </a:p>
          <a:p>
            <a:pPr>
              <a:spcBef>
                <a:spcPts val="600"/>
              </a:spcBef>
            </a:pPr>
            <a:r>
              <a:rPr lang="en-GB" b="1" dirty="0">
                <a:solidFill>
                  <a:srgbClr val="7030A0"/>
                </a:solidFill>
                <a:latin typeface="Bradley Hand ITC" panose="03070402050302030203" pitchFamily="66" charset="0"/>
              </a:rPr>
              <a:t>Pump priming</a:t>
            </a:r>
          </a:p>
          <a:p>
            <a:pPr>
              <a:spcBef>
                <a:spcPts val="600"/>
              </a:spcBef>
            </a:pPr>
            <a:r>
              <a:rPr lang="en-GB" b="1" dirty="0">
                <a:solidFill>
                  <a:srgbClr val="7030A0"/>
                </a:solidFill>
                <a:latin typeface="Bradley Hand ITC" panose="03070402050302030203" pitchFamily="66" charset="0"/>
              </a:rPr>
              <a:t>Small (&amp; med) projects</a:t>
            </a:r>
          </a:p>
          <a:p>
            <a:pPr>
              <a:spcBef>
                <a:spcPts val="600"/>
              </a:spcBef>
            </a:pPr>
            <a:r>
              <a:rPr lang="en-GB" b="1" dirty="0">
                <a:solidFill>
                  <a:srgbClr val="7030A0"/>
                </a:solidFill>
                <a:latin typeface="Bradley Hand ITC" panose="03070402050302030203" pitchFamily="66" charset="0"/>
              </a:rPr>
              <a:t>Discipline hopping</a:t>
            </a:r>
          </a:p>
          <a:p>
            <a:pPr>
              <a:spcBef>
                <a:spcPts val="600"/>
              </a:spcBef>
            </a:pPr>
            <a:r>
              <a:rPr lang="en-GB" b="1" dirty="0">
                <a:solidFill>
                  <a:srgbClr val="7030A0"/>
                </a:solidFill>
                <a:latin typeface="Bradley Hand ITC" panose="03070402050302030203" pitchFamily="66" charset="0"/>
              </a:rPr>
              <a:t>Return to work/Carers</a:t>
            </a:r>
          </a:p>
          <a:p>
            <a:pPr>
              <a:spcBef>
                <a:spcPts val="600"/>
              </a:spcBef>
            </a:pPr>
            <a:r>
              <a:rPr lang="en-GB" b="1" dirty="0">
                <a:solidFill>
                  <a:srgbClr val="7030A0"/>
                </a:solidFill>
                <a:latin typeface="Bradley Hand ITC" panose="03070402050302030203" pitchFamily="66" charset="0"/>
              </a:rPr>
              <a:t>Skills/development</a:t>
            </a:r>
          </a:p>
          <a:p>
            <a:pPr>
              <a:spcBef>
                <a:spcPts val="600"/>
              </a:spcBef>
            </a:pPr>
            <a:r>
              <a:rPr lang="en-GB" b="1" dirty="0">
                <a:solidFill>
                  <a:srgbClr val="7030A0"/>
                </a:solidFill>
                <a:latin typeface="Bradley Hand ITC" panose="03070402050302030203" pitchFamily="66" charset="0"/>
              </a:rPr>
              <a:t>Travel &amp; exchanges</a:t>
            </a:r>
          </a:p>
          <a:p>
            <a:pPr>
              <a:spcBef>
                <a:spcPts val="600"/>
              </a:spcBef>
            </a:pPr>
            <a:r>
              <a:rPr lang="en-GB" b="1" dirty="0">
                <a:solidFill>
                  <a:srgbClr val="7030A0"/>
                </a:solidFill>
                <a:latin typeface="Bradley Hand ITC" panose="03070402050302030203" pitchFamily="66" charset="0"/>
              </a:rPr>
              <a:t>Knowledge exchange</a:t>
            </a:r>
          </a:p>
          <a:p>
            <a:pPr>
              <a:spcBef>
                <a:spcPts val="600"/>
              </a:spcBef>
            </a:pPr>
            <a:r>
              <a:rPr lang="en-GB" b="1" dirty="0">
                <a:solidFill>
                  <a:srgbClr val="7030A0"/>
                </a:solidFill>
                <a:latin typeface="Bradley Hand ITC" panose="03070402050302030203" pitchFamily="66" charset="0"/>
              </a:rPr>
              <a:t>Public engagement</a:t>
            </a:r>
          </a:p>
          <a:p>
            <a:pPr>
              <a:spcBef>
                <a:spcPts val="600"/>
              </a:spcBef>
            </a:pPr>
            <a:r>
              <a:rPr lang="en-GB" b="1" dirty="0">
                <a:solidFill>
                  <a:srgbClr val="7030A0"/>
                </a:solidFill>
                <a:latin typeface="Bradley Hand ITC" panose="03070402050302030203" pitchFamily="66" charset="0"/>
              </a:rPr>
              <a:t>Conferences/courses</a:t>
            </a:r>
          </a:p>
          <a:p>
            <a:pPr>
              <a:spcBef>
                <a:spcPts val="600"/>
              </a:spcBef>
            </a:pPr>
            <a:r>
              <a:rPr lang="en-GB" b="1" dirty="0">
                <a:solidFill>
                  <a:srgbClr val="7030A0"/>
                </a:solidFill>
                <a:latin typeface="Bradley Hand ITC" panose="03070402050302030203" pitchFamily="66" charset="0"/>
              </a:rPr>
              <a:t>etc…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B761CD-4FC0-448F-AB1E-A8D0F63E6759}"/>
              </a:ext>
            </a:extLst>
          </p:cNvPr>
          <p:cNvSpPr/>
          <p:nvPr/>
        </p:nvSpPr>
        <p:spPr>
          <a:xfrm>
            <a:off x="5124487" y="507363"/>
            <a:ext cx="2861441" cy="877266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CHECK REMIT &amp; ELIGIBILITY</a:t>
            </a:r>
          </a:p>
        </p:txBody>
      </p:sp>
    </p:spTree>
    <p:extLst>
      <p:ext uri="{BB962C8B-B14F-4D97-AF65-F5344CB8AC3E}">
        <p14:creationId xmlns:p14="http://schemas.microsoft.com/office/powerpoint/2010/main" val="221685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B3E27-C086-4221-985A-2E1EAEF18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Ways to find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41559-0BAC-4274-8960-358809E98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0225" y="2138127"/>
            <a:ext cx="6234857" cy="9426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800" dirty="0">
                <a:hlinkClick r:id="rId3"/>
              </a:rPr>
              <a:t>https://mrc.ukri.org/skills-careers/interactive-career-framework/</a:t>
            </a:r>
            <a:endParaRPr lang="en-GB" sz="1800" dirty="0"/>
          </a:p>
          <a:p>
            <a:pPr marL="0" indent="0" algn="ctr">
              <a:buNone/>
            </a:pPr>
            <a:r>
              <a:rPr lang="en-GB" sz="1800" dirty="0"/>
              <a:t>Choosing the </a:t>
            </a:r>
            <a:r>
              <a:rPr lang="en-GB" sz="1800" dirty="0">
                <a:hlinkClick r:id="rId4"/>
              </a:rPr>
              <a:t>right fellowship </a:t>
            </a:r>
            <a:r>
              <a:rPr lang="en-GB" sz="1800" dirty="0"/>
              <a:t>and relevant </a:t>
            </a:r>
            <a:r>
              <a:rPr lang="en-GB" sz="1800" dirty="0">
                <a:hlinkClick r:id="rId5"/>
              </a:rPr>
              <a:t>skills needed</a:t>
            </a:r>
            <a:endParaRPr lang="en-GB" sz="1800" dirty="0"/>
          </a:p>
          <a:p>
            <a:pPr marL="0" indent="0" algn="ctr">
              <a:buNone/>
            </a:pPr>
            <a:endParaRPr lang="en-GB" sz="1800" dirty="0"/>
          </a:p>
          <a:p>
            <a:pPr marL="0" indent="0" algn="ctr">
              <a:buNone/>
            </a:pPr>
            <a:endParaRPr lang="en-GB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8BB17-8379-48EA-A810-ABD40D29AC7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880" t="11450" r="16440" b="15072"/>
          <a:stretch/>
        </p:blipFill>
        <p:spPr>
          <a:xfrm>
            <a:off x="7044592" y="429408"/>
            <a:ext cx="2906123" cy="16994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436E92-D7A5-42CD-9D42-F144BBAC19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309" r="3388" b="9980"/>
          <a:stretch/>
        </p:blipFill>
        <p:spPr>
          <a:xfrm>
            <a:off x="1424701" y="4312141"/>
            <a:ext cx="3372980" cy="1565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859CED-1DF4-41AC-BBF0-EE41295C1CE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78" t="11409" r="3349" b="6529"/>
          <a:stretch/>
        </p:blipFill>
        <p:spPr>
          <a:xfrm>
            <a:off x="1424701" y="1965844"/>
            <a:ext cx="3372980" cy="164113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DCF2D9B-4706-4779-9A05-23366C4FB96C}"/>
              </a:ext>
            </a:extLst>
          </p:cNvPr>
          <p:cNvSpPr txBox="1">
            <a:spLocks/>
          </p:cNvSpPr>
          <p:nvPr/>
        </p:nvSpPr>
        <p:spPr>
          <a:xfrm>
            <a:off x="1257297" y="3658469"/>
            <a:ext cx="4774588" cy="3166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hlinkClick r:id="rId9"/>
              </a:rPr>
              <a:t>http://info.researchprofessional.com/</a:t>
            </a:r>
            <a:r>
              <a:rPr lang="en-GB" sz="1800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33329D-959D-4E86-80BD-44B7DDEF81A0}"/>
              </a:ext>
            </a:extLst>
          </p:cNvPr>
          <p:cNvSpPr/>
          <p:nvPr/>
        </p:nvSpPr>
        <p:spPr>
          <a:xfrm>
            <a:off x="1268988" y="5877531"/>
            <a:ext cx="3684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10"/>
              </a:rPr>
              <a:t>https://www.mendeley.com/funding</a:t>
            </a:r>
            <a:r>
              <a:rPr lang="en-GB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E52282-4E1C-4819-8E4C-048F93E4C15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746" t="11462" r="67763" b="70815"/>
          <a:stretch/>
        </p:blipFill>
        <p:spPr>
          <a:xfrm>
            <a:off x="6811163" y="4627314"/>
            <a:ext cx="3372980" cy="11027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75D55D8-BA41-447E-A62E-061C6C97E5A8}"/>
              </a:ext>
            </a:extLst>
          </p:cNvPr>
          <p:cNvSpPr/>
          <p:nvPr/>
        </p:nvSpPr>
        <p:spPr>
          <a:xfrm>
            <a:off x="6083980" y="5655797"/>
            <a:ext cx="48273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hlinkClick r:id="rId12"/>
              </a:rPr>
              <a:t>https://researchsupport.admin.ox.ac.uk/funding/</a:t>
            </a:r>
            <a:endParaRPr lang="en-GB" dirty="0"/>
          </a:p>
          <a:p>
            <a:pPr algn="ctr"/>
            <a:r>
              <a:rPr lang="en-GB" dirty="0"/>
              <a:t>List of </a:t>
            </a:r>
            <a:r>
              <a:rPr lang="en-GB" dirty="0">
                <a:hlinkClick r:id="rId13"/>
              </a:rPr>
              <a:t>popular science fellowships 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CC3357-480D-42B4-AA66-7D1A584BDE41}"/>
              </a:ext>
            </a:extLst>
          </p:cNvPr>
          <p:cNvSpPr/>
          <p:nvPr/>
        </p:nvSpPr>
        <p:spPr>
          <a:xfrm>
            <a:off x="6422749" y="6199412"/>
            <a:ext cx="4149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14"/>
              </a:rPr>
              <a:t>EC</a:t>
            </a:r>
            <a:r>
              <a:rPr lang="en-GB" dirty="0"/>
              <a:t> and </a:t>
            </a:r>
            <a:r>
              <a:rPr lang="en-GB" dirty="0">
                <a:hlinkClick r:id="rId15"/>
              </a:rPr>
              <a:t>Global</a:t>
            </a:r>
            <a:r>
              <a:rPr lang="en-GB" dirty="0"/>
              <a:t> opportunities – get advice!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3E490F-BC8B-49EA-87C3-63DA81AEA8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79" y="3285419"/>
            <a:ext cx="2594948" cy="45872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E68AC10-9997-4F82-A2D6-336346A3C0EE}"/>
              </a:ext>
            </a:extLst>
          </p:cNvPr>
          <p:cNvSpPr/>
          <p:nvPr/>
        </p:nvSpPr>
        <p:spPr>
          <a:xfrm>
            <a:off x="6148164" y="3788119"/>
            <a:ext cx="4698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17"/>
              </a:rPr>
              <a:t>https://www.medsci.ox.ac.uk/research/internal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2682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A83B3-D9BB-4028-BADD-307751CB1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pointers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CEC73-DAD4-4CDF-AA88-F27E3ADCF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Discuss any plans/applications as early as possible (&gt;6 mo.) with:</a:t>
            </a:r>
          </a:p>
          <a:p>
            <a:pPr lvl="1"/>
            <a:r>
              <a:rPr lang="en-GB" dirty="0"/>
              <a:t>Department/line manager</a:t>
            </a:r>
          </a:p>
          <a:p>
            <a:pPr lvl="1"/>
            <a:r>
              <a:rPr lang="en-GB" dirty="0"/>
              <a:t>Finance</a:t>
            </a:r>
          </a:p>
          <a:p>
            <a:pPr lvl="1"/>
            <a:r>
              <a:rPr lang="en-GB" dirty="0"/>
              <a:t>Collaborators/supervisors</a:t>
            </a:r>
          </a:p>
          <a:p>
            <a:pPr lvl="1"/>
            <a:r>
              <a:rPr lang="en-GB" dirty="0"/>
              <a:t>Research Services</a:t>
            </a:r>
          </a:p>
          <a:p>
            <a:r>
              <a:rPr lang="en-GB" dirty="0"/>
              <a:t>Suitability of:</a:t>
            </a:r>
          </a:p>
          <a:p>
            <a:pPr lvl="1"/>
            <a:r>
              <a:rPr lang="en-GB" dirty="0"/>
              <a:t>You (career stage, readiness)</a:t>
            </a:r>
          </a:p>
          <a:p>
            <a:pPr lvl="1"/>
            <a:r>
              <a:rPr lang="en-GB" dirty="0"/>
              <a:t>Institution/department/collaborators/supervisors</a:t>
            </a:r>
          </a:p>
          <a:p>
            <a:pPr lvl="1"/>
            <a:r>
              <a:rPr lang="en-GB" dirty="0"/>
              <a:t>Costings (differences!)</a:t>
            </a:r>
          </a:p>
          <a:p>
            <a:pPr lvl="1"/>
            <a:r>
              <a:rPr lang="en-GB" dirty="0"/>
              <a:t>Tenure and departmental commitment requirements</a:t>
            </a:r>
          </a:p>
          <a:p>
            <a:pPr lvl="1"/>
            <a:r>
              <a:rPr lang="en-GB" dirty="0"/>
              <a:t>Flexibility/opportunities</a:t>
            </a:r>
          </a:p>
          <a:p>
            <a:r>
              <a:rPr lang="en-GB" dirty="0"/>
              <a:t>Seek support!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DDF4C4-BC2A-4991-BFAC-2AD8A907F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5" r="9898" b="17884"/>
          <a:stretch/>
        </p:blipFill>
        <p:spPr>
          <a:xfrm>
            <a:off x="7652617" y="2472267"/>
            <a:ext cx="3878987" cy="23198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616A68-3A13-4431-87C1-8AC43C3BFC3B}"/>
              </a:ext>
            </a:extLst>
          </p:cNvPr>
          <p:cNvSpPr/>
          <p:nvPr/>
        </p:nvSpPr>
        <p:spPr>
          <a:xfrm>
            <a:off x="8492359" y="5404092"/>
            <a:ext cx="2861441" cy="877266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CHECK REMIT &amp; ELIGIBILITY</a:t>
            </a:r>
          </a:p>
        </p:txBody>
      </p:sp>
    </p:spTree>
    <p:extLst>
      <p:ext uri="{BB962C8B-B14F-4D97-AF65-F5344CB8AC3E}">
        <p14:creationId xmlns:p14="http://schemas.microsoft.com/office/powerpoint/2010/main" val="428613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AAD9B-049B-4E91-BF80-AB7559035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 are not alone…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62DF4-DAFC-48FE-B582-570686CAA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258"/>
            <a:ext cx="10515600" cy="5039142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Department/line manager/supervisor/mentor</a:t>
            </a:r>
          </a:p>
          <a:p>
            <a:r>
              <a:rPr lang="en-GB" dirty="0"/>
              <a:t>Departmental Research Facilitators</a:t>
            </a:r>
          </a:p>
          <a:p>
            <a:r>
              <a:rPr lang="en-GB" dirty="0">
                <a:hlinkClick r:id="rId3"/>
              </a:rPr>
              <a:t>RDS</a:t>
            </a:r>
            <a:endParaRPr lang="en-GB" dirty="0"/>
          </a:p>
          <a:p>
            <a:r>
              <a:rPr lang="en-GB" dirty="0"/>
              <a:t>Been there, done its</a:t>
            </a:r>
          </a:p>
          <a:p>
            <a:r>
              <a:rPr lang="en-GB" dirty="0">
                <a:hlinkClick r:id="rId4"/>
              </a:rPr>
              <a:t>Research Services</a:t>
            </a:r>
            <a:endParaRPr lang="en-GB" dirty="0"/>
          </a:p>
          <a:p>
            <a:r>
              <a:rPr lang="en-GB" dirty="0">
                <a:hlinkClick r:id="rId5"/>
              </a:rPr>
              <a:t>Careers service</a:t>
            </a:r>
            <a:endParaRPr lang="en-GB" dirty="0"/>
          </a:p>
          <a:p>
            <a:r>
              <a:rPr lang="en-GB" dirty="0">
                <a:hlinkClick r:id="rId6"/>
              </a:rPr>
              <a:t>Vitae</a:t>
            </a:r>
            <a:endParaRPr lang="en-GB" dirty="0"/>
          </a:p>
          <a:p>
            <a:r>
              <a:rPr lang="en-GB" dirty="0"/>
              <a:t>Funder/programme managers</a:t>
            </a:r>
          </a:p>
          <a:p>
            <a:endParaRPr lang="en-GB" dirty="0"/>
          </a:p>
          <a:p>
            <a:r>
              <a:rPr lang="en-GB" dirty="0"/>
              <a:t>Training opportunities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Careers service: Fellowship Applications and Interview Skills Workshop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NIHR/RDS: </a:t>
            </a:r>
            <a:r>
              <a:rPr lang="en-GB" dirty="0">
                <a:hlinkClick r:id="rId7"/>
              </a:rPr>
              <a:t>FAD</a:t>
            </a:r>
            <a:r>
              <a:rPr lang="en-GB" dirty="0"/>
              <a:t>, </a:t>
            </a:r>
            <a:r>
              <a:rPr lang="en-GB" dirty="0">
                <a:hlinkClick r:id="rId8"/>
              </a:rPr>
              <a:t>EGGA</a:t>
            </a:r>
            <a:r>
              <a:rPr lang="en-GB" dirty="0"/>
              <a:t>, individual grant workshops/conferences, </a:t>
            </a:r>
            <a:r>
              <a:rPr lang="en-US" dirty="0">
                <a:hlinkClick r:id="rId9"/>
              </a:rPr>
              <a:t>Research Methods Fellowships and Internships</a:t>
            </a:r>
            <a:r>
              <a:rPr lang="en-US" dirty="0"/>
              <a:t>,</a:t>
            </a:r>
            <a:r>
              <a:rPr lang="en-GB" dirty="0"/>
              <a:t> </a:t>
            </a:r>
            <a:r>
              <a:rPr lang="en-GB" dirty="0">
                <a:hlinkClick r:id="rId10"/>
              </a:rPr>
              <a:t>webinars</a:t>
            </a:r>
            <a:r>
              <a:rPr lang="en-GB" dirty="0"/>
              <a:t>, </a:t>
            </a:r>
            <a:r>
              <a:rPr lang="en-GB" dirty="0">
                <a:hlinkClick r:id="rId11"/>
              </a:rPr>
              <a:t>Statistics Group</a:t>
            </a:r>
            <a:endParaRPr lang="en-GB" dirty="0"/>
          </a:p>
          <a:p>
            <a:pPr lvl="1">
              <a:spcBef>
                <a:spcPts val="600"/>
              </a:spcBef>
            </a:pPr>
            <a:r>
              <a:rPr lang="en-GB" dirty="0">
                <a:hlinkClick r:id="rId12"/>
              </a:rPr>
              <a:t>Royal Society of Statisticians</a:t>
            </a:r>
            <a:r>
              <a:rPr lang="en-GB" dirty="0"/>
              <a:t> and </a:t>
            </a:r>
            <a:r>
              <a:rPr lang="en-GB" dirty="0">
                <a:hlinkClick r:id="rId13"/>
              </a:rPr>
              <a:t>local RSS group</a:t>
            </a:r>
            <a:r>
              <a:rPr lang="en-GB" dirty="0"/>
              <a:t>	</a:t>
            </a:r>
          </a:p>
          <a:p>
            <a:pPr marL="457200" lvl="1" indent="0">
              <a:buNone/>
            </a:pPr>
            <a:r>
              <a:rPr lang="en-GB" dirty="0"/>
              <a:t>									...and more!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AE0DC7-8385-4441-BF2F-ACF301AE18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783" y="1058723"/>
            <a:ext cx="1749701" cy="335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3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598</Words>
  <Application>Microsoft Office PowerPoint</Application>
  <PresentationFormat>Widescreen</PresentationFormat>
  <Paragraphs>125</Paragraphs>
  <Slides>10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Bradley Hand ITC</vt:lpstr>
      <vt:lpstr>Calibri</vt:lpstr>
      <vt:lpstr>Calibri Light</vt:lpstr>
      <vt:lpstr>Constantia</vt:lpstr>
      <vt:lpstr>Lato</vt:lpstr>
      <vt:lpstr>Office Theme</vt:lpstr>
      <vt:lpstr>Research funding opportunities for Statisticians &amp; Methodologists</vt:lpstr>
      <vt:lpstr>PowerPoint Presentation</vt:lpstr>
      <vt:lpstr>What career stage?</vt:lpstr>
      <vt:lpstr>Grants (some)</vt:lpstr>
      <vt:lpstr>Fellowships (some)</vt:lpstr>
      <vt:lpstr>Also consider…</vt:lpstr>
      <vt:lpstr>Ways to find funding</vt:lpstr>
      <vt:lpstr>General pointers</vt:lpstr>
      <vt:lpstr>You are not alone…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Goher Ayman</dc:creator>
  <cp:lastModifiedBy>Goher Ayman</cp:lastModifiedBy>
  <cp:revision>218</cp:revision>
  <dcterms:created xsi:type="dcterms:W3CDTF">2018-06-13T12:55:34Z</dcterms:created>
  <dcterms:modified xsi:type="dcterms:W3CDTF">2018-07-03T22:43:31Z</dcterms:modified>
</cp:coreProperties>
</file>