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2" r:id="rId5"/>
    <p:sldId id="272" r:id="rId6"/>
    <p:sldId id="263" r:id="rId7"/>
    <p:sldId id="273" r:id="rId8"/>
    <p:sldId id="274" r:id="rId9"/>
    <p:sldId id="275" r:id="rId10"/>
    <p:sldId id="266" r:id="rId11"/>
    <p:sldId id="268" r:id="rId12"/>
    <p:sldId id="267" r:id="rId13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720" autoAdjust="0"/>
  </p:normalViewPr>
  <p:slideViewPr>
    <p:cSldViewPr>
      <p:cViewPr varScale="1">
        <p:scale>
          <a:sx n="99" d="100"/>
          <a:sy n="99" d="100"/>
        </p:scale>
        <p:origin x="-3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D1C07-CF42-4F42-B085-2DA5FCC84509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67C3F-AA1A-47F0-9516-E869228B7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018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47AFA-3372-4ECB-B30B-0987259A3D1F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B2AF8-4DE2-4E2A-A969-55FAFE289D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300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B2AF8-4DE2-4E2A-A969-55FAFE289D9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868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Introductory so not statistician level – more </a:t>
            </a:r>
            <a:r>
              <a:rPr lang="en-GB" dirty="0" smtClean="0"/>
              <a:t>epidemiological</a:t>
            </a:r>
            <a:r>
              <a:rPr lang="en-GB" baseline="0" dirty="0" smtClean="0"/>
              <a:t> </a:t>
            </a:r>
            <a:r>
              <a:rPr lang="en-GB" baseline="0" dirty="0" smtClean="0"/>
              <a:t>aimed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B2AF8-4DE2-4E2A-A969-55FAFE289D9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505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0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86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53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92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40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621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88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12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24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731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78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C24E4-998D-429D-A6CA-C1B6EBCD3847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6DD90-EF68-4DF3-B7B5-E4215690AF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881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Jennifer.carter@ndph.ox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Teaching Opportunities in </a:t>
            </a:r>
            <a:r>
              <a:rPr lang="en-GB" dirty="0" smtClean="0"/>
              <a:t>OXSTAT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Jennifer Carter</a:t>
            </a:r>
          </a:p>
          <a:p>
            <a:r>
              <a:rPr lang="en-GB" dirty="0" smtClean="0"/>
              <a:t>Jennifer.carter@ndph.ox.ac.uk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1915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Why Teach?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Opportunities are </a:t>
            </a:r>
            <a:r>
              <a:rPr lang="en-GB" i="1" u="sng" dirty="0" smtClean="0"/>
              <a:t>unpaid</a:t>
            </a:r>
            <a:r>
              <a:rPr lang="en-GB" dirty="0" smtClean="0"/>
              <a:t>   BUT…</a:t>
            </a:r>
          </a:p>
          <a:p>
            <a:endParaRPr lang="en-GB" dirty="0" smtClean="0"/>
          </a:p>
          <a:p>
            <a:r>
              <a:rPr lang="en-GB" dirty="0" smtClean="0"/>
              <a:t>Looks </a:t>
            </a:r>
            <a:r>
              <a:rPr lang="en-GB" dirty="0" smtClean="0"/>
              <a:t>great on CV-here and elsewhere</a:t>
            </a:r>
          </a:p>
          <a:p>
            <a:pPr lvl="1"/>
            <a:r>
              <a:rPr lang="en-GB" dirty="0" smtClean="0"/>
              <a:t>Develop your presentation skills</a:t>
            </a:r>
          </a:p>
          <a:p>
            <a:endParaRPr lang="en-GB" dirty="0"/>
          </a:p>
          <a:p>
            <a:r>
              <a:rPr lang="en-GB" dirty="0" smtClean="0"/>
              <a:t>Necessary on CV to apply for university promotions </a:t>
            </a:r>
          </a:p>
          <a:p>
            <a:endParaRPr lang="en-GB" dirty="0"/>
          </a:p>
          <a:p>
            <a:r>
              <a:rPr lang="en-GB" dirty="0" smtClean="0"/>
              <a:t>It’s fun! </a:t>
            </a:r>
          </a:p>
          <a:p>
            <a:pPr lvl="1"/>
            <a:r>
              <a:rPr lang="en-GB" dirty="0" smtClean="0"/>
              <a:t>Inspire others on topics you are passionate about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494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47672" y="695663"/>
            <a:ext cx="8466376" cy="5981784"/>
            <a:chOff x="147672" y="695663"/>
            <a:chExt cx="8466376" cy="5981784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672" y="695663"/>
              <a:ext cx="5495925" cy="234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1" y="2862696"/>
              <a:ext cx="5553075" cy="2190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848" y="5010572"/>
              <a:ext cx="5410200" cy="166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825397" y="33491"/>
            <a:ext cx="7493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University Research </a:t>
            </a:r>
            <a:r>
              <a:rPr lang="en-GB" sz="3600" dirty="0" err="1">
                <a:solidFill>
                  <a:srgbClr val="3333FF"/>
                </a:solidFill>
                <a:latin typeface="+mj-lt"/>
                <a:ea typeface="+mj-ea"/>
                <a:cs typeface="+mj-cs"/>
              </a:rPr>
              <a:t>Lecturership</a:t>
            </a:r>
            <a:r>
              <a:rPr lang="en-GB" sz="3600" dirty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 policy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851920" y="1860010"/>
            <a:ext cx="4301503" cy="632886"/>
            <a:chOff x="3851920" y="1860010"/>
            <a:chExt cx="4301503" cy="632886"/>
          </a:xfrm>
        </p:grpSpPr>
        <p:sp>
          <p:nvSpPr>
            <p:cNvPr id="4" name="Rectangle 3"/>
            <p:cNvSpPr/>
            <p:nvPr/>
          </p:nvSpPr>
          <p:spPr>
            <a:xfrm>
              <a:off x="3851920" y="2348880"/>
              <a:ext cx="1264368" cy="144016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ular Callout 5"/>
            <p:cNvSpPr/>
            <p:nvPr/>
          </p:nvSpPr>
          <p:spPr>
            <a:xfrm>
              <a:off x="5908948" y="1860010"/>
              <a:ext cx="2244475" cy="612068"/>
            </a:xfrm>
            <a:prstGeom prst="wedgeRectCallout">
              <a:avLst>
                <a:gd name="adj1" fmla="val -80585"/>
                <a:gd name="adj2" fmla="val 29145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012160" y="1965989"/>
              <a:ext cx="21412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solidFill>
                    <a:schemeClr val="bg1"/>
                  </a:solidFill>
                </a:rPr>
                <a:t>senior authorship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11560" y="3346002"/>
            <a:ext cx="7089880" cy="813865"/>
            <a:chOff x="611560" y="3346002"/>
            <a:chExt cx="7089880" cy="813865"/>
          </a:xfrm>
        </p:grpSpPr>
        <p:sp>
          <p:nvSpPr>
            <p:cNvPr id="12" name="Rectangle 11"/>
            <p:cNvSpPr/>
            <p:nvPr/>
          </p:nvSpPr>
          <p:spPr>
            <a:xfrm>
              <a:off x="6341092" y="3710858"/>
              <a:ext cx="1360348" cy="144016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ular Callout 12"/>
            <p:cNvSpPr/>
            <p:nvPr/>
          </p:nvSpPr>
          <p:spPr>
            <a:xfrm>
              <a:off x="611560" y="3346002"/>
              <a:ext cx="1784282" cy="813865"/>
            </a:xfrm>
            <a:prstGeom prst="wedgeRectCallout">
              <a:avLst>
                <a:gd name="adj1" fmla="val 261742"/>
                <a:gd name="adj2" fmla="val -69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79674" y="3368702"/>
              <a:ext cx="150910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solidFill>
                    <a:schemeClr val="bg1"/>
                  </a:solidFill>
                </a:rPr>
                <a:t>graduate supervision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2750" y="5053447"/>
            <a:ext cx="7620672" cy="1374774"/>
            <a:chOff x="532750" y="5053447"/>
            <a:chExt cx="7620672" cy="1374774"/>
          </a:xfrm>
        </p:grpSpPr>
        <p:sp>
          <p:nvSpPr>
            <p:cNvPr id="15" name="Rectangle 14"/>
            <p:cNvSpPr/>
            <p:nvPr/>
          </p:nvSpPr>
          <p:spPr>
            <a:xfrm>
              <a:off x="5608347" y="5373216"/>
              <a:ext cx="2545075" cy="144016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875495" y="6021288"/>
              <a:ext cx="2244474" cy="144016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ular Callout 16"/>
            <p:cNvSpPr/>
            <p:nvPr/>
          </p:nvSpPr>
          <p:spPr>
            <a:xfrm>
              <a:off x="532750" y="5053447"/>
              <a:ext cx="2095034" cy="1374774"/>
            </a:xfrm>
            <a:prstGeom prst="wedgeRectCallout">
              <a:avLst>
                <a:gd name="adj1" fmla="val 261117"/>
                <a:gd name="adj2" fmla="val 1013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96154" y="5233002"/>
              <a:ext cx="201622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>
                  <a:solidFill>
                    <a:schemeClr val="bg1"/>
                  </a:solidFill>
                </a:rPr>
                <a:t>contribute to… play in the life of the department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627784" y="574356"/>
            <a:ext cx="3490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highlight>
                  <a:srgbClr val="FFFF00"/>
                </a:highlight>
              </a:rPr>
              <a:t>(Same for Associate Professorship)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2ACE436F-90C0-4667-9FA9-ACB4BF8AB4C5}"/>
              </a:ext>
            </a:extLst>
          </p:cNvPr>
          <p:cNvSpPr txBox="1"/>
          <p:nvPr/>
        </p:nvSpPr>
        <p:spPr>
          <a:xfrm>
            <a:off x="1115616" y="2621666"/>
            <a:ext cx="64902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Why does </a:t>
            </a:r>
            <a:r>
              <a:rPr lang="en-GB" sz="440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teaching </a:t>
            </a:r>
            <a:r>
              <a:rPr lang="en-GB" sz="4400" dirty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matter?</a:t>
            </a:r>
          </a:p>
        </p:txBody>
      </p:sp>
    </p:spTree>
    <p:extLst>
      <p:ext uri="{BB962C8B-B14F-4D97-AF65-F5344CB8AC3E}">
        <p14:creationId xmlns:p14="http://schemas.microsoft.com/office/powerpoint/2010/main" val="347498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3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Jennifer Carter </a:t>
            </a:r>
            <a:endParaRPr lang="en-GB" dirty="0" smtClean="0"/>
          </a:p>
          <a:p>
            <a:r>
              <a:rPr lang="en-GB" dirty="0" smtClean="0">
                <a:hlinkClick r:id="rId2"/>
              </a:rPr>
              <a:t>Jennifer.carter@ndph.ox.ac.uk</a:t>
            </a:r>
            <a:endParaRPr lang="en-GB" dirty="0" smtClean="0"/>
          </a:p>
          <a:p>
            <a:pPr lvl="1"/>
            <a:endParaRPr lang="en-GB" dirty="0" smtClean="0"/>
          </a:p>
          <a:p>
            <a:pPr marL="5715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22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Opportunities in NDPH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Summer </a:t>
            </a:r>
            <a:r>
              <a:rPr lang="en-GB" dirty="0" smtClean="0">
                <a:solidFill>
                  <a:srgbClr val="FF0000"/>
                </a:solidFill>
              </a:rPr>
              <a:t>Lecture Series</a:t>
            </a:r>
          </a:p>
          <a:p>
            <a:endParaRPr lang="en-GB" dirty="0"/>
          </a:p>
          <a:p>
            <a:r>
              <a:rPr lang="en-GB" dirty="0" smtClean="0"/>
              <a:t>Short Course in Statistics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606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MSc Global Health Science &amp; Epidemiology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Intensive training in epidemiology (30 sessions) and statistics (30 sessions + 30 </a:t>
            </a:r>
            <a:r>
              <a:rPr lang="en-GB" dirty="0" err="1" smtClean="0"/>
              <a:t>practicals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14 week research placement over summer</a:t>
            </a:r>
          </a:p>
          <a:p>
            <a:endParaRPr lang="en-GB" dirty="0"/>
          </a:p>
          <a:p>
            <a:r>
              <a:rPr lang="en-GB" dirty="0" smtClean="0"/>
              <a:t>Some more advanced techniques needed for summer placement ar</a:t>
            </a:r>
            <a:r>
              <a:rPr lang="en-GB" dirty="0" smtClean="0"/>
              <a:t>e outside the scope of the main curriculum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905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Summer Lecture Series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Introductory </a:t>
            </a:r>
            <a:r>
              <a:rPr lang="en-GB" dirty="0" smtClean="0"/>
              <a:t>lectures on more “advanced” methods that of interest to department</a:t>
            </a:r>
          </a:p>
          <a:p>
            <a:endParaRPr lang="en-GB" dirty="0"/>
          </a:p>
          <a:p>
            <a:r>
              <a:rPr lang="en-GB" dirty="0" smtClean="0"/>
              <a:t>You choose topic or pick one from our list </a:t>
            </a:r>
          </a:p>
          <a:p>
            <a:endParaRPr lang="en-GB" dirty="0"/>
          </a:p>
          <a:p>
            <a:r>
              <a:rPr lang="en-GB" dirty="0" smtClean="0"/>
              <a:t>~1 hour- although there is flexibility</a:t>
            </a:r>
          </a:p>
          <a:p>
            <a:endParaRPr lang="en-GB" dirty="0"/>
          </a:p>
          <a:p>
            <a:r>
              <a:rPr lang="en-GB" dirty="0" smtClean="0"/>
              <a:t>Runs on Fridays in June and July </a:t>
            </a:r>
            <a:endParaRPr lang="en-GB" dirty="0" smtClean="0"/>
          </a:p>
          <a:p>
            <a:endParaRPr lang="en-GB" dirty="0"/>
          </a:p>
          <a:p>
            <a:r>
              <a:rPr lang="en-GB" dirty="0"/>
              <a:t>Great forum for 1</a:t>
            </a:r>
            <a:r>
              <a:rPr lang="en-GB" baseline="30000" dirty="0"/>
              <a:t>st</a:t>
            </a:r>
            <a:r>
              <a:rPr lang="en-GB" dirty="0"/>
              <a:t> time lecturers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242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Lecture Series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Aim: </a:t>
            </a:r>
          </a:p>
          <a:p>
            <a:pPr lvl="1"/>
            <a:r>
              <a:rPr lang="en-GB" dirty="0" smtClean="0"/>
              <a:t>Introduce audience to a new method </a:t>
            </a:r>
          </a:p>
          <a:p>
            <a:pPr lvl="1"/>
            <a:r>
              <a:rPr lang="en-GB" dirty="0" smtClean="0"/>
              <a:t>Example analysis</a:t>
            </a:r>
          </a:p>
          <a:p>
            <a:pPr lvl="1"/>
            <a:r>
              <a:rPr lang="en-GB" dirty="0" smtClean="0"/>
              <a:t>Discuss difficulties/ caveats</a:t>
            </a:r>
          </a:p>
          <a:p>
            <a:pPr lvl="1"/>
            <a:r>
              <a:rPr lang="en-GB" dirty="0" smtClean="0"/>
              <a:t>Provide references where can seek information/training to employ method properly</a:t>
            </a:r>
          </a:p>
          <a:p>
            <a:pPr lvl="1"/>
            <a:endParaRPr lang="en-GB" dirty="0"/>
          </a:p>
          <a:p>
            <a:r>
              <a:rPr lang="en-GB" dirty="0" smtClean="0"/>
              <a:t>Generally not expected that attendees will receive enough information in the one hour to run a full analysis themselves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4370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Summer Lecture Series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i="1" u="sng" dirty="0" smtClean="0"/>
              <a:t>Recruiting now for Summer 2018</a:t>
            </a:r>
          </a:p>
          <a:p>
            <a:endParaRPr lang="en-GB" dirty="0"/>
          </a:p>
          <a:p>
            <a:r>
              <a:rPr lang="en-GB" dirty="0" smtClean="0"/>
              <a:t>Looking for lectures on: </a:t>
            </a:r>
          </a:p>
          <a:p>
            <a:pPr lvl="1"/>
            <a:r>
              <a:rPr lang="en-GB" dirty="0" smtClean="0"/>
              <a:t>Propensity scores</a:t>
            </a:r>
          </a:p>
          <a:p>
            <a:pPr lvl="1"/>
            <a:r>
              <a:rPr lang="en-GB" dirty="0" smtClean="0"/>
              <a:t>Time series analysis</a:t>
            </a:r>
          </a:p>
          <a:p>
            <a:pPr lvl="1"/>
            <a:r>
              <a:rPr lang="en-GB" dirty="0" smtClean="0"/>
              <a:t>Network meta-analysis</a:t>
            </a:r>
          </a:p>
          <a:p>
            <a:pPr lvl="1"/>
            <a:r>
              <a:rPr lang="en-GB" dirty="0" smtClean="0"/>
              <a:t>Risk </a:t>
            </a:r>
            <a:r>
              <a:rPr lang="en-GB" dirty="0" smtClean="0"/>
              <a:t>scores</a:t>
            </a:r>
          </a:p>
          <a:p>
            <a:pPr lvl="1"/>
            <a:r>
              <a:rPr lang="en-GB" dirty="0" smtClean="0"/>
              <a:t>Time updated Cox regression</a:t>
            </a:r>
            <a:r>
              <a:rPr lang="en-GB" dirty="0" smtClean="0"/>
              <a:t> </a:t>
            </a:r>
            <a:endParaRPr lang="en-GB" dirty="0" smtClean="0"/>
          </a:p>
          <a:p>
            <a:endParaRPr lang="en-GB" dirty="0"/>
          </a:p>
          <a:p>
            <a:r>
              <a:rPr lang="en-GB" b="1" dirty="0" smtClean="0"/>
              <a:t>Any other suggestions? </a:t>
            </a:r>
          </a:p>
          <a:p>
            <a:endParaRPr lang="en-GB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3300" i="1" dirty="0"/>
              <a:t>“Statistics for epidemiology”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354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Opportunities in NDPH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Summer </a:t>
            </a:r>
            <a:r>
              <a:rPr lang="en-GB" dirty="0" smtClean="0"/>
              <a:t>Lecture Series</a:t>
            </a:r>
          </a:p>
          <a:p>
            <a:endParaRPr lang="en-GB" dirty="0"/>
          </a:p>
          <a:p>
            <a:r>
              <a:rPr lang="en-GB" dirty="0" smtClean="0">
                <a:solidFill>
                  <a:srgbClr val="FF0000"/>
                </a:solidFill>
              </a:rPr>
              <a:t>Short Course in Statistics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308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MSD Short Course: Introduction to the Principles of Statistics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One week course run twice a year</a:t>
            </a:r>
          </a:p>
          <a:p>
            <a:endParaRPr lang="en-GB" dirty="0"/>
          </a:p>
          <a:p>
            <a:r>
              <a:rPr lang="en-GB" dirty="0" smtClean="0"/>
              <a:t>Introducing basic principles of statistics to scientists </a:t>
            </a:r>
          </a:p>
          <a:p>
            <a:pPr lvl="1"/>
            <a:r>
              <a:rPr lang="en-GB" dirty="0" smtClean="0"/>
              <a:t>Fully booked+ 60 people on wait list within 3 hours of opening up registration </a:t>
            </a:r>
          </a:p>
          <a:p>
            <a:endParaRPr lang="en-GB" dirty="0"/>
          </a:p>
          <a:p>
            <a:r>
              <a:rPr lang="en-GB" dirty="0" smtClean="0"/>
              <a:t>10 lectures, 6 </a:t>
            </a:r>
            <a:r>
              <a:rPr lang="en-GB" dirty="0" err="1" smtClean="0"/>
              <a:t>practicals</a:t>
            </a:r>
            <a:r>
              <a:rPr lang="en-GB" dirty="0" smtClean="0"/>
              <a:t> and 1 self-directed project </a:t>
            </a:r>
            <a:r>
              <a:rPr lang="en-GB" u="sng" dirty="0" smtClean="0"/>
              <a:t>in R 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4124741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5" b="3443"/>
          <a:stretch/>
        </p:blipFill>
        <p:spPr bwMode="auto">
          <a:xfrm>
            <a:off x="2267744" y="260648"/>
            <a:ext cx="4764625" cy="6480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4743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331</Words>
  <Application>Microsoft Office PowerPoint</Application>
  <PresentationFormat>On-screen Show (4:3)</PresentationFormat>
  <Paragraphs>77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Teaching Opportunities in OXSTAT</vt:lpstr>
      <vt:lpstr>Teaching Opportunities in NDPH</vt:lpstr>
      <vt:lpstr>MSc Global Health Science &amp; Epidemiology</vt:lpstr>
      <vt:lpstr>Summer Lecture Series </vt:lpstr>
      <vt:lpstr>Summer Lecture Series </vt:lpstr>
      <vt:lpstr>Summer Lecture Series </vt:lpstr>
      <vt:lpstr>Teaching Opportunities in NDPH</vt:lpstr>
      <vt:lpstr>MSD Short Course: Introduction to the Principles of Statistics </vt:lpstr>
      <vt:lpstr>PowerPoint Presentation</vt:lpstr>
      <vt:lpstr>Why Teach?</vt:lpstr>
      <vt:lpstr>PowerPoint Presentation</vt:lpstr>
      <vt:lpstr>Contact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Opportunities in NDPH</dc:title>
  <dc:creator>Jennifer Carter</dc:creator>
  <cp:lastModifiedBy>Jennifer Carter</cp:lastModifiedBy>
  <cp:revision>24</cp:revision>
  <cp:lastPrinted>2018-01-30T09:25:58Z</cp:lastPrinted>
  <dcterms:created xsi:type="dcterms:W3CDTF">2018-01-09T09:46:58Z</dcterms:created>
  <dcterms:modified xsi:type="dcterms:W3CDTF">2018-02-12T10:20:58Z</dcterms:modified>
</cp:coreProperties>
</file>