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806" r:id="rId2"/>
    <p:sldId id="896" r:id="rId3"/>
    <p:sldId id="851" r:id="rId4"/>
    <p:sldId id="852" r:id="rId5"/>
    <p:sldId id="858" r:id="rId6"/>
    <p:sldId id="961" r:id="rId7"/>
    <p:sldId id="860" r:id="rId8"/>
    <p:sldId id="862" r:id="rId9"/>
    <p:sldId id="839" r:id="rId10"/>
    <p:sldId id="844" r:id="rId11"/>
    <p:sldId id="845" r:id="rId12"/>
    <p:sldId id="846" r:id="rId13"/>
    <p:sldId id="847" r:id="rId14"/>
    <p:sldId id="848" r:id="rId15"/>
    <p:sldId id="863" r:id="rId16"/>
    <p:sldId id="840" r:id="rId17"/>
    <p:sldId id="841" r:id="rId18"/>
    <p:sldId id="842" r:id="rId19"/>
    <p:sldId id="843" r:id="rId20"/>
    <p:sldId id="849" r:id="rId21"/>
    <p:sldId id="887" r:id="rId22"/>
    <p:sldId id="866" r:id="rId23"/>
    <p:sldId id="850" r:id="rId24"/>
    <p:sldId id="960" r:id="rId25"/>
    <p:sldId id="865" r:id="rId26"/>
    <p:sldId id="870" r:id="rId27"/>
    <p:sldId id="900" r:id="rId28"/>
    <p:sldId id="899" r:id="rId29"/>
    <p:sldId id="867" r:id="rId30"/>
    <p:sldId id="868" r:id="rId31"/>
    <p:sldId id="869" r:id="rId32"/>
    <p:sldId id="888" r:id="rId33"/>
    <p:sldId id="889" r:id="rId34"/>
    <p:sldId id="901" r:id="rId35"/>
    <p:sldId id="902" r:id="rId36"/>
    <p:sldId id="890" r:id="rId37"/>
    <p:sldId id="891" r:id="rId38"/>
    <p:sldId id="892" r:id="rId39"/>
    <p:sldId id="893" r:id="rId40"/>
    <p:sldId id="959" r:id="rId41"/>
    <p:sldId id="903" r:id="rId42"/>
    <p:sldId id="958" r:id="rId43"/>
    <p:sldId id="912" r:id="rId44"/>
    <p:sldId id="904" r:id="rId45"/>
    <p:sldId id="905" r:id="rId46"/>
    <p:sldId id="906" r:id="rId47"/>
    <p:sldId id="907" r:id="rId48"/>
    <p:sldId id="957" r:id="rId49"/>
    <p:sldId id="911" r:id="rId50"/>
    <p:sldId id="910" r:id="rId51"/>
    <p:sldId id="913" r:id="rId52"/>
    <p:sldId id="956" r:id="rId53"/>
    <p:sldId id="914" r:id="rId54"/>
    <p:sldId id="915" r:id="rId55"/>
    <p:sldId id="916" r:id="rId56"/>
    <p:sldId id="917" r:id="rId57"/>
    <p:sldId id="918" r:id="rId58"/>
    <p:sldId id="948" r:id="rId59"/>
    <p:sldId id="949" r:id="rId60"/>
    <p:sldId id="919" r:id="rId61"/>
    <p:sldId id="920" r:id="rId62"/>
    <p:sldId id="921" r:id="rId63"/>
    <p:sldId id="922" r:id="rId64"/>
    <p:sldId id="923" r:id="rId65"/>
    <p:sldId id="924" r:id="rId66"/>
    <p:sldId id="925" r:id="rId67"/>
    <p:sldId id="955" r:id="rId68"/>
    <p:sldId id="928" r:id="rId69"/>
    <p:sldId id="929" r:id="rId70"/>
    <p:sldId id="926" r:id="rId71"/>
    <p:sldId id="927" r:id="rId72"/>
    <p:sldId id="930" r:id="rId73"/>
    <p:sldId id="931" r:id="rId74"/>
    <p:sldId id="954" r:id="rId75"/>
    <p:sldId id="934" r:id="rId76"/>
    <p:sldId id="932" r:id="rId77"/>
    <p:sldId id="933" r:id="rId78"/>
    <p:sldId id="935" r:id="rId79"/>
    <p:sldId id="936" r:id="rId80"/>
    <p:sldId id="937" r:id="rId81"/>
    <p:sldId id="938" r:id="rId82"/>
    <p:sldId id="939" r:id="rId83"/>
    <p:sldId id="940" r:id="rId84"/>
    <p:sldId id="942" r:id="rId85"/>
    <p:sldId id="943" r:id="rId86"/>
    <p:sldId id="953" r:id="rId87"/>
    <p:sldId id="873" r:id="rId88"/>
    <p:sldId id="952" r:id="rId89"/>
    <p:sldId id="875" r:id="rId90"/>
    <p:sldId id="945" r:id="rId91"/>
    <p:sldId id="946" r:id="rId92"/>
    <p:sldId id="944" r:id="rId93"/>
    <p:sldId id="951" r:id="rId94"/>
    <p:sldId id="894" r:id="rId95"/>
    <p:sldId id="895" r:id="rId96"/>
    <p:sldId id="947" r:id="rId97"/>
    <p:sldId id="950" r:id="rId98"/>
    <p:sldId id="508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00FF"/>
    <a:srgbClr val="CC6600"/>
    <a:srgbClr val="7E6000"/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63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08A2-9EEE-41A2-920B-CAEDE4E8001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AE5D-2A48-41E7-9FFF-202990A0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AE5D-2A48-41E7-9FFF-202990A0E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AE5D-2A48-41E7-9FFF-202990A0EC4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9207-F20E-475B-BB9F-802C285ABD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tata.com/2017/01/24/creating-excel-tables-with-putexcel-part-2-macro-picture-matrix-and-formula-expressions/" TargetMode="External"/><Relationship Id="rId2" Type="http://schemas.openxmlformats.org/officeDocument/2006/relationships/hyperlink" Target="https://blog.stata.com/2017/01/10/creating-excel-tables-with-putexcel-part-1-introduction-and-format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blog.stata.com/2013/09/25/export-tables-to-excel/" TargetMode="External"/><Relationship Id="rId4" Type="http://schemas.openxmlformats.org/officeDocument/2006/relationships/hyperlink" Target="https://blog.stata.com/2017/04/06/creating-excel-tables-with-putexcel-part-3-writing-custom-reports-for-arbitrary-variables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019put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uber@stat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Automated Reports Using Stata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1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Chuck Huber, PhD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StataCorp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chuber@stata.com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D2565-5F1D-4BAD-A667-7C3091E765BA}"/>
              </a:ext>
            </a:extLst>
          </p:cNvPr>
          <p:cNvSpPr txBox="1"/>
          <p:nvPr/>
        </p:nvSpPr>
        <p:spPr>
          <a:xfrm>
            <a:off x="2243615" y="4953000"/>
            <a:ext cx="4727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Oxford University</a:t>
            </a:r>
          </a:p>
          <a:p>
            <a:pPr algn="ctr"/>
            <a:r>
              <a:rPr lang="en-US" sz="3200" dirty="0"/>
              <a:t>Clinical Trials Research Unit</a:t>
            </a:r>
          </a:p>
          <a:p>
            <a:pPr algn="ctr"/>
            <a:r>
              <a:rPr lang="en-US" sz="3200" dirty="0"/>
              <a:t>October 16, 2018</a:t>
            </a:r>
          </a:p>
        </p:txBody>
      </p:sp>
    </p:spTree>
    <p:extLst>
      <p:ext uri="{BB962C8B-B14F-4D97-AF65-F5344CB8AC3E}">
        <p14:creationId xmlns:p14="http://schemas.microsoft.com/office/powerpoint/2010/main" val="37835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/>
          <a:lstStyle/>
          <a:p>
            <a:r>
              <a:rPr lang="en-US" dirty="0"/>
              <a:t>Windows </a:t>
            </a:r>
            <a:r>
              <a:rPr lang="en-US" dirty="0" smtClean="0"/>
              <a:t>10 ODBC </a:t>
            </a:r>
            <a:r>
              <a:rPr lang="en-US" dirty="0"/>
              <a:t>Driver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D7C3E-B2EC-45F3-9EAE-2E53F17EA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7" y="1952267"/>
            <a:ext cx="5058183" cy="3707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D45C9E-B662-43CE-908A-41D4EEFB44A8}"/>
              </a:ext>
            </a:extLst>
          </p:cNvPr>
          <p:cNvSpPr txBox="1"/>
          <p:nvPr/>
        </p:nvSpPr>
        <p:spPr>
          <a:xfrm>
            <a:off x="665802" y="6011471"/>
            <a:ext cx="7812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Start  &gt;  Windows Administrative Tools  &gt;  ODBC Data Sources</a:t>
            </a:r>
          </a:p>
        </p:txBody>
      </p:sp>
    </p:spTree>
    <p:extLst>
      <p:ext uri="{BB962C8B-B14F-4D97-AF65-F5344CB8AC3E}">
        <p14:creationId xmlns:p14="http://schemas.microsoft.com/office/powerpoint/2010/main" val="41413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/>
          <a:lstStyle/>
          <a:p>
            <a:r>
              <a:rPr lang="en-US" dirty="0" smtClean="0"/>
              <a:t>Windows 10 </a:t>
            </a:r>
            <a:r>
              <a:rPr lang="en-US" dirty="0"/>
              <a:t>ODBC Drivers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0A98-2BD8-49B0-8843-6D2377D11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3810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3C541F-4B73-4B2F-9CEE-E43AEDCE3773}"/>
              </a:ext>
            </a:extLst>
          </p:cNvPr>
          <p:cNvCxnSpPr>
            <a:cxnSpLocks/>
          </p:cNvCxnSpPr>
          <p:nvPr/>
        </p:nvCxnSpPr>
        <p:spPr>
          <a:xfrm flipV="1">
            <a:off x="4343400" y="2514600"/>
            <a:ext cx="9144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Setup ODBC in </a:t>
            </a:r>
            <a:r>
              <a:rPr lang="en-US" dirty="0" smtClean="0"/>
              <a:t>Windows 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084CA-060E-44CC-B33C-0D5181EF2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7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Setup ODBC in </a:t>
            </a:r>
            <a:r>
              <a:rPr lang="en-US" dirty="0" smtClean="0"/>
              <a:t>Windows 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5E271-BB20-4371-BB54-D56197E3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2380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61B02D-054F-44E5-B7E3-94EA8DEA2C91}"/>
              </a:ext>
            </a:extLst>
          </p:cNvPr>
          <p:cNvSpPr/>
          <p:nvPr/>
        </p:nvSpPr>
        <p:spPr>
          <a:xfrm>
            <a:off x="5638800" y="4800600"/>
            <a:ext cx="2667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6589AC-0029-4BA9-8C25-BA5F23046CB6}"/>
              </a:ext>
            </a:extLst>
          </p:cNvPr>
          <p:cNvCxnSpPr>
            <a:cxnSpLocks/>
          </p:cNvCxnSpPr>
          <p:nvPr/>
        </p:nvCxnSpPr>
        <p:spPr>
          <a:xfrm>
            <a:off x="5562600" y="3124200"/>
            <a:ext cx="228600" cy="1447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Setup ODBC in </a:t>
            </a:r>
            <a:r>
              <a:rPr lang="en-US" dirty="0" smtClean="0"/>
              <a:t>Windows 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1B4F0-7430-4B94-8749-DD6852D66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331061" cy="46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Some ODBC Commands in Stata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905000"/>
            <a:ext cx="8915400" cy="3962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list </a:t>
            </a:r>
            <a:r>
              <a:rPr lang="en-US" sz="2000" dirty="0"/>
              <a:t>- List ODBC sources to which Stata can connect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query </a:t>
            </a:r>
            <a:r>
              <a:rPr lang="en-US" sz="2000" dirty="0"/>
              <a:t>- Retrieve available names from specified data source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describe </a:t>
            </a:r>
            <a:r>
              <a:rPr lang="en-US" sz="2000" dirty="0"/>
              <a:t>- List column names and types associated with specified table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load </a:t>
            </a:r>
            <a:r>
              <a:rPr lang="en-US" sz="2000" dirty="0"/>
              <a:t>- Import data from an ODBC data source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insert </a:t>
            </a:r>
            <a:r>
              <a:rPr lang="en-US" sz="2000" dirty="0"/>
              <a:t>- Export data to an ODBC data source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exec("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SqlStmt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en-US" sz="2000" dirty="0"/>
              <a:t>– Issue SQL statements directly to ODBC data source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en-US" sz="2000" dirty="0"/>
              <a:t>- Batch job alternative to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Using ODBC in Stata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439AA8-3D21-4083-A6F7-C0D1F6A3F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33"/>
          <a:stretch/>
        </p:blipFill>
        <p:spPr>
          <a:xfrm>
            <a:off x="457200" y="2394204"/>
            <a:ext cx="805256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ODBC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3BB3F-D06B-483E-B5C0-B1B035F4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66"/>
          <a:stretch/>
        </p:blipFill>
        <p:spPr>
          <a:xfrm>
            <a:off x="304800" y="2201215"/>
            <a:ext cx="8145554" cy="27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ODBC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CA6FF-3A99-4CF9-9466-5DF3A85B4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00"/>
          <a:stretch/>
        </p:blipFill>
        <p:spPr>
          <a:xfrm>
            <a:off x="685800" y="1981200"/>
            <a:ext cx="71372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ODBC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A36BC9-B53E-4F0F-9C50-0A759D841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00"/>
          <a:stretch/>
        </p:blipFill>
        <p:spPr>
          <a:xfrm>
            <a:off x="762000" y="1905000"/>
            <a:ext cx="693581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/>
              <a:t>SQL Queries From Stata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34896"/>
            <a:ext cx="8572500" cy="457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load, exec("SELECT Demo.* FROM Demo")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TrialData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3B766-6CF6-4A41-9B08-4B99968B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1353"/>
            <a:ext cx="7757921" cy="4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/>
              <a:t>SQL Queries From Stata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2" y="1676400"/>
            <a:ext cx="8477795" cy="5029200"/>
          </a:xfrm>
          <a:ln w="25400"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delimit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sqlcmd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"SELECT Demo.id 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Demo.gender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Demo.race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Demo.education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Demo.income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Demo.married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Anthro.weight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Anthro.height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Anthro.bmi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Anthro.bmi_cat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Diet.protein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Diet.carbs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Diet.sugars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Diet.fiber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Diet.fat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Diet.calories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Lab.chol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Lab.hdl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Lab.glucose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Lab.insulin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Lab.HbA1c,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Adverse.adv_asp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Adverse.adv_ppi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Adverse.adv_both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Adverse.adv_total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Followup.date0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Followup.date1,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Followup.ppi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Followup.aspirin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Followup.treatment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Followup.stime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Followup.dead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((((Demo INNER JOIN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ON Demo.[id]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INNER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 Diet     ON Demo.[id] = Diet.[id])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INNER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 Demo.[id]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INNER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 Lab      ON Demo.[id] = Lab.[id])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INNER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 Adverse  ON Demo.[id] = Adverse.[id];"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delimit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load, exec(`"`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sqlcmd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'"' )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TrialData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/>
              <a:t>SQL Queries From Stata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2" y="3048000"/>
            <a:ext cx="8477795" cy="3117527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Demo.id,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Demo.gender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Demo.race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Demo.education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Demo.income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Demo.married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Anthro.weight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Anthro.height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Anthro.bmi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Anthro.bmi_cat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Diet.protein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Diet.carbs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Diet.sugars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Diet.fiber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Diet.fat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Diet.calories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Lab.chol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Lab.hdl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Lab.glucose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Lab.insulin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Lab.HbA1c,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Adverse.adv_asp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Adverse.adv_ppi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Adverse.adv_both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Adverse.adv_total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Followup.date0, Followup.date1,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Followup.ppi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Followup.aspirin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Followup.treatment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Followup.stime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Followup.dead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((((Demo INNER JOIN Anthro   ON Demo.[id] = Anthro.[id])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INNER JOIN Diet     ON Demo.[id] = Diet.[id])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INNER JOIN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 Demo.[id]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INNER JOIN Lab      ON Demo.[id] = Lab.[id])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INNER JOIN Adverse  ON Demo.[id] = Adverse.[id];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B51CA-4AFF-4DBE-93C5-CD2E8D4B0CB4}"/>
              </a:ext>
            </a:extLst>
          </p:cNvPr>
          <p:cNvSpPr txBox="1"/>
          <p:nvPr/>
        </p:nvSpPr>
        <p:spPr>
          <a:xfrm>
            <a:off x="333102" y="188744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sqlfile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query.sql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TrialData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F0505-8455-432A-97C8-124569714E40}"/>
              </a:ext>
            </a:extLst>
          </p:cNvPr>
          <p:cNvSpPr txBox="1"/>
          <p:nvPr/>
        </p:nvSpPr>
        <p:spPr>
          <a:xfrm>
            <a:off x="256902" y="2608351"/>
            <a:ext cx="132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query.sql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5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672"/>
          <a:stretch/>
        </p:blipFill>
        <p:spPr>
          <a:xfrm>
            <a:off x="228599" y="1752600"/>
            <a:ext cx="8810563" cy="47244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/>
              <a:t>SQL Queries From Stata</a:t>
            </a:r>
          </a:p>
        </p:txBody>
      </p:sp>
    </p:spTree>
    <p:extLst>
      <p:ext uri="{BB962C8B-B14F-4D97-AF65-F5344CB8AC3E}">
        <p14:creationId xmlns:p14="http://schemas.microsoft.com/office/powerpoint/2010/main" val="40666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dirty="0"/>
              <a:t>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057400"/>
            <a:ext cx="8343900" cy="3886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clear        </a:t>
            </a:r>
            <a:r>
              <a:rPr lang="en-US" sz="2400" dirty="0"/>
              <a:t>Close without saving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        </a:t>
            </a:r>
            <a:r>
              <a:rPr lang="en-US" sz="2400" dirty="0"/>
              <a:t>Create document for export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        </a:t>
            </a:r>
            <a:r>
              <a:rPr lang="en-US" sz="2400" dirty="0"/>
              <a:t>Close and save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    </a:t>
            </a:r>
            <a:r>
              <a:rPr lang="en-US" sz="2400" dirty="0"/>
              <a:t>Add paragraph to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        </a:t>
            </a:r>
            <a:r>
              <a:rPr lang="en-US" sz="2400" dirty="0"/>
              <a:t>Add text to paragraph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image        </a:t>
            </a:r>
            <a:r>
              <a:rPr lang="en-US" sz="2400" dirty="0"/>
              <a:t>Add image to paragraph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       </a:t>
            </a:r>
            <a:r>
              <a:rPr lang="en-US" sz="2400" dirty="0"/>
              <a:t>Add table to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pagebreak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/>
              <a:t>Add page break to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sectionbreak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Add section break to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append       </a:t>
            </a:r>
            <a:r>
              <a:rPr lang="en-US" sz="2400" dirty="0" err="1"/>
              <a:t>Append</a:t>
            </a:r>
            <a:r>
              <a:rPr lang="en-US" sz="2400" dirty="0"/>
              <a:t> content of documents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371600" y="1676400"/>
            <a:ext cx="5878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clear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"00_Empty.docx", replace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D5E63-D0FF-4258-B683-A6408F48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12739"/>
            <a:ext cx="6629400" cy="42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295400" y="1780566"/>
            <a:ext cx="5368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("Hello world, why so blue?")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"01_HelloWorld.docx", replace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57784"/>
            <a:ext cx="7315200" cy="39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(paragraph and text options)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24" r="21616"/>
          <a:stretch/>
        </p:blipFill>
        <p:spPr>
          <a:xfrm>
            <a:off x="304800" y="1752600"/>
            <a:ext cx="8382000" cy="4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270455" y="1524000"/>
            <a:ext cx="66030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font(Arial,20,black)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("Hello world."),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linebreak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("Why so ")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("blue"), font(Arial,20,blue) bold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("?")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"01_HelloWorld2.docx", replace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76893"/>
            <a:ext cx="6557394" cy="35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Options for Importing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Copy and Paste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800" dirty="0"/>
              <a:t> (free format without a data dictionary)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800" dirty="0"/>
              <a:t> (fixed format with a data dictionary)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infix</a:t>
            </a:r>
            <a:r>
              <a:rPr lang="en-US" sz="2800" dirty="0"/>
              <a:t> (fixed format without a data dictionary)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delimited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sasxport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dbase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sz="2800" dirty="0"/>
              <a:t> partial datasets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2800" dirty="0" smtClean="0"/>
              <a:t> </a:t>
            </a:r>
            <a:r>
              <a:rPr lang="en-US" sz="2800" dirty="0"/>
              <a:t>(Open Database Connectivity)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image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1289" y="1981200"/>
            <a:ext cx="87014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clear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font(Arial,20,black)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weight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c.age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i.gender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i.race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calories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 gender, at(age=(20(10)80))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title("Expected Weight (kg) by Gender and Age")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subtitle("Adjusted for Race and Caloric Intake")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 export ./graphs/02_Boxplot.png, as(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replace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image ("./graphs/02_Boxplot.png"), width(6) height(4.5)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"02_Marginsplot.docx",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3819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63040"/>
            <a:ext cx="6904101" cy="52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457200" y="2209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(3,2)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Table1(1,1) = ("Cell 1,1")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Table1(1,2) = ("Cell 1,2")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Table1(2,1) = ("Cell 2,1")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Table1(2,2) = ("Cell 2,2")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Table1(3,1) = ("Cell 3,1")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Table1(3,2) = ("Cell 3,2")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"05_TableManual.docx",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17529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1825B-1150-4E12-9436-C4EAD2209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4" y="1600200"/>
            <a:ext cx="8186552" cy="51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8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dirty="0">
                <a:cs typeface="Courier New" panose="02070309020205020404" pitchFamily="49" charset="0"/>
              </a:rPr>
              <a:t>(options)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26" r="17831"/>
          <a:stretch/>
        </p:blipFill>
        <p:spPr>
          <a:xfrm>
            <a:off x="304800" y="1905000"/>
            <a:ext cx="8610600" cy="43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4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dirty="0">
                <a:cs typeface="Courier New" panose="02070309020205020404" pitchFamily="49" charset="0"/>
              </a:rPr>
              <a:t>(options)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94" r="22247"/>
          <a:stretch/>
        </p:blipFill>
        <p:spPr>
          <a:xfrm>
            <a:off x="381000" y="1676400"/>
            <a:ext cx="834148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9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dirty="0" smtClean="0">
                <a:cs typeface="Courier New" panose="02070309020205020404" pitchFamily="49" charset="0"/>
              </a:rPr>
              <a:t>(options</a:t>
            </a:r>
            <a:r>
              <a:rPr lang="en-US" dirty="0"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457200" y="22098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(3,2)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Table1(1,1) = ("Cell 1,1"),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(left) font(Arial,16,red)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Table1(1,2) = ("Cell 1,2"),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(right) font(Arial,16,green)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Table1(2,1) = ("Cell 2,1"),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(center) bold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Table1(2,2) = ("Cell 2,2"), italic shading(yellow)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Table1(3,1) = (3.1415927),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(right)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("%5.2f") 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Table1(3,2) = ("Cell 3,2"), border(bottom, double, green, 3pt)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"06_TableManual.docx",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3714953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dirty="0" smtClean="0">
                <a:cs typeface="Courier New" panose="02070309020205020404" pitchFamily="49" charset="0"/>
              </a:rPr>
              <a:t>(options</a:t>
            </a:r>
            <a:r>
              <a:rPr lang="en-US" dirty="0"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" y="1828800"/>
            <a:ext cx="8794242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dirty="0" smtClean="0">
                <a:cs typeface="Courier New" panose="02070309020205020404" pitchFamily="49" charset="0"/>
              </a:rPr>
              <a:t>(options</a:t>
            </a:r>
            <a:r>
              <a:rPr lang="en-US" dirty="0"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457200" y="2209800"/>
            <a:ext cx="845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clear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(5,3)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Table1(1,2) = ("Span Columns"),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colspan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(center) bold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Table1(2,.) , border(bottom, double, green, 3pt)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Table1(.,1) , border(right, single, red, 3pt)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Table1(1,2/3) , border(bottom, single, blue, 3pt)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"07_TableManual.docx",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1901766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dirty="0" smtClean="0">
                <a:cs typeface="Courier New" panose="02070309020205020404" pitchFamily="49" charset="0"/>
              </a:rPr>
              <a:t>(options</a:t>
            </a:r>
            <a:r>
              <a:rPr lang="en-US" dirty="0"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7" y="1752600"/>
            <a:ext cx="8839966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2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>
            <a:normAutofit/>
          </a:bodyPr>
          <a:lstStyle/>
          <a:p>
            <a:r>
              <a:rPr lang="en-US" sz="4000" dirty="0"/>
              <a:t>Options for Creating Automated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962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markdown,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dyndoc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dyntext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putpdf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b="1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43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Local Macros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685800" y="1632445"/>
            <a:ext cx="81323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0.0231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("The p-value was statistically significant (p = 0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`pvalue'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)")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"08_LocalMacros.docx", replace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01996"/>
            <a:ext cx="7543800" cy="40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b="1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35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Conditional Text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52400" y="160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0.0231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significant =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(`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'&lt;0.05, "was", "was not")</a:t>
            </a:r>
          </a:p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 ("The p-value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`significant'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statistically significant (p = 0`pvalue')")</a:t>
            </a:r>
          </a:p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"10_ConditionalText.docx", replace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0529"/>
            <a:ext cx="7120650" cy="38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0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Conditional Text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22098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0.0231</a:t>
            </a:r>
          </a:p>
          <a:p>
            <a:endParaRPr lang="en-US" sz="1200" b="1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2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'&lt;0.05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("The p-value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statistically significant (p = 0`pvalue'))")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("The p-value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not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statistically significant (p = 0`pvalue')")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"08_ConditionalText.docx",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4176457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Conditional Text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7" y="1600200"/>
            <a:ext cx="8832345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Conditional Text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22098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0.1231</a:t>
            </a:r>
          </a:p>
          <a:p>
            <a:endParaRPr lang="en-US" sz="12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'&lt;0.05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("The p-value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statistically significant (p = 0`pvalue')")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("The p-value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not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statistically significant (p = 0`pvalue')")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"09_ConditionalText.docx",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1844545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Conditional Text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801863" cy="47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77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b="1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71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Returned Values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8675251" cy="35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/>
          <a:lstStyle/>
          <a:p>
            <a:r>
              <a:rPr lang="en-US" dirty="0"/>
              <a:t>Creating Automated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4340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400" dirty="0"/>
              <a:t>We will focus on:</a:t>
            </a:r>
          </a:p>
          <a:p>
            <a:pPr lvl="1"/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en-US" sz="4000" dirty="0"/>
              <a:t> to import data </a:t>
            </a:r>
          </a:p>
          <a:p>
            <a:pPr lvl="1"/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4000" dirty="0"/>
              <a:t> to create reports.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638"/>
            <a:ext cx="6618352" cy="3540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Returned Values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6002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summarize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list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 ("There are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`r(N)'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participants aged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`r(min)'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to ")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`r(max)'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years (mean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`r(mean)'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).")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"09_ReturnList.docx", replace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2705099" y="5067301"/>
            <a:ext cx="228601" cy="1371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677" y="5935111"/>
            <a:ext cx="6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Yuck!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94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Returned Values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6002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summarize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mean = string(r(mean), "%5.1f")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 ("There are `r(N)' participants aged `r(min)' to ")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("`r(max)' years (mean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`mean'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).")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"10_ReturnList.docx", replace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638"/>
            <a:ext cx="6774563" cy="3644691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5905499" y="5524501"/>
            <a:ext cx="228601" cy="304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8337" y="5867400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Better!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80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b="1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33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Estimation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4" y="2063496"/>
            <a:ext cx="8675251" cy="31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Estimation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812"/>
          <a:stretch/>
        </p:blipFill>
        <p:spPr>
          <a:xfrm>
            <a:off x="838200" y="1676400"/>
            <a:ext cx="4267200" cy="4352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2819400"/>
            <a:ext cx="2057400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Estimation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4190"/>
          <a:stretch/>
        </p:blipFill>
        <p:spPr>
          <a:xfrm>
            <a:off x="914400" y="1676400"/>
            <a:ext cx="629716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Estimation Results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447800"/>
            <a:ext cx="868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regress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weight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r(table)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[1,1], "%5.2f")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=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[3,1], "%5.1f")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Agetdf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[7,1], "%5.0f")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AgePvalue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string(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[4,1], "%6.4f")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AgeDirection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'&gt;0, "increase", "decrease")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AgeSignificance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AgePvalue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'&lt;0.05, "significant", "not significant")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 ("Each additional year of age is associated ")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("with a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kilogram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AgeDirection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weight.")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  This effect was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AgeSignificance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 the 0.05 level ")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("(t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Agetdf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AgePvalue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).")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"11_EstimationResults.docx",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27937091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Estimation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" y="1524000"/>
            <a:ext cx="8794242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8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Add a </a:t>
            </a:r>
            <a:r>
              <a:rPr lang="en-US" dirty="0" err="1" smtClean="0">
                <a:cs typeface="Courier New" panose="02070309020205020404" pitchFamily="49" charset="0"/>
              </a:rPr>
              <a:t>Marginsplot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447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font(Arial,16,black)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weight age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r(table)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margins, at(age=(20(10)80))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title("Regression of Weight on Age")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 export ./graphs/03_Marginsplot.png, as(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replace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string(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[1,1], "%5.2f")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"`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string(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[3,1], "%5.1f")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Agetdf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string(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[7,1], "%5.0f")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AgePvalue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string(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[4,1], "%6.4f")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AgeDirection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'&gt;0, "increase", "decrease")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AgeSignificance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AgePvalue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'&lt;0.05, "significant", "not significant")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AgeSignificance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'"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("Each additional year of age is associated ")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("with a 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AgeBeta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kilogram 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AgeDirection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in weight.")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  This effect was 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AgeSignificance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at the 0.05 level ")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("(t = 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Agetdf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p = `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AgePvalue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').")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image ("./graphs/03_Marginsplot.png"), width(4) height(3)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"11_EstimationResults2.docx",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1273585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Add a </a:t>
            </a:r>
            <a:r>
              <a:rPr lang="en-US" dirty="0" err="1">
                <a:cs typeface="Courier New" panose="02070309020205020404" pitchFamily="49" charset="0"/>
              </a:rPr>
              <a:t>Marginsplot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258428" cy="51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Table of Estimation </a:t>
            </a:r>
            <a:r>
              <a:rPr lang="en-US" dirty="0">
                <a:cs typeface="Courier New" panose="02070309020205020404" pitchFamily="49" charset="0"/>
              </a:rPr>
              <a:t>Results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4478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weight age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r(table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)‘</a:t>
            </a:r>
          </a:p>
          <a:p>
            <a:r>
              <a:rPr lang="en-US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Table1 = matrix(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"12_EstimationResultsTable.docx", replace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32795"/>
            <a:ext cx="7137439" cy="379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Estimation Results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4478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weight age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r(table)'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Table1(.,10), drop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 9), drop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 8),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"13_EstimationResultsTable.docx",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2637184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Estimation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8" y="1676400"/>
            <a:ext cx="8817104" cy="47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2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Estimation Results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28600" y="14478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weight age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r(table)'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Table1(.,10), drop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 9), drop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 8), drop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Table1(.,2)  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(%9.2f)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Table1(.,3)  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(%9.3f)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Table1(.,4)  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(%9.2f)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Table1(.,5/7),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(%9.4f)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"14_EstimationResultsTable.docx",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73140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Estimation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" y="1676400"/>
            <a:ext cx="8702794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35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Estimation Results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52400" y="1447800"/>
            <a:ext cx="8915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weight age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r(table)'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RegressOutput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Table1(.,10), drop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 9), drop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 8), drop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Table1(.,2)  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(%9.2f)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Table1(.,3)  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(%9.3f)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Table1(.,4)  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(%9.2f)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Table1(.,5/7),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(%9.4f)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Table1(.,.) , border(all, nil)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Table1(1,.) 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(center) bold border(bottom, single, black, 3pt)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Table1(.,1) ,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  bold border( right, single, black, 2pt)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"15_EstimationResultsTable.docx",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25730636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Estimation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40897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b="1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79379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193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</a:t>
            </a:r>
            <a:r>
              <a:rPr lang="en-US" dirty="0" smtClean="0">
                <a:cs typeface="Courier New" panose="02070309020205020404" pitchFamily="49" charset="0"/>
              </a:rPr>
              <a:t>Summary Statistics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1014"/>
          <a:stretch/>
        </p:blipFill>
        <p:spPr>
          <a:xfrm>
            <a:off x="457200" y="1828800"/>
            <a:ext cx="7852093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486400"/>
            <a:ext cx="2667000" cy="457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2286000"/>
            <a:ext cx="609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9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Summary Statistics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5744"/>
          <a:stretch/>
        </p:blipFill>
        <p:spPr>
          <a:xfrm>
            <a:off x="381000" y="2063496"/>
            <a:ext cx="8032353" cy="25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>
            <a:normAutofit/>
          </a:bodyPr>
          <a:lstStyle/>
          <a:p>
            <a:r>
              <a:rPr lang="en-US" dirty="0"/>
              <a:t>Open Database Connectivity (ODBC)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953000"/>
          </a:xfrm>
        </p:spPr>
        <p:txBody>
          <a:bodyPr>
            <a:normAutofit/>
          </a:bodyPr>
          <a:lstStyle/>
          <a:p>
            <a:r>
              <a:rPr lang="en-US" sz="3100" dirty="0"/>
              <a:t>ODBC is a standardized set of function calls for accessing data stored in both relational and non-relational database-management systems.</a:t>
            </a:r>
          </a:p>
          <a:p>
            <a:endParaRPr lang="en-US" sz="3100" dirty="0"/>
          </a:p>
          <a:p>
            <a:r>
              <a:rPr lang="en-US" sz="3100" dirty="0"/>
              <a:t>Advantages</a:t>
            </a:r>
          </a:p>
          <a:p>
            <a:pPr lvl="1"/>
            <a:r>
              <a:rPr lang="en-US" sz="2400" dirty="0"/>
              <a:t>Confidential data are stored in a secure database at all times</a:t>
            </a:r>
          </a:p>
          <a:p>
            <a:pPr lvl="1"/>
            <a:r>
              <a:rPr lang="en-US" sz="2400" dirty="0"/>
              <a:t>Password can be submitted from the ODBC client (Stata)</a:t>
            </a:r>
          </a:p>
          <a:p>
            <a:pPr lvl="1"/>
            <a:r>
              <a:rPr lang="en-US" sz="2400" dirty="0"/>
              <a:t>No need to export data from the database</a:t>
            </a:r>
          </a:p>
          <a:p>
            <a:pPr lvl="1"/>
            <a:r>
              <a:rPr lang="en-US" sz="2400" dirty="0"/>
              <a:t>Can access data using SQL queries</a:t>
            </a:r>
          </a:p>
          <a:p>
            <a:pPr lvl="1"/>
            <a:r>
              <a:rPr lang="en-US" sz="2400" dirty="0"/>
              <a:t>Data are always up-to-date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Summary Statistics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15537" y="19812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font(Arial,12,black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tabstat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glucose insulin HbA1c,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stat(count mean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skewness kurtosis)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columns(statistics)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StatTotal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"04_TableMatrix.docx",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30451794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Summary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1524000"/>
            <a:ext cx="8779001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34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Summary Statistics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15537" y="19812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tabstat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glucose insulin HbA1c,        ///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stat(count mean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skewness kurtosis)  ///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columns(statistics) save</a:t>
            </a:r>
          </a:p>
          <a:p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LabResults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StatTotal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)'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LabResults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layout(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autofitcontents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Table1(.,2) 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(%9.0f)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Table1(.,3/6),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nformat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(%9.2f)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</a:t>
            </a:r>
          </a:p>
          <a:p>
            <a:endParaRPr lang="en-US" sz="12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Table1(.,.) , border(all, nil)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Table1(1,.)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(center) bold border(bottom, single, black, 3pt)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Table1(.,1)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  bold border( right, single, black, 2pt)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"04_TableMatrix2.docx",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1164805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Summary Statistics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1" y="1454331"/>
            <a:ext cx="8740897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51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b="1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79379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112367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85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2095"/>
          <a:stretch/>
        </p:blipFill>
        <p:spPr>
          <a:xfrm>
            <a:off x="1447800" y="1905000"/>
            <a:ext cx="5263702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8942" y="4419600"/>
            <a:ext cx="2471058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5942" y="1828800"/>
            <a:ext cx="2166257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78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15537" y="19812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tabulate race gender,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"16_Crosstabs1", replace</a:t>
            </a:r>
          </a:p>
        </p:txBody>
      </p:sp>
    </p:spTree>
    <p:extLst>
      <p:ext uri="{BB962C8B-B14F-4D97-AF65-F5344CB8AC3E}">
        <p14:creationId xmlns:p14="http://schemas.microsoft.com/office/powerpoint/2010/main" val="2570968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" y="1447800"/>
            <a:ext cx="8794242" cy="5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68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1555"/>
          <a:stretch/>
        </p:blipFill>
        <p:spPr>
          <a:xfrm>
            <a:off x="761999" y="1600200"/>
            <a:ext cx="6341861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18" y="3943894"/>
            <a:ext cx="4831081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1" y="1524000"/>
            <a:ext cx="2133600" cy="381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9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15537" y="1981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tabulate race gender,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tabulate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race if !missing(gender),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RowTotals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RowTotals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"17_Crosstabs2", replace</a:t>
            </a:r>
          </a:p>
        </p:txBody>
      </p:sp>
    </p:spTree>
    <p:extLst>
      <p:ext uri="{BB962C8B-B14F-4D97-AF65-F5344CB8AC3E}">
        <p14:creationId xmlns:p14="http://schemas.microsoft.com/office/powerpoint/2010/main" val="406710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>
            <a:normAutofit/>
          </a:bodyPr>
          <a:lstStyle/>
          <a:p>
            <a:r>
              <a:rPr lang="en-US" dirty="0"/>
              <a:t>Open Database Connectivity (ODBC)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83" y="1981200"/>
            <a:ext cx="8704217" cy="2438400"/>
          </a:xfrm>
        </p:spPr>
        <p:txBody>
          <a:bodyPr>
            <a:normAutofit/>
          </a:bodyPr>
          <a:lstStyle/>
          <a:p>
            <a:r>
              <a:rPr lang="en-US" sz="2800" dirty="0"/>
              <a:t>ODBC’s architecture consists of four major components : </a:t>
            </a:r>
          </a:p>
          <a:p>
            <a:pPr lvl="1"/>
            <a:r>
              <a:rPr lang="en-US" sz="2400" dirty="0"/>
              <a:t>The client interface (such as Stata)</a:t>
            </a:r>
          </a:p>
          <a:p>
            <a:pPr lvl="1"/>
            <a:r>
              <a:rPr lang="en-US" sz="2400" dirty="0"/>
              <a:t>The ODBC driver manager</a:t>
            </a:r>
          </a:p>
          <a:p>
            <a:pPr lvl="1"/>
            <a:r>
              <a:rPr lang="en-US" sz="2400" dirty="0"/>
              <a:t>The ODBC drivers</a:t>
            </a:r>
          </a:p>
          <a:p>
            <a:pPr lvl="1"/>
            <a:r>
              <a:rPr lang="en-US" sz="2400" dirty="0"/>
              <a:t>The data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00" t="37777" r="11250" b="27409"/>
          <a:stretch/>
        </p:blipFill>
        <p:spPr>
          <a:xfrm>
            <a:off x="219891" y="4572000"/>
            <a:ext cx="8704217" cy="21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8" y="1449977"/>
            <a:ext cx="8817104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829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9798"/>
          <a:stretch/>
        </p:blipFill>
        <p:spPr>
          <a:xfrm>
            <a:off x="457200" y="2063496"/>
            <a:ext cx="78288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84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215537" y="19812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tabulate race gender,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tabulate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race if !missing(gender),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RowTotals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Hispanic White Black Other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Male Female Total</a:t>
            </a:r>
          </a:p>
          <a:p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"18_Crosstabs3", replace</a:t>
            </a:r>
          </a:p>
        </p:txBody>
      </p:sp>
    </p:spTree>
    <p:extLst>
      <p:ext uri="{BB962C8B-B14F-4D97-AF65-F5344CB8AC3E}">
        <p14:creationId xmlns:p14="http://schemas.microsoft.com/office/powerpoint/2010/main" val="3272626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9977"/>
            <a:ext cx="8779001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69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14300" y="19812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font(Arial,12,black)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tabulate race gender,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tabulate race if !missing(gender),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matcell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RowTotals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CellCounts,RowTotals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Hispanic White Black Other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Male Female Total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matrix(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CellCounts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layout(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autofitcontents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Table1(.,.)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       border(all, nil)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Table1(1,.)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(center) bold border(bottom, single, black, 3pt)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Table1(5,.) ,                     border(bottom, single, black, 3pt)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Table1(.,1)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(right)  bold border( right, single, black, 2pt)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Table1(.,4) ,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halign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(left)        border(  left, single, black, 2pt)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"19_Crosstabs4", replace</a:t>
            </a:r>
          </a:p>
        </p:txBody>
      </p:sp>
    </p:spTree>
    <p:extLst>
      <p:ext uri="{BB962C8B-B14F-4D97-AF65-F5344CB8AC3E}">
        <p14:creationId xmlns:p14="http://schemas.microsoft.com/office/powerpoint/2010/main" val="18303716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Table of Frequencies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5143"/>
            <a:ext cx="8779001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42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b="1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79379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112367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404815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951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Table of </a:t>
            </a:r>
            <a:r>
              <a:rPr lang="en-US" dirty="0" smtClean="0">
                <a:cs typeface="Courier New" panose="02070309020205020404" pitchFamily="49" charset="0"/>
              </a:rPr>
              <a:t>Raw Data</a:t>
            </a:r>
            <a:endParaRPr lang="en-US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685800" y="1632445"/>
            <a:ext cx="8084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font(Arial,20,black)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table Table1 = data(id age gender race) in 1/5,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"03_TableData.docx", replace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2388D-645E-4566-B506-071580AE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1" y="2463442"/>
            <a:ext cx="6851581" cy="43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40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b="1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79379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112367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404815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69726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374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6781800" cy="52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>
            <a:normAutofit/>
          </a:bodyPr>
          <a:lstStyle/>
          <a:p>
            <a:r>
              <a:rPr lang="en-US" dirty="0"/>
              <a:t>Microsoft Access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8213FB-76A1-4790-82E9-14F200F15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4547"/>
            <a:ext cx="6705600" cy="5106731"/>
          </a:xfrm>
        </p:spPr>
      </p:pic>
    </p:spTree>
    <p:extLst>
      <p:ext uri="{BB962C8B-B14F-4D97-AF65-F5344CB8AC3E}">
        <p14:creationId xmlns:p14="http://schemas.microsoft.com/office/powerpoint/2010/main" val="3112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4" y="1981200"/>
            <a:ext cx="8778451" cy="31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14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5EBDB-5C73-4D25-8FDA-DEFF56BBED62}"/>
              </a:ext>
            </a:extLst>
          </p:cNvPr>
          <p:cNvSpPr txBox="1"/>
          <p:nvPr/>
        </p:nvSpPr>
        <p:spPr>
          <a:xfrm>
            <a:off x="114300" y="198120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begin,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(letter) font(Arial,14,black)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paragraph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("Report Date: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`c(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)'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linebreak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("Report Time: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`c(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)'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linebreak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("Report created by user: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`c(username)'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linebreak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("Report created using: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`c(hostname)'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linebreak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text ("Report HTTP proxy: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`c(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httpproxy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)'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linebreak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save "20_creturn.docx", replace</a:t>
            </a:r>
          </a:p>
        </p:txBody>
      </p:sp>
    </p:spTree>
    <p:extLst>
      <p:ext uri="{BB962C8B-B14F-4D97-AF65-F5344CB8AC3E}">
        <p14:creationId xmlns:p14="http://schemas.microsoft.com/office/powerpoint/2010/main" val="12059071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832104"/>
          </a:xfrm>
        </p:spPr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1" y="1676400"/>
            <a:ext cx="8748518" cy="50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153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b="1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79379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112367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404815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69726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99019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096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/>
              <a:t> Partial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have a 30 gigabyte data file and you only have 16 gigabytes of RAM on your computer.  How do you work with this file in Stata?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934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/>
              <a:t> Partial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You can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en-US" sz="3600" dirty="0"/>
              <a:t> a data file on a disk without opening the file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describe using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mydata.dta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600" dirty="0"/>
          </a:p>
          <a:p>
            <a:r>
              <a:rPr lang="en-US" sz="3600" dirty="0"/>
              <a:t>You can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sz="3600" dirty="0"/>
              <a:t> a subset of variables and/or observations 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id age sex if race==2 using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mydata.dta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13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696"/>
            <a:ext cx="9144000" cy="984504"/>
          </a:xfrm>
        </p:spPr>
        <p:txBody>
          <a:bodyPr/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Creating Excel tables with </a:t>
            </a:r>
            <a:r>
              <a:rPr lang="en-US" sz="2000" dirty="0" err="1"/>
              <a:t>putexcel</a:t>
            </a:r>
            <a:r>
              <a:rPr lang="en-US" sz="2000" dirty="0"/>
              <a:t>, part 1: Introduction and formatting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https://blog.stata.com/2017/01/10/creating-excel-tables-with-putexcel-part-1-introduction-and-formatting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Creating Excel tables with </a:t>
            </a:r>
            <a:r>
              <a:rPr lang="en-US" sz="2000" dirty="0" err="1"/>
              <a:t>putexcel</a:t>
            </a:r>
            <a:r>
              <a:rPr lang="en-US" sz="2000" dirty="0"/>
              <a:t>, part 2: Macro, picture, matrix, and formula expressions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https://blog.stata.com/2017/01/24/creating-excel-tables-with-putexcel-part-2-macro-picture-matrix-and-formula-expressions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dirty="0"/>
              <a:t>Creating Excel tables with </a:t>
            </a:r>
            <a:r>
              <a:rPr lang="en-US" sz="2000" dirty="0" err="1"/>
              <a:t>putexcel</a:t>
            </a:r>
            <a:r>
              <a:rPr lang="en-US" sz="2000" dirty="0"/>
              <a:t> part 3: Writing custom reports for arbitrary </a:t>
            </a:r>
            <a:r>
              <a:rPr lang="en-US" sz="2000" dirty="0" smtClean="0"/>
              <a:t>variables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https://blog.stata.com/2017/04/06/creating-excel-tables-with-putexcel-part-3-writing-custom-reports-for-arbitrary-variables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dirty="0"/>
              <a:t>Export tables to </a:t>
            </a:r>
            <a:r>
              <a:rPr lang="en-US" sz="2000" dirty="0" smtClean="0"/>
              <a:t>Excel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https://blog.stata.com/2013/09/25/export-tables-to-excel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95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6"/>
            <a:ext cx="8229600" cy="98450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Options for Importing Data</a:t>
            </a:r>
          </a:p>
          <a:p>
            <a:r>
              <a:rPr lang="en-US" sz="3000" dirty="0"/>
              <a:t>Options for Creating Automated Reports</a:t>
            </a: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1900" dirty="0" smtClean="0"/>
              <a:t>Local macros</a:t>
            </a:r>
          </a:p>
          <a:p>
            <a:pPr lvl="1"/>
            <a:r>
              <a:rPr lang="en-US" sz="1900" dirty="0" smtClean="0"/>
              <a:t>Conditional text</a:t>
            </a:r>
          </a:p>
          <a:p>
            <a:pPr lvl="1"/>
            <a:r>
              <a:rPr lang="en-US" sz="1900" dirty="0" smtClean="0"/>
              <a:t>Returned values</a:t>
            </a:r>
          </a:p>
          <a:p>
            <a:pPr lvl="1"/>
            <a:r>
              <a:rPr lang="en-US" sz="1900" dirty="0" smtClean="0"/>
              <a:t>Estimation results and tables of estimation results</a:t>
            </a:r>
          </a:p>
          <a:p>
            <a:pPr lvl="1"/>
            <a:r>
              <a:rPr lang="en-US" sz="1900" dirty="0" smtClean="0"/>
              <a:t>Tables of summary statistics</a:t>
            </a:r>
          </a:p>
          <a:p>
            <a:pPr lvl="1"/>
            <a:r>
              <a:rPr lang="en-US" sz="1900" dirty="0" smtClean="0"/>
              <a:t>Tables of frequencies</a:t>
            </a:r>
          </a:p>
          <a:p>
            <a:pPr lvl="1"/>
            <a:r>
              <a:rPr lang="en-US" sz="1900" dirty="0" smtClean="0"/>
              <a:t>Tables of raw data</a:t>
            </a:r>
          </a:p>
          <a:p>
            <a:pPr lvl="1"/>
            <a:r>
              <a:rPr lang="en-US" sz="1900" dirty="0" smtClean="0"/>
              <a:t>Add time, date, and other user information</a:t>
            </a:r>
          </a:p>
          <a:p>
            <a:pPr lvl="1"/>
            <a:r>
              <a:rPr lang="en-US" sz="1900" dirty="0" smtClean="0"/>
              <a:t>Describe and use partial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502229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194178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44193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2931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" y="3372005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5489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191000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49651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479379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112367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404815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697263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5990191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6317415"/>
            <a:ext cx="189078" cy="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31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277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26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download the slides, dataset, and do-file here:</a:t>
            </a:r>
          </a:p>
          <a:p>
            <a:pPr algn="ctr"/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tinyurl.com/2019putdocx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contact me here:</a:t>
            </a:r>
          </a:p>
          <a:p>
            <a:pPr algn="ctr"/>
            <a:r>
              <a:rPr lang="en-US" sz="2400" b="1" dirty="0" smtClean="0">
                <a:hlinkClick r:id="rId4"/>
              </a:rPr>
              <a:t>chuber@stata.com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5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21375</TotalTime>
  <Words>3505</Words>
  <Application>Microsoft Office PowerPoint</Application>
  <PresentationFormat>On-screen Show (4:3)</PresentationFormat>
  <Paragraphs>710</Paragraphs>
  <Slides>98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Arial</vt:lpstr>
      <vt:lpstr>Calibri</vt:lpstr>
      <vt:lpstr>Courier New</vt:lpstr>
      <vt:lpstr>Office Theme</vt:lpstr>
      <vt:lpstr>Automated Reports Using Stata</vt:lpstr>
      <vt:lpstr>Outline</vt:lpstr>
      <vt:lpstr>Options for Importing Data</vt:lpstr>
      <vt:lpstr>Options for Creating Automated Reports</vt:lpstr>
      <vt:lpstr>Creating Automated Reports</vt:lpstr>
      <vt:lpstr>Outline</vt:lpstr>
      <vt:lpstr>Open Database Connectivity (ODBC)</vt:lpstr>
      <vt:lpstr>Open Database Connectivity (ODBC)</vt:lpstr>
      <vt:lpstr>Microsoft Access Database</vt:lpstr>
      <vt:lpstr>Windows 10 ODBC Driver Manager</vt:lpstr>
      <vt:lpstr>Windows 10 ODBC Drivers</vt:lpstr>
      <vt:lpstr>Setup ODBC in Windows 10</vt:lpstr>
      <vt:lpstr>Setup ODBC in Windows 10</vt:lpstr>
      <vt:lpstr>Setup ODBC in Windows 10</vt:lpstr>
      <vt:lpstr>Some ODBC Commands in Stata</vt:lpstr>
      <vt:lpstr>Using ODBC in Stata</vt:lpstr>
      <vt:lpstr>ODBC Data</vt:lpstr>
      <vt:lpstr>ODBC Data</vt:lpstr>
      <vt:lpstr>ODBC Data</vt:lpstr>
      <vt:lpstr>SQL Queries From Stata</vt:lpstr>
      <vt:lpstr>SQL Queries From Stata</vt:lpstr>
      <vt:lpstr>SQL Queries From Stata</vt:lpstr>
      <vt:lpstr>SQL Queries From Stata</vt:lpstr>
      <vt:lpstr>Outline</vt:lpstr>
      <vt:lpstr>Some putdocx Commands</vt:lpstr>
      <vt:lpstr>putdocx begin</vt:lpstr>
      <vt:lpstr>putdocx text</vt:lpstr>
      <vt:lpstr>putdocx (paragraph and text options)</vt:lpstr>
      <vt:lpstr>putdocx text</vt:lpstr>
      <vt:lpstr>putdocx image</vt:lpstr>
      <vt:lpstr>putdocx image</vt:lpstr>
      <vt:lpstr>putdocx table</vt:lpstr>
      <vt:lpstr>putdocx table</vt:lpstr>
      <vt:lpstr>putdocx table (options)</vt:lpstr>
      <vt:lpstr>putdocx table (options)</vt:lpstr>
      <vt:lpstr>putdocx table (options)</vt:lpstr>
      <vt:lpstr>putdocx table (options)</vt:lpstr>
      <vt:lpstr>putdocx table (options)</vt:lpstr>
      <vt:lpstr>putdocx table (options)</vt:lpstr>
      <vt:lpstr>Outline</vt:lpstr>
      <vt:lpstr>Local Macros</vt:lpstr>
      <vt:lpstr>Outline</vt:lpstr>
      <vt:lpstr>Conditional Text</vt:lpstr>
      <vt:lpstr>Conditional Text</vt:lpstr>
      <vt:lpstr>Conditional Text</vt:lpstr>
      <vt:lpstr>Conditional Text</vt:lpstr>
      <vt:lpstr>Conditional Text</vt:lpstr>
      <vt:lpstr>Outline</vt:lpstr>
      <vt:lpstr>Returned Values</vt:lpstr>
      <vt:lpstr>Returned Values</vt:lpstr>
      <vt:lpstr>Returned Values</vt:lpstr>
      <vt:lpstr>Outline</vt:lpstr>
      <vt:lpstr>Estimation Results</vt:lpstr>
      <vt:lpstr>Estimation Results</vt:lpstr>
      <vt:lpstr>Estimation Results</vt:lpstr>
      <vt:lpstr>Estimation Results</vt:lpstr>
      <vt:lpstr>Estimation Results</vt:lpstr>
      <vt:lpstr>Add a Marginsplot</vt:lpstr>
      <vt:lpstr>Add a Marginsplot</vt:lpstr>
      <vt:lpstr>Table of Estimation Results</vt:lpstr>
      <vt:lpstr>Table of Estimation Results</vt:lpstr>
      <vt:lpstr>Table of Estimation Results</vt:lpstr>
      <vt:lpstr>Table of Estimation Results</vt:lpstr>
      <vt:lpstr>Table of Estimation Results</vt:lpstr>
      <vt:lpstr>Table of Estimation Results</vt:lpstr>
      <vt:lpstr>Table of Estimation Results</vt:lpstr>
      <vt:lpstr>Outline</vt:lpstr>
      <vt:lpstr>Table of Summary Statistics</vt:lpstr>
      <vt:lpstr>Table of Summary Statistics</vt:lpstr>
      <vt:lpstr>Table of Summary Statistics</vt:lpstr>
      <vt:lpstr>Table of Summary Statistics</vt:lpstr>
      <vt:lpstr>Table of Summary Statistics</vt:lpstr>
      <vt:lpstr>Table of Summary Statistics</vt:lpstr>
      <vt:lpstr>Outline</vt:lpstr>
      <vt:lpstr>Table of Frequencies</vt:lpstr>
      <vt:lpstr>Table of Frequencies</vt:lpstr>
      <vt:lpstr>Table of Frequencies</vt:lpstr>
      <vt:lpstr>Table of Frequencies</vt:lpstr>
      <vt:lpstr>Table of Frequencies</vt:lpstr>
      <vt:lpstr>Table of Frequencies</vt:lpstr>
      <vt:lpstr>Table of Frequencies</vt:lpstr>
      <vt:lpstr>Table of Frequencies</vt:lpstr>
      <vt:lpstr>Table of Frequencies</vt:lpstr>
      <vt:lpstr>Table of Frequencies</vt:lpstr>
      <vt:lpstr>Table of Frequencies</vt:lpstr>
      <vt:lpstr>Outline</vt:lpstr>
      <vt:lpstr>Table of Raw Data</vt:lpstr>
      <vt:lpstr>Outline</vt:lpstr>
      <vt:lpstr>creturn list</vt:lpstr>
      <vt:lpstr>creturn list</vt:lpstr>
      <vt:lpstr>creturn list</vt:lpstr>
      <vt:lpstr>creturn list</vt:lpstr>
      <vt:lpstr>Outline</vt:lpstr>
      <vt:lpstr>use Partial Datasets</vt:lpstr>
      <vt:lpstr>use Partial Datasets</vt:lpstr>
      <vt:lpstr>putexcel</vt:lpstr>
      <vt:lpstr>Outline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Huber</dc:creator>
  <cp:lastModifiedBy>ChuckStata</cp:lastModifiedBy>
  <cp:revision>1556</cp:revision>
  <dcterms:created xsi:type="dcterms:W3CDTF">2013-10-24T18:49:17Z</dcterms:created>
  <dcterms:modified xsi:type="dcterms:W3CDTF">2019-10-02T15:16:09Z</dcterms:modified>
</cp:coreProperties>
</file>