
<file path=[Content_Types].xml><?xml version="1.0" encoding="utf-8"?>
<Types xmlns="http://schemas.openxmlformats.org/package/2006/content-types">
  <Default Extension="png" ContentType="image/png"/>
  <Default Extension="emf" ContentType="image/x-emf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00"/>
  </p:notesMasterIdLst>
  <p:sldIdLst>
    <p:sldId id="806" r:id="rId2"/>
    <p:sldId id="896" r:id="rId3"/>
    <p:sldId id="851" r:id="rId4"/>
    <p:sldId id="852" r:id="rId5"/>
    <p:sldId id="858" r:id="rId6"/>
    <p:sldId id="961" r:id="rId7"/>
    <p:sldId id="860" r:id="rId8"/>
    <p:sldId id="862" r:id="rId9"/>
    <p:sldId id="839" r:id="rId10"/>
    <p:sldId id="844" r:id="rId11"/>
    <p:sldId id="845" r:id="rId12"/>
    <p:sldId id="846" r:id="rId13"/>
    <p:sldId id="847" r:id="rId14"/>
    <p:sldId id="848" r:id="rId15"/>
    <p:sldId id="863" r:id="rId16"/>
    <p:sldId id="840" r:id="rId17"/>
    <p:sldId id="841" r:id="rId18"/>
    <p:sldId id="842" r:id="rId19"/>
    <p:sldId id="843" r:id="rId20"/>
    <p:sldId id="849" r:id="rId21"/>
    <p:sldId id="887" r:id="rId22"/>
    <p:sldId id="866" r:id="rId23"/>
    <p:sldId id="850" r:id="rId24"/>
    <p:sldId id="960" r:id="rId25"/>
    <p:sldId id="865" r:id="rId26"/>
    <p:sldId id="870" r:id="rId27"/>
    <p:sldId id="900" r:id="rId28"/>
    <p:sldId id="899" r:id="rId29"/>
    <p:sldId id="867" r:id="rId30"/>
    <p:sldId id="868" r:id="rId31"/>
    <p:sldId id="869" r:id="rId32"/>
    <p:sldId id="888" r:id="rId33"/>
    <p:sldId id="889" r:id="rId34"/>
    <p:sldId id="901" r:id="rId35"/>
    <p:sldId id="902" r:id="rId36"/>
    <p:sldId id="890" r:id="rId37"/>
    <p:sldId id="891" r:id="rId38"/>
    <p:sldId id="892" r:id="rId39"/>
    <p:sldId id="893" r:id="rId40"/>
    <p:sldId id="959" r:id="rId41"/>
    <p:sldId id="903" r:id="rId42"/>
    <p:sldId id="958" r:id="rId43"/>
    <p:sldId id="912" r:id="rId44"/>
    <p:sldId id="904" r:id="rId45"/>
    <p:sldId id="905" r:id="rId46"/>
    <p:sldId id="906" r:id="rId47"/>
    <p:sldId id="907" r:id="rId48"/>
    <p:sldId id="957" r:id="rId49"/>
    <p:sldId id="911" r:id="rId50"/>
    <p:sldId id="910" r:id="rId51"/>
    <p:sldId id="913" r:id="rId52"/>
    <p:sldId id="956" r:id="rId53"/>
    <p:sldId id="914" r:id="rId54"/>
    <p:sldId id="915" r:id="rId55"/>
    <p:sldId id="916" r:id="rId56"/>
    <p:sldId id="917" r:id="rId57"/>
    <p:sldId id="918" r:id="rId58"/>
    <p:sldId id="948" r:id="rId59"/>
    <p:sldId id="949" r:id="rId60"/>
    <p:sldId id="919" r:id="rId61"/>
    <p:sldId id="920" r:id="rId62"/>
    <p:sldId id="921" r:id="rId63"/>
    <p:sldId id="922" r:id="rId64"/>
    <p:sldId id="923" r:id="rId65"/>
    <p:sldId id="924" r:id="rId66"/>
    <p:sldId id="925" r:id="rId67"/>
    <p:sldId id="955" r:id="rId68"/>
    <p:sldId id="928" r:id="rId69"/>
    <p:sldId id="929" r:id="rId70"/>
    <p:sldId id="926" r:id="rId71"/>
    <p:sldId id="927" r:id="rId72"/>
    <p:sldId id="930" r:id="rId73"/>
    <p:sldId id="931" r:id="rId74"/>
    <p:sldId id="954" r:id="rId75"/>
    <p:sldId id="934" r:id="rId76"/>
    <p:sldId id="932" r:id="rId77"/>
    <p:sldId id="933" r:id="rId78"/>
    <p:sldId id="935" r:id="rId79"/>
    <p:sldId id="936" r:id="rId80"/>
    <p:sldId id="937" r:id="rId81"/>
    <p:sldId id="938" r:id="rId82"/>
    <p:sldId id="939" r:id="rId83"/>
    <p:sldId id="940" r:id="rId84"/>
    <p:sldId id="942" r:id="rId85"/>
    <p:sldId id="943" r:id="rId86"/>
    <p:sldId id="953" r:id="rId87"/>
    <p:sldId id="873" r:id="rId88"/>
    <p:sldId id="952" r:id="rId89"/>
    <p:sldId id="875" r:id="rId90"/>
    <p:sldId id="945" r:id="rId91"/>
    <p:sldId id="946" r:id="rId92"/>
    <p:sldId id="944" r:id="rId93"/>
    <p:sldId id="951" r:id="rId94"/>
    <p:sldId id="894" r:id="rId95"/>
    <p:sldId id="895" r:id="rId96"/>
    <p:sldId id="947" r:id="rId97"/>
    <p:sldId id="950" r:id="rId98"/>
    <p:sldId id="508" r:id="rId9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7434"/>
    <a:srgbClr val="0000FF"/>
    <a:srgbClr val="CC6600"/>
    <a:srgbClr val="7E6000"/>
    <a:srgbClr val="9A7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563" autoAdjust="0"/>
  </p:normalViewPr>
  <p:slideViewPr>
    <p:cSldViewPr>
      <p:cViewPr varScale="1">
        <p:scale>
          <a:sx n="88" d="100"/>
          <a:sy n="88" d="100"/>
        </p:scale>
        <p:origin x="1334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5268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0" d="100"/>
        <a:sy n="100" d="100"/>
      </p:scale>
      <p:origin x="0" y="-1315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87" Type="http://schemas.openxmlformats.org/officeDocument/2006/relationships/slide" Target="slides/slide86.xml"/><Relationship Id="rId102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D308A2-9EEE-41A2-920B-CAEDE4E80018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5C1AE5D-2A48-41E7-9FFF-202990A0EC4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91392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1AE5D-2A48-41E7-9FFF-202990A0EC4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11305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5C1AE5D-2A48-41E7-9FFF-202990A0EC4D}" type="slidenum">
              <a:rPr lang="en-US" smtClean="0"/>
              <a:t>98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04477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9207-F20E-475B-BB9F-802C285ABDE1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2E80-6E97-45ED-9957-616F64E723C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67479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9207-F20E-475B-BB9F-802C285ABDE1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2E80-6E97-45ED-9957-616F64E7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8233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9207-F20E-475B-BB9F-802C285ABDE1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2E80-6E97-45ED-9957-616F64E7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1966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9207-F20E-475B-BB9F-802C285ABDE1}" type="datetimeFigureOut">
              <a:rPr lang="en-US" smtClean="0"/>
              <a:t>10/2/2019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2E80-6E97-45ED-9957-616F64E7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70956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9207-F20E-475B-BB9F-802C285ABDE1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2E80-6E97-45ED-9957-616F64E7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2529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9207-F20E-475B-BB9F-802C285ABDE1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2E80-6E97-45ED-9957-616F64E7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922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9207-F20E-475B-BB9F-802C285ABDE1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2E80-6E97-45ED-9957-616F64E7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737552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9207-F20E-475B-BB9F-802C285ABDE1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2E80-6E97-45ED-9957-616F64E7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791331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9207-F20E-475B-BB9F-802C285ABDE1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2E80-6E97-45ED-9957-616F64E7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2618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9207-F20E-475B-BB9F-802C285ABDE1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2E80-6E97-45ED-9957-616F64E7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942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D59207-F20E-475B-BB9F-802C285ABDE1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462E80-6E97-45ED-9957-616F64E723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10142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990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7400"/>
            <a:ext cx="8229600" cy="4068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D59207-F20E-475B-BB9F-802C285ABDE1}" type="datetimeFigureOut">
              <a:rPr lang="en-US" smtClean="0"/>
              <a:t>10/2/2019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462E80-6E97-45ED-9957-616F64E723C7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462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48.emf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em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3" Type="http://schemas.openxmlformats.org/officeDocument/2006/relationships/hyperlink" Target="https://blog.stata.com/2017/01/24/creating-excel-tables-with-putexcel-part-2-macro-picture-matrix-and-formula-expressions/" TargetMode="External"/><Relationship Id="rId2" Type="http://schemas.openxmlformats.org/officeDocument/2006/relationships/hyperlink" Target="https://blog.stata.com/2017/01/10/creating-excel-tables-with-putexcel-part-1-introduction-and-formatting/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.jpg"/><Relationship Id="rId5" Type="http://schemas.openxmlformats.org/officeDocument/2006/relationships/hyperlink" Target="https://blog.stata.com/2013/09/25/export-tables-to-excel/" TargetMode="External"/><Relationship Id="rId4" Type="http://schemas.openxmlformats.org/officeDocument/2006/relationships/hyperlink" Target="https://blog.stata.com/2017/04/06/creating-excel-tables-with-putexcel-part-3-writing-custom-reports-for-arbitrary-variables/" TargetMode="Externa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gi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3" Type="http://schemas.openxmlformats.org/officeDocument/2006/relationships/hyperlink" Target="https://tinyurl.com/2019putdocx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hyperlink" Target="mailto:chuber@stata.com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143000"/>
            <a:ext cx="9144000" cy="1470025"/>
          </a:xfrm>
        </p:spPr>
        <p:txBody>
          <a:bodyPr>
            <a:normAutofit/>
          </a:bodyPr>
          <a:lstStyle/>
          <a:p>
            <a:r>
              <a:rPr lang="en-US" sz="4800" dirty="0"/>
              <a:t>Automated Reports Using Stata</a:t>
            </a:r>
            <a:endParaRPr lang="en-US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76600"/>
            <a:ext cx="6400800" cy="1219200"/>
          </a:xfrm>
        </p:spPr>
        <p:txBody>
          <a:bodyPr>
            <a:normAutofit fontScale="92500" lnSpcReduction="20000"/>
          </a:bodyPr>
          <a:lstStyle/>
          <a:p>
            <a:pPr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Chuck Huber, PhD</a:t>
            </a:r>
          </a:p>
          <a:p>
            <a:pPr>
              <a:spcBef>
                <a:spcPts val="0"/>
              </a:spcBef>
            </a:pPr>
            <a:r>
              <a:rPr lang="en-US" dirty="0">
                <a:solidFill>
                  <a:schemeClr val="tx1"/>
                </a:solidFill>
              </a:rPr>
              <a:t>StataCorp</a:t>
            </a:r>
          </a:p>
          <a:p>
            <a:pPr>
              <a:spcBef>
                <a:spcPts val="0"/>
              </a:spcBef>
            </a:pPr>
            <a:r>
              <a:rPr lang="en-US" sz="3000" dirty="0">
                <a:solidFill>
                  <a:schemeClr val="tx1"/>
                </a:solidFill>
              </a:rPr>
              <a:t>chuber@stata.com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86D2565-5F1D-4BAD-A667-7C3091E765BA}"/>
              </a:ext>
            </a:extLst>
          </p:cNvPr>
          <p:cNvSpPr txBox="1"/>
          <p:nvPr/>
        </p:nvSpPr>
        <p:spPr>
          <a:xfrm>
            <a:off x="2243615" y="4953000"/>
            <a:ext cx="472712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/>
              <a:t>Oxford University</a:t>
            </a:r>
          </a:p>
          <a:p>
            <a:pPr algn="ctr"/>
            <a:r>
              <a:rPr lang="en-US" sz="3200" dirty="0"/>
              <a:t>Clinical Trials Research Unit</a:t>
            </a:r>
          </a:p>
          <a:p>
            <a:pPr algn="ctr"/>
            <a:r>
              <a:rPr lang="en-US" sz="3200" dirty="0"/>
              <a:t>October 16, 2018</a:t>
            </a:r>
          </a:p>
        </p:txBody>
      </p:sp>
    </p:spTree>
    <p:extLst>
      <p:ext uri="{BB962C8B-B14F-4D97-AF65-F5344CB8AC3E}">
        <p14:creationId xmlns:p14="http://schemas.microsoft.com/office/powerpoint/2010/main" val="37835587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984504"/>
          </a:xfrm>
        </p:spPr>
        <p:txBody>
          <a:bodyPr/>
          <a:lstStyle/>
          <a:p>
            <a:r>
              <a:rPr lang="en-US" dirty="0"/>
              <a:t>Windows </a:t>
            </a:r>
            <a:r>
              <a:rPr lang="en-US" dirty="0" smtClean="0"/>
              <a:t>10 ODBC </a:t>
            </a:r>
            <a:r>
              <a:rPr lang="en-US" dirty="0"/>
              <a:t>Driver Manager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51D7C3E-B2EC-45F3-9EAE-2E53F17EAD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907" y="1952267"/>
            <a:ext cx="5058183" cy="37071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7D45C9E-B662-43CE-908A-41D4EEFB44A8}"/>
              </a:ext>
            </a:extLst>
          </p:cNvPr>
          <p:cNvSpPr txBox="1"/>
          <p:nvPr/>
        </p:nvSpPr>
        <p:spPr>
          <a:xfrm>
            <a:off x="665802" y="6011471"/>
            <a:ext cx="78123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Start  &gt;  Windows Administrative Tools  &gt;  ODBC Data Sources</a:t>
            </a:r>
          </a:p>
        </p:txBody>
      </p:sp>
    </p:spTree>
    <p:extLst>
      <p:ext uri="{BB962C8B-B14F-4D97-AF65-F5344CB8AC3E}">
        <p14:creationId xmlns:p14="http://schemas.microsoft.com/office/powerpoint/2010/main" val="4141310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984504"/>
          </a:xfrm>
        </p:spPr>
        <p:txBody>
          <a:bodyPr/>
          <a:lstStyle/>
          <a:p>
            <a:r>
              <a:rPr lang="en-US" dirty="0" smtClean="0"/>
              <a:t>Windows 10 </a:t>
            </a:r>
            <a:r>
              <a:rPr lang="en-US" dirty="0"/>
              <a:t>ODBC Drivers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3020A98-2BD8-49B0-8843-6D2377D117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57400"/>
            <a:ext cx="9144000" cy="381000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423C541F-4B73-4B2F-9CEE-E43AEDCE3773}"/>
              </a:ext>
            </a:extLst>
          </p:cNvPr>
          <p:cNvCxnSpPr>
            <a:cxnSpLocks/>
          </p:cNvCxnSpPr>
          <p:nvPr/>
        </p:nvCxnSpPr>
        <p:spPr>
          <a:xfrm flipV="1">
            <a:off x="4343400" y="2514600"/>
            <a:ext cx="914400" cy="60960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7331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Setup ODBC in </a:t>
            </a:r>
            <a:r>
              <a:rPr lang="en-US" dirty="0" smtClean="0"/>
              <a:t>Windows 10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14084CA-060E-44CC-B33C-0D5181EF22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133600"/>
            <a:ext cx="9144000" cy="37902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2258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Setup ODBC in </a:t>
            </a:r>
            <a:r>
              <a:rPr lang="en-US" dirty="0" smtClean="0"/>
              <a:t>Windows 10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335E271-BB20-4371-BB54-D56197E3B9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24000"/>
            <a:ext cx="9144000" cy="5238065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5E61B02D-054F-44E5-B7E3-94EA8DEA2C91}"/>
              </a:ext>
            </a:extLst>
          </p:cNvPr>
          <p:cNvSpPr/>
          <p:nvPr/>
        </p:nvSpPr>
        <p:spPr>
          <a:xfrm>
            <a:off x="5638800" y="4800600"/>
            <a:ext cx="2667000" cy="1371600"/>
          </a:xfrm>
          <a:prstGeom prst="rect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246589AC-0029-4BA9-8C25-BA5F23046CB6}"/>
              </a:ext>
            </a:extLst>
          </p:cNvPr>
          <p:cNvCxnSpPr>
            <a:cxnSpLocks/>
          </p:cNvCxnSpPr>
          <p:nvPr/>
        </p:nvCxnSpPr>
        <p:spPr>
          <a:xfrm>
            <a:off x="5562600" y="3124200"/>
            <a:ext cx="228600" cy="1447800"/>
          </a:xfrm>
          <a:prstGeom prst="straightConnector1">
            <a:avLst/>
          </a:prstGeom>
          <a:ln w="508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6227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Setup ODBC in </a:t>
            </a:r>
            <a:r>
              <a:rPr lang="en-US" dirty="0" smtClean="0"/>
              <a:t>Windows 10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721B4F0-7430-4B94-8749-DD6852D661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7800" y="1752600"/>
            <a:ext cx="6331061" cy="4642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9111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Some ODBC Commands in Stata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300" y="1905000"/>
            <a:ext cx="8915400" cy="39624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list </a:t>
            </a:r>
            <a:r>
              <a:rPr lang="en-US" sz="2000" dirty="0"/>
              <a:t>- List ODBC sources to which Stata can connect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query </a:t>
            </a:r>
            <a:r>
              <a:rPr lang="en-US" sz="2000" dirty="0"/>
              <a:t>- Retrieve available names from specified data source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describe </a:t>
            </a:r>
            <a:r>
              <a:rPr lang="en-US" sz="2000" dirty="0"/>
              <a:t>- List column names and types associated with specified table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load </a:t>
            </a:r>
            <a:r>
              <a:rPr lang="en-US" sz="2000" dirty="0"/>
              <a:t>- Import data from an ODBC data source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insert </a:t>
            </a:r>
            <a:r>
              <a:rPr lang="en-US" sz="2000" dirty="0"/>
              <a:t>- Export data to an ODBC data source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exec("</a:t>
            </a:r>
            <a:r>
              <a:rPr lang="en-US" sz="2000" i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SqlStmt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 </a:t>
            </a:r>
            <a:r>
              <a:rPr lang="en-US" sz="2000" dirty="0"/>
              <a:t>– Issue SQL statements directly to ODBC data source</a:t>
            </a:r>
          </a:p>
          <a:p>
            <a:pPr marL="0" indent="0">
              <a:spcBef>
                <a:spcPts val="0"/>
              </a:spcBef>
              <a:buNone/>
            </a:pPr>
            <a:endParaRPr lang="en-US" sz="2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sqlfile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000" i="1" dirty="0">
                <a:latin typeface="Courier New" panose="02070309020205020404" pitchFamily="49" charset="0"/>
                <a:cs typeface="Courier New" panose="02070309020205020404" pitchFamily="49" charset="0"/>
              </a:rPr>
              <a:t>filename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 </a:t>
            </a:r>
            <a:r>
              <a:rPr lang="en-US" sz="2000" dirty="0"/>
              <a:t>- Batch job alternative to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exec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3391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Using ODBC in Stata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3439AA8-3D21-4083-A6F7-C0D1F6A3F5E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38333"/>
          <a:stretch/>
        </p:blipFill>
        <p:spPr>
          <a:xfrm>
            <a:off x="457200" y="2394204"/>
            <a:ext cx="8052560" cy="1447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7365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ODBC 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8F3BB3F-D06B-483E-B5C0-B1B035F474A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29166"/>
          <a:stretch/>
        </p:blipFill>
        <p:spPr>
          <a:xfrm>
            <a:off x="304800" y="2201215"/>
            <a:ext cx="8145554" cy="275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098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ODBC 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B11CA6FF-3A99-4CF9-9466-5DF3A85B43B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5000"/>
          <a:stretch/>
        </p:blipFill>
        <p:spPr>
          <a:xfrm>
            <a:off x="685800" y="1981200"/>
            <a:ext cx="7137218" cy="3581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6634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ODBC Data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76A36BC9-B53E-4F0F-9C50-0A759D841FF5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40000"/>
          <a:stretch/>
        </p:blipFill>
        <p:spPr>
          <a:xfrm>
            <a:off x="762000" y="1905000"/>
            <a:ext cx="6935816" cy="4038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0766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Options for Importing Data</a:t>
            </a:r>
          </a:p>
          <a:p>
            <a:r>
              <a:rPr lang="en-US" sz="3000" dirty="0"/>
              <a:t>Options for Creating Automated Reports</a:t>
            </a: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dirty="0" smtClean="0"/>
              <a:t>Examples</a:t>
            </a:r>
          </a:p>
          <a:p>
            <a:pPr lvl="1"/>
            <a:r>
              <a:rPr lang="en-US" sz="1900" dirty="0" smtClean="0"/>
              <a:t>Local macros</a:t>
            </a:r>
          </a:p>
          <a:p>
            <a:pPr lvl="1"/>
            <a:r>
              <a:rPr lang="en-US" sz="1900" dirty="0" smtClean="0"/>
              <a:t>Conditional text</a:t>
            </a:r>
          </a:p>
          <a:p>
            <a:pPr lvl="1"/>
            <a:r>
              <a:rPr lang="en-US" sz="1900" dirty="0" smtClean="0"/>
              <a:t>Returned values</a:t>
            </a:r>
          </a:p>
          <a:p>
            <a:pPr lvl="1"/>
            <a:r>
              <a:rPr lang="en-US" sz="1900" dirty="0" smtClean="0"/>
              <a:t>Estimation results and tables of estimation results</a:t>
            </a:r>
          </a:p>
          <a:p>
            <a:pPr lvl="1"/>
            <a:r>
              <a:rPr lang="en-US" sz="1900" dirty="0" smtClean="0"/>
              <a:t>Tables of summary statistics</a:t>
            </a:r>
          </a:p>
          <a:p>
            <a:pPr lvl="1"/>
            <a:r>
              <a:rPr lang="en-US" sz="1900" dirty="0" smtClean="0"/>
              <a:t>Tables of frequencies</a:t>
            </a:r>
          </a:p>
          <a:p>
            <a:pPr lvl="1"/>
            <a:r>
              <a:rPr lang="en-US" sz="1900" dirty="0" smtClean="0"/>
              <a:t>Tables of raw data</a:t>
            </a:r>
          </a:p>
          <a:p>
            <a:pPr lvl="1"/>
            <a:r>
              <a:rPr lang="en-US" sz="1900" dirty="0" smtClean="0"/>
              <a:t>Add time, date, and other user information</a:t>
            </a:r>
          </a:p>
          <a:p>
            <a:pPr lvl="1"/>
            <a:r>
              <a:rPr lang="en-US" sz="1900" dirty="0" smtClean="0"/>
              <a:t>Describe and use partial datasets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818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/>
              <a:t>SQL Queries From Stata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5750" y="1834896"/>
            <a:ext cx="8572500" cy="457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load, exec("SELECT Demo.* FROM Demo")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TrialData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0723B766-6CF6-4A41-9B08-4B99968BFD2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2251353"/>
            <a:ext cx="7757921" cy="44309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6922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/>
              <a:t>SQL Queries From Stata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102" y="1676400"/>
            <a:ext cx="8477795" cy="5029200"/>
          </a:xfrm>
          <a:ln w="25400">
            <a:noFill/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delimit ;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sqlcmd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"SELECT Demo.id 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Demo.gender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Demo.age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Demo.race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Demo.education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Demo.income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Demo.married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Anthro.weight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Anthro.height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Anthro.bmi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   </a:t>
            </a:r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Anthro.bmi_cat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Diet.protein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Diet.carbs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Diet.sugars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Diet.fiber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Diet.fat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Diet.calories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Lab.chol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Lab.hdl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Lab.glucose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Lab.insulin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Lab.HbA1c,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Adverse.adv_asp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Adverse.adv_ppi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Adverse.adv_both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Adverse.adv_total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Followup.date0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Followup.date1,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Followup.ppi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Followup.aspirin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Followup.treatment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Followup.stime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</a:t>
            </a:r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Followup.dead</a:t>
            </a: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 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FROM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((((Demo INNER JOIN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Anthro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ON Demo.[id]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Anthro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.[id])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INNER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JOIN Diet     ON Demo.[id] = Diet.[id])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INNER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JOIN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Followup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ON Demo.[id]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Followup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.[id])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INNER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JOIN Lab      ON Demo.[id] = Lab.[id])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         INNER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JOIN Adverse  ON Demo.[id] = Adverse.[id];"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;</a:t>
            </a: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#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delimit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</a:t>
            </a: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load, exec(`"`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sqlcmd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'"' ) 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dsn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1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TrialData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clear </a:t>
            </a:r>
            <a:endParaRPr lang="en-US" sz="1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9493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/>
              <a:t>SQL Queries From Stata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3102" y="3048000"/>
            <a:ext cx="8477795" cy="3117527"/>
          </a:xfrm>
          <a:ln w="25400">
            <a:solidFill>
              <a:schemeClr val="tx1"/>
            </a:solidFill>
          </a:ln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SELECT Demo.id,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Demo.gender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Demo.age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Demo.race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Demo.education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Demo.income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Demo.married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Anthro.weight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Anthro.height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Anthro.bmi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Anthro.bmi_cat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Diet.protein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Diet.carbs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Diet.sugars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Diet.fiber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Diet.fat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Diet.calories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Lab.chol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Lab.hdl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Lab.glucose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Lab.insulin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Lab.HbA1c,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Adverse.adv_asp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Adverse.adv_ppi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Adverse.adv_both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Adverse.adv_total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Followup.date0, Followup.date1,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Followup.ppi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Followup.aspirin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Followup.treatment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Followup.stime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Followup.dead</a:t>
            </a: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FROM ((((Demo INNER JOIN Anthro   ON Demo.[id] = Anthro.[id])                    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INNER JOIN Diet     ON Demo.[id] = Diet.[id])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INNER JOIN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Followup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ON Demo.[id]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Followup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.[id])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INNER JOIN Lab      ON Demo.[id] = Lab.[id]) 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INNER JOIN Adverse  ON Demo.[id] = Adverse.[id];</a:t>
            </a:r>
          </a:p>
          <a:p>
            <a:pPr marL="0" indent="0">
              <a:spcBef>
                <a:spcPts val="0"/>
              </a:spcBef>
              <a:buNone/>
            </a:pP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A76B51CA-4AFF-4DBE-93C5-CD2E8D4B0CB4}"/>
              </a:ext>
            </a:extLst>
          </p:cNvPr>
          <p:cNvSpPr txBox="1"/>
          <p:nvPr/>
        </p:nvSpPr>
        <p:spPr>
          <a:xfrm>
            <a:off x="333102" y="1887449"/>
            <a:ext cx="8153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sqlfile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(“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query.sql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"),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dsn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TrialData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“)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52F0505-8455-432A-97C8-124569714E40}"/>
              </a:ext>
            </a:extLst>
          </p:cNvPr>
          <p:cNvSpPr txBox="1"/>
          <p:nvPr/>
        </p:nvSpPr>
        <p:spPr>
          <a:xfrm>
            <a:off x="256902" y="2608351"/>
            <a:ext cx="13200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/>
              <a:t>query.sql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417541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b="4672"/>
          <a:stretch/>
        </p:blipFill>
        <p:spPr>
          <a:xfrm>
            <a:off x="228599" y="1752600"/>
            <a:ext cx="8810563" cy="4724400"/>
          </a:xfrm>
          <a:prstGeom prst="rect">
            <a:avLst/>
          </a:prstGeom>
          <a:ln w="12700">
            <a:solidFill>
              <a:srgbClr val="0070C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/>
              <a:t>SQL Queries From Stata</a:t>
            </a:r>
          </a:p>
        </p:txBody>
      </p:sp>
    </p:spTree>
    <p:extLst>
      <p:ext uri="{BB962C8B-B14F-4D97-AF65-F5344CB8AC3E}">
        <p14:creationId xmlns:p14="http://schemas.microsoft.com/office/powerpoint/2010/main" val="40666489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Options for Importing Data</a:t>
            </a:r>
          </a:p>
          <a:p>
            <a:r>
              <a:rPr lang="en-US" sz="3000" dirty="0"/>
              <a:t>Options for Creating Automated Reports</a:t>
            </a: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dirty="0" smtClean="0"/>
              <a:t>Examples</a:t>
            </a:r>
          </a:p>
          <a:p>
            <a:pPr lvl="1"/>
            <a:r>
              <a:rPr lang="en-US" sz="1900" dirty="0" smtClean="0"/>
              <a:t>Local macros</a:t>
            </a:r>
          </a:p>
          <a:p>
            <a:pPr lvl="1"/>
            <a:r>
              <a:rPr lang="en-US" sz="1900" dirty="0" smtClean="0"/>
              <a:t>Conditional text</a:t>
            </a:r>
          </a:p>
          <a:p>
            <a:pPr lvl="1"/>
            <a:r>
              <a:rPr lang="en-US" sz="1900" dirty="0" smtClean="0"/>
              <a:t>Returned values</a:t>
            </a:r>
          </a:p>
          <a:p>
            <a:pPr lvl="1"/>
            <a:r>
              <a:rPr lang="en-US" sz="1900" dirty="0" smtClean="0"/>
              <a:t>Estimation results and tables of estimation results</a:t>
            </a:r>
          </a:p>
          <a:p>
            <a:pPr lvl="1"/>
            <a:r>
              <a:rPr lang="en-US" sz="1900" dirty="0" smtClean="0"/>
              <a:t>Tables of summary statistics</a:t>
            </a:r>
          </a:p>
          <a:p>
            <a:pPr lvl="1"/>
            <a:r>
              <a:rPr lang="en-US" sz="1900" dirty="0" smtClean="0"/>
              <a:t>Tables of frequencies</a:t>
            </a:r>
          </a:p>
          <a:p>
            <a:pPr lvl="1"/>
            <a:r>
              <a:rPr lang="en-US" sz="1900" dirty="0" smtClean="0"/>
              <a:t>Tables of raw data</a:t>
            </a:r>
          </a:p>
          <a:p>
            <a:pPr lvl="1"/>
            <a:r>
              <a:rPr lang="en-US" sz="1900" dirty="0" smtClean="0"/>
              <a:t>Add time, date, and other user information</a:t>
            </a:r>
          </a:p>
          <a:p>
            <a:pPr lvl="1"/>
            <a:r>
              <a:rPr lang="en-US" sz="1900" dirty="0" smtClean="0"/>
              <a:t>Describe and use partial datasets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7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502229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941782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441930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4134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>
            <a:normAutofit/>
          </a:bodyPr>
          <a:lstStyle/>
          <a:p>
            <a:r>
              <a:rPr lang="en-US" dirty="0"/>
              <a:t>Some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dirty="0"/>
              <a:t> Commands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0" y="2057400"/>
            <a:ext cx="8343900" cy="388620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clear        </a:t>
            </a:r>
            <a:r>
              <a:rPr lang="en-US" sz="2400" dirty="0"/>
              <a:t>Close without saving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        </a:t>
            </a:r>
            <a:r>
              <a:rPr lang="en-US" sz="2400" dirty="0"/>
              <a:t>Create document for export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        </a:t>
            </a:r>
            <a:r>
              <a:rPr lang="en-US" sz="2400" dirty="0"/>
              <a:t>Close and save document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    </a:t>
            </a:r>
            <a:r>
              <a:rPr lang="en-US" sz="2400" dirty="0"/>
              <a:t>Add paragraph to document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        </a:t>
            </a:r>
            <a:r>
              <a:rPr lang="en-US" sz="2400" dirty="0"/>
              <a:t>Add text to paragraph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image        </a:t>
            </a:r>
            <a:r>
              <a:rPr lang="en-US" sz="2400" dirty="0"/>
              <a:t>Add image to paragraph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       </a:t>
            </a:r>
            <a:r>
              <a:rPr lang="en-US" sz="2400" dirty="0"/>
              <a:t>Add table to document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pagebreak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2400" dirty="0"/>
              <a:t>Add page break to document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sectionbreak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2400" dirty="0"/>
              <a:t>Add section break to document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append       </a:t>
            </a:r>
            <a:r>
              <a:rPr lang="en-US" sz="2400" dirty="0" err="1"/>
              <a:t>Append</a:t>
            </a:r>
            <a:r>
              <a:rPr lang="en-US" sz="2400" dirty="0"/>
              <a:t> content of documents 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5872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1371600" y="1676400"/>
            <a:ext cx="587853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clear</a:t>
            </a:r>
          </a:p>
          <a:p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</a:t>
            </a:r>
          </a:p>
          <a:p>
            <a:r>
              <a:rPr lang="en-US" sz="2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2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"00_Empty.docx", replace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2FD5E63-D0FF-4258-B683-A6408F484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2612739"/>
            <a:ext cx="6629400" cy="4245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89826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1295400" y="1780566"/>
            <a:ext cx="536877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</a:t>
            </a: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</a:t>
            </a: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("Hello world, why so blue?")</a:t>
            </a: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"01_HelloWorld.docx", replace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2857784"/>
            <a:ext cx="7315200" cy="3908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0238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dirty="0" smtClean="0">
                <a:cs typeface="Courier New" panose="02070309020205020404" pitchFamily="49" charset="0"/>
              </a:rPr>
              <a:t>(paragraph and text options)</a:t>
            </a:r>
            <a:endParaRPr lang="en-US" dirty="0">
              <a:cs typeface="Courier New" panose="02070309020205020404" pitchFamily="49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3324" r="21616"/>
          <a:stretch/>
        </p:blipFill>
        <p:spPr>
          <a:xfrm>
            <a:off x="304800" y="1752600"/>
            <a:ext cx="8382000" cy="46386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89016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1270455" y="1524000"/>
            <a:ext cx="6603090" cy="18158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font(Arial,20,black)</a:t>
            </a: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</a:t>
            </a: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("Hello world."),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linebreak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("Why so ")</a:t>
            </a: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("blue"), font(Arial,20,blue) bold</a:t>
            </a: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("?")</a:t>
            </a: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"01_HelloWorld2.docx", replace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376893"/>
            <a:ext cx="6557394" cy="35017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99282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Options for Importing Data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58200" cy="4648200"/>
          </a:xfrm>
        </p:spPr>
        <p:txBody>
          <a:bodyPr>
            <a:normAutofit fontScale="92500" lnSpcReduction="10000"/>
          </a:bodyPr>
          <a:lstStyle/>
          <a:p>
            <a:r>
              <a:rPr lang="en-US" sz="2800" dirty="0"/>
              <a:t>Copy and Paste</a:t>
            </a:r>
          </a:p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en-US" sz="2800" dirty="0"/>
              <a:t> (free format without a data dictionary)</a:t>
            </a:r>
          </a:p>
          <a:p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infile</a:t>
            </a:r>
            <a:r>
              <a:rPr lang="en-US" sz="2800" dirty="0"/>
              <a:t> (fixed format with a data dictionary)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infix</a:t>
            </a:r>
            <a:r>
              <a:rPr lang="en-US" sz="2800" dirty="0"/>
              <a:t> (fixed format without a data dictionary)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import delimited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import excel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sasxport</a:t>
            </a: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dbase</a:t>
            </a:r>
          </a:p>
          <a:p>
            <a:r>
              <a:rPr 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use</a:t>
            </a:r>
            <a:r>
              <a:rPr lang="en-US" sz="2800" dirty="0"/>
              <a:t> partial datasets</a:t>
            </a:r>
          </a:p>
          <a:p>
            <a:r>
              <a:rPr lang="en-US" sz="28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r>
              <a:rPr lang="en-US" sz="2800" dirty="0" smtClean="0"/>
              <a:t> </a:t>
            </a:r>
            <a:r>
              <a:rPr lang="en-US" sz="2800" dirty="0"/>
              <a:t>(Open Database Connectivity)</a:t>
            </a:r>
          </a:p>
          <a:p>
            <a:endParaRPr lang="en-US" sz="2800" dirty="0"/>
          </a:p>
          <a:p>
            <a:endParaRPr lang="en-US" sz="28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11146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image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221289" y="1981200"/>
            <a:ext cx="8701421" cy="304698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clear</a:t>
            </a: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font(Arial,20,black)</a:t>
            </a: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</a:t>
            </a:r>
          </a:p>
          <a:p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regress weight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c.age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##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i.gender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i.race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calories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margins gender, at(age=(20(10)80))</a:t>
            </a: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marginsplot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title("Expected Weight (kg) by Gender and Age")  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///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     subtitle("Adjusted for Race and Caloric Intake")</a:t>
            </a:r>
          </a:p>
          <a:p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graph export ./graphs/02_Boxplot.png, as(</a:t>
            </a:r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png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replace</a:t>
            </a:r>
          </a:p>
          <a:p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image ("./graphs/02_Boxplot.png"), width(6) height(4.5)</a:t>
            </a: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"02_Marginsplot.docx", replace</a:t>
            </a:r>
          </a:p>
        </p:txBody>
      </p:sp>
    </p:spTree>
    <p:extLst>
      <p:ext uri="{BB962C8B-B14F-4D97-AF65-F5344CB8AC3E}">
        <p14:creationId xmlns:p14="http://schemas.microsoft.com/office/powerpoint/2010/main" val="381947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image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463040"/>
            <a:ext cx="6904101" cy="520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9675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</a:t>
            </a:r>
            <a:endParaRPr lang="en-US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457200" y="2209800"/>
            <a:ext cx="845820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font(Arial,16,black)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 = (3,2)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Table1(1,1) = ("Cell 1,1") 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Table1(1,2) = ("Cell 1,2")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Table1(2,1) = ("Cell 2,1") 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Table1(2,2) = ("Cell 2,2")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Table1(3,1) = ("Cell 3,1") 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Table1(3,2) = ("Cell 3,2")</a:t>
            </a: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"05_TableManual.docx", replace</a:t>
            </a:r>
          </a:p>
        </p:txBody>
      </p:sp>
    </p:spTree>
    <p:extLst>
      <p:ext uri="{BB962C8B-B14F-4D97-AF65-F5344CB8AC3E}">
        <p14:creationId xmlns:p14="http://schemas.microsoft.com/office/powerpoint/2010/main" val="1752911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</a:t>
            </a:r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0A1825B-1150-4E12-9436-C4EAD22094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724" y="1600200"/>
            <a:ext cx="8186552" cy="5177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14817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</a:t>
            </a:r>
            <a:r>
              <a:rPr lang="en-US" dirty="0">
                <a:cs typeface="Courier New" panose="02070309020205020404" pitchFamily="49" charset="0"/>
              </a:rPr>
              <a:t>(options)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3326" r="17831"/>
          <a:stretch/>
        </p:blipFill>
        <p:spPr>
          <a:xfrm>
            <a:off x="304800" y="1905000"/>
            <a:ext cx="8610600" cy="4355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091476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</a:t>
            </a:r>
            <a:r>
              <a:rPr lang="en-US" dirty="0">
                <a:cs typeface="Courier New" panose="02070309020205020404" pitchFamily="49" charset="0"/>
              </a:rPr>
              <a:t>(options)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l="2694" r="22247"/>
          <a:stretch/>
        </p:blipFill>
        <p:spPr>
          <a:xfrm>
            <a:off x="381000" y="1676400"/>
            <a:ext cx="8341485" cy="4800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3491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</a:t>
            </a:r>
            <a:r>
              <a:rPr lang="en-US" dirty="0" smtClean="0">
                <a:cs typeface="Courier New" panose="02070309020205020404" pitchFamily="49" charset="0"/>
              </a:rPr>
              <a:t>(options</a:t>
            </a:r>
            <a:r>
              <a:rPr lang="en-US" dirty="0">
                <a:cs typeface="Courier New" panose="02070309020205020404" pitchFamily="49" charset="0"/>
              </a:rPr>
              <a:t>)</a:t>
            </a:r>
            <a:endParaRPr lang="en-US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457200" y="2209800"/>
            <a:ext cx="84582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font(Arial,16,black)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 = (3,2)</a:t>
            </a:r>
          </a:p>
          <a:p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table Table1(1,1) = ("Cell 1,1"),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(left) font(Arial,16,red)</a:t>
            </a:r>
          </a:p>
          <a:p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table Table1(1,2) = ("Cell 1,2"),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(right) font(Arial,16,green)</a:t>
            </a:r>
          </a:p>
          <a:p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table Table1(2,1) = ("Cell 2,1"),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(center) bold</a:t>
            </a:r>
          </a:p>
          <a:p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table Table1(2,2) = ("Cell 2,2"), italic shading(yellow)</a:t>
            </a:r>
          </a:p>
          <a:p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table Table1(3,1) = (3.1415927), 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(right)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nformat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("%5.2f") </a:t>
            </a:r>
          </a:p>
          <a:p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table Table1(3,2) = ("Cell 3,2"), border(bottom, double, green, 3pt)</a:t>
            </a:r>
          </a:p>
          <a:p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save "06_TableManual.docx", replace</a:t>
            </a:r>
          </a:p>
        </p:txBody>
      </p:sp>
    </p:spTree>
    <p:extLst>
      <p:ext uri="{BB962C8B-B14F-4D97-AF65-F5344CB8AC3E}">
        <p14:creationId xmlns:p14="http://schemas.microsoft.com/office/powerpoint/2010/main" val="371495316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</a:t>
            </a:r>
            <a:r>
              <a:rPr lang="en-US" dirty="0" smtClean="0">
                <a:cs typeface="Courier New" panose="02070309020205020404" pitchFamily="49" charset="0"/>
              </a:rPr>
              <a:t>(options</a:t>
            </a:r>
            <a:r>
              <a:rPr lang="en-US" dirty="0">
                <a:cs typeface="Courier New" panose="02070309020205020404" pitchFamily="49" charset="0"/>
              </a:rPr>
              <a:t>)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79" y="1828800"/>
            <a:ext cx="8794242" cy="471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984307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</a:t>
            </a:r>
            <a:r>
              <a:rPr lang="en-US" dirty="0" smtClean="0">
                <a:cs typeface="Courier New" panose="02070309020205020404" pitchFamily="49" charset="0"/>
              </a:rPr>
              <a:t>(options</a:t>
            </a:r>
            <a:r>
              <a:rPr lang="en-US" dirty="0">
                <a:cs typeface="Courier New" panose="02070309020205020404" pitchFamily="49" charset="0"/>
              </a:rPr>
              <a:t>)</a:t>
            </a:r>
            <a:endParaRPr lang="en-US" dirty="0">
              <a:latin typeface="+mn-lt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457200" y="2209800"/>
            <a:ext cx="8458200" cy="28931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clear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font(Arial,16,black)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 = (5,3)</a:t>
            </a:r>
          </a:p>
          <a:p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table Table1(1,2) = ("Span Columns"),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colspan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(2)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(center) bold</a:t>
            </a:r>
          </a:p>
          <a:p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table Table1(2,.) , border(bottom, double, green, 3pt)</a:t>
            </a:r>
          </a:p>
          <a:p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table Table1(.,1) , border(right, single, red, 3pt)</a:t>
            </a:r>
          </a:p>
          <a:p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table Table1(1,2/3) , border(bottom, single, blue, 3pt)</a:t>
            </a:r>
          </a:p>
          <a:p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save "07_TableManual.docx", replace</a:t>
            </a:r>
          </a:p>
        </p:txBody>
      </p:sp>
    </p:spTree>
    <p:extLst>
      <p:ext uri="{BB962C8B-B14F-4D97-AF65-F5344CB8AC3E}">
        <p14:creationId xmlns:p14="http://schemas.microsoft.com/office/powerpoint/2010/main" val="190176623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</a:t>
            </a:r>
            <a:r>
              <a:rPr lang="en-US" dirty="0" smtClean="0">
                <a:cs typeface="Courier New" panose="02070309020205020404" pitchFamily="49" charset="0"/>
              </a:rPr>
              <a:t>(options</a:t>
            </a:r>
            <a:r>
              <a:rPr lang="en-US" dirty="0">
                <a:cs typeface="Courier New" panose="02070309020205020404" pitchFamily="49" charset="0"/>
              </a:rPr>
              <a:t>)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017" y="1752600"/>
            <a:ext cx="8839966" cy="474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9276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984504"/>
          </a:xfrm>
        </p:spPr>
        <p:txBody>
          <a:bodyPr>
            <a:normAutofit/>
          </a:bodyPr>
          <a:lstStyle/>
          <a:p>
            <a:r>
              <a:rPr lang="en-US" sz="4000" dirty="0"/>
              <a:t>Options for Creating Automated Reports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58200" cy="3962400"/>
          </a:xfrm>
        </p:spPr>
        <p:txBody>
          <a:bodyPr>
            <a:normAutofit/>
          </a:bodyPr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markdown,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dyndoc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dyntext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putexcel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putpdf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129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Options for Importing Data</a:t>
            </a:r>
          </a:p>
          <a:p>
            <a:r>
              <a:rPr lang="en-US" sz="3000" dirty="0"/>
              <a:t>Options for Creating Automated Reports</a:t>
            </a: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dirty="0" smtClean="0"/>
              <a:t>Examples</a:t>
            </a:r>
          </a:p>
          <a:p>
            <a:pPr lvl="1"/>
            <a:r>
              <a:rPr lang="en-US" sz="1900" b="1" dirty="0" smtClean="0"/>
              <a:t>Local macros</a:t>
            </a:r>
          </a:p>
          <a:p>
            <a:pPr lvl="1"/>
            <a:r>
              <a:rPr lang="en-US" sz="1900" dirty="0" smtClean="0"/>
              <a:t>Conditional text</a:t>
            </a:r>
          </a:p>
          <a:p>
            <a:pPr lvl="1"/>
            <a:r>
              <a:rPr lang="en-US" sz="1900" dirty="0" smtClean="0"/>
              <a:t>Returned values</a:t>
            </a:r>
          </a:p>
          <a:p>
            <a:pPr lvl="1"/>
            <a:r>
              <a:rPr lang="en-US" sz="1900" dirty="0" smtClean="0"/>
              <a:t>Estimation results and tables of estimation results</a:t>
            </a:r>
          </a:p>
          <a:p>
            <a:pPr lvl="1"/>
            <a:r>
              <a:rPr lang="en-US" sz="1900" dirty="0" smtClean="0"/>
              <a:t>Tables of summary statistics</a:t>
            </a:r>
          </a:p>
          <a:p>
            <a:pPr lvl="1"/>
            <a:r>
              <a:rPr lang="en-US" sz="1900" dirty="0" smtClean="0"/>
              <a:t>Tables of frequencies</a:t>
            </a:r>
          </a:p>
          <a:p>
            <a:pPr lvl="1"/>
            <a:r>
              <a:rPr lang="en-US" sz="1900" dirty="0" smtClean="0"/>
              <a:t>Tables of raw data</a:t>
            </a:r>
          </a:p>
          <a:p>
            <a:pPr lvl="1"/>
            <a:r>
              <a:rPr lang="en-US" sz="1900" dirty="0" smtClean="0"/>
              <a:t>Add time, date, and other user information</a:t>
            </a:r>
          </a:p>
          <a:p>
            <a:pPr lvl="1"/>
            <a:r>
              <a:rPr lang="en-US" sz="1900" dirty="0" smtClean="0"/>
              <a:t>Describe and use partial datasets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7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502229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941782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441930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931077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6443084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 smtClean="0">
                <a:cs typeface="Courier New" panose="02070309020205020404" pitchFamily="49" charset="0"/>
              </a:rPr>
              <a:t>Local Macros</a:t>
            </a:r>
            <a:endParaRPr lang="en-US" dirty="0">
              <a:cs typeface="Courier New" panose="02070309020205020404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685800" y="1632445"/>
            <a:ext cx="8132354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font(Arial,16,black)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pvalue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0.0231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("The p-value was statistically significant (p = 0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`pvalue'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)")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"08_LocalMacros.docx", replace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2801996"/>
            <a:ext cx="7543800" cy="40207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9067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Options for Importing Data</a:t>
            </a:r>
          </a:p>
          <a:p>
            <a:r>
              <a:rPr lang="en-US" sz="3000" dirty="0"/>
              <a:t>Options for Creating Automated Reports</a:t>
            </a: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dirty="0" smtClean="0"/>
              <a:t>Examples</a:t>
            </a:r>
          </a:p>
          <a:p>
            <a:pPr lvl="1"/>
            <a:r>
              <a:rPr lang="en-US" sz="1900" dirty="0" smtClean="0"/>
              <a:t>Local macros</a:t>
            </a:r>
          </a:p>
          <a:p>
            <a:pPr lvl="1"/>
            <a:r>
              <a:rPr lang="en-US" sz="1900" b="1" dirty="0" smtClean="0"/>
              <a:t>Conditional text</a:t>
            </a:r>
          </a:p>
          <a:p>
            <a:pPr lvl="1"/>
            <a:r>
              <a:rPr lang="en-US" sz="1900" dirty="0" smtClean="0"/>
              <a:t>Returned values</a:t>
            </a:r>
          </a:p>
          <a:p>
            <a:pPr lvl="1"/>
            <a:r>
              <a:rPr lang="en-US" sz="1900" dirty="0" smtClean="0"/>
              <a:t>Estimation results and tables of estimation results</a:t>
            </a:r>
          </a:p>
          <a:p>
            <a:pPr lvl="1"/>
            <a:r>
              <a:rPr lang="en-US" sz="1900" dirty="0" smtClean="0"/>
              <a:t>Tables of summary statistics</a:t>
            </a:r>
          </a:p>
          <a:p>
            <a:pPr lvl="1"/>
            <a:r>
              <a:rPr lang="en-US" sz="1900" dirty="0" smtClean="0"/>
              <a:t>Tables of frequencies</a:t>
            </a:r>
          </a:p>
          <a:p>
            <a:pPr lvl="1"/>
            <a:r>
              <a:rPr lang="en-US" sz="1900" dirty="0" smtClean="0"/>
              <a:t>Tables of raw data</a:t>
            </a:r>
          </a:p>
          <a:p>
            <a:pPr lvl="1"/>
            <a:r>
              <a:rPr lang="en-US" sz="1900" dirty="0" smtClean="0"/>
              <a:t>Add time, date, and other user information</a:t>
            </a:r>
          </a:p>
          <a:p>
            <a:pPr lvl="1"/>
            <a:r>
              <a:rPr lang="en-US" sz="1900" dirty="0" smtClean="0"/>
              <a:t>Describe and use partial datasets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7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502229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941782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441930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931077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3372005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85489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503536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 smtClean="0">
                <a:cs typeface="Courier New" panose="02070309020205020404" pitchFamily="49" charset="0"/>
              </a:rPr>
              <a:t>Conditional Text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152400" y="1600200"/>
            <a:ext cx="86868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font(Arial,16,black)</a:t>
            </a: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</a:t>
            </a:r>
          </a:p>
          <a:p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pvalue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0.0231</a:t>
            </a:r>
          </a:p>
          <a:p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local significant = 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(`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pvalue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'&lt;0.05, "was", "was not")</a:t>
            </a:r>
          </a:p>
          <a:p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text ("The p-value 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`significant' 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statistically significant (p = 0`pvalue')")</a:t>
            </a:r>
          </a:p>
          <a:p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save "10_ConditionalText.docx", replace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800529"/>
            <a:ext cx="7120650" cy="3822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21907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 smtClean="0">
                <a:cs typeface="Courier New" panose="02070309020205020404" pitchFamily="49" charset="0"/>
              </a:rPr>
              <a:t>Conditional Text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228600" y="2209800"/>
            <a:ext cx="86868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font(Arial,16,black)</a:t>
            </a: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200" b="1" dirty="0" err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pvalue</a:t>
            </a:r>
            <a:r>
              <a:rPr lang="en-US" sz="12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0.0231</a:t>
            </a:r>
          </a:p>
          <a:p>
            <a:endParaRPr lang="en-US" sz="1200" b="1" dirty="0" smtClean="0">
              <a:solidFill>
                <a:srgbClr val="00B05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smtClean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2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</a:t>
            </a:r>
            <a:r>
              <a:rPr lang="en-US" sz="1200" b="1" dirty="0" err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pvalue</a:t>
            </a:r>
            <a:r>
              <a:rPr lang="en-US" sz="12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'&lt;0.05 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("The p-value </a:t>
            </a:r>
            <a:r>
              <a:rPr lang="en-US" sz="12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statistically significant (p = 0`pvalue'))")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{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("The p-value 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was not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statistically significant (p = 0`pvalue')")</a:t>
            </a:r>
          </a:p>
          <a:p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"08_ConditionalText.docx", replace</a:t>
            </a:r>
          </a:p>
        </p:txBody>
      </p:sp>
    </p:spTree>
    <p:extLst>
      <p:ext uri="{BB962C8B-B14F-4D97-AF65-F5344CB8AC3E}">
        <p14:creationId xmlns:p14="http://schemas.microsoft.com/office/powerpoint/2010/main" val="417645750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Conditional Text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827" y="1600200"/>
            <a:ext cx="8832345" cy="47476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56495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 smtClean="0">
                <a:cs typeface="Courier New" panose="02070309020205020404" pitchFamily="49" charset="0"/>
              </a:rPr>
              <a:t>Conditional Text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228600" y="2209800"/>
            <a:ext cx="868680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begin,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font(Arial,16,black)</a:t>
            </a: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200" b="1" dirty="0" err="1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pvalue</a:t>
            </a:r>
            <a:r>
              <a:rPr lang="en-US" sz="12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0.1231</a:t>
            </a:r>
          </a:p>
          <a:p>
            <a:endParaRPr lang="en-US" sz="1200" b="1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if 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pvalue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'&lt;0.05 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{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("The p-value 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statistically significant (p = 0`pvalue')")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r>
              <a:rPr lang="en-US" sz="12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else {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("The p-value </a:t>
            </a:r>
            <a:r>
              <a:rPr lang="en-US" sz="1200" b="1" dirty="0">
                <a:solidFill>
                  <a:srgbClr val="00B05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was not 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statistically significant (p = 0`pvalue')")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}</a:t>
            </a:r>
          </a:p>
          <a:p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save "09_ConditionalText.docx", replace</a:t>
            </a:r>
          </a:p>
        </p:txBody>
      </p:sp>
    </p:spTree>
    <p:extLst>
      <p:ext uri="{BB962C8B-B14F-4D97-AF65-F5344CB8AC3E}">
        <p14:creationId xmlns:p14="http://schemas.microsoft.com/office/powerpoint/2010/main" val="18445459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Conditional Text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524000"/>
            <a:ext cx="8801863" cy="47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477164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Options for Importing Data</a:t>
            </a:r>
          </a:p>
          <a:p>
            <a:r>
              <a:rPr lang="en-US" sz="3000" dirty="0"/>
              <a:t>Options for Creating Automated Reports</a:t>
            </a: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dirty="0" smtClean="0"/>
              <a:t>Examples</a:t>
            </a:r>
          </a:p>
          <a:p>
            <a:pPr lvl="1"/>
            <a:r>
              <a:rPr lang="en-US" sz="1900" dirty="0" smtClean="0"/>
              <a:t>Local macros</a:t>
            </a:r>
          </a:p>
          <a:p>
            <a:pPr lvl="1"/>
            <a:r>
              <a:rPr lang="en-US" sz="1900" dirty="0" smtClean="0"/>
              <a:t>Conditional text</a:t>
            </a:r>
          </a:p>
          <a:p>
            <a:pPr lvl="1"/>
            <a:r>
              <a:rPr lang="en-US" sz="1900" b="1" dirty="0" smtClean="0"/>
              <a:t>Returned values</a:t>
            </a:r>
          </a:p>
          <a:p>
            <a:pPr lvl="1"/>
            <a:r>
              <a:rPr lang="en-US" sz="1900" dirty="0" smtClean="0"/>
              <a:t>Estimation results and tables of estimation results</a:t>
            </a:r>
          </a:p>
          <a:p>
            <a:pPr lvl="1"/>
            <a:r>
              <a:rPr lang="en-US" sz="1900" dirty="0" smtClean="0"/>
              <a:t>Tables of summary statistics</a:t>
            </a:r>
          </a:p>
          <a:p>
            <a:pPr lvl="1"/>
            <a:r>
              <a:rPr lang="en-US" sz="1900" dirty="0" smtClean="0"/>
              <a:t>Tables of frequencies</a:t>
            </a:r>
          </a:p>
          <a:p>
            <a:pPr lvl="1"/>
            <a:r>
              <a:rPr lang="en-US" sz="1900" dirty="0" smtClean="0"/>
              <a:t>Tables of raw data</a:t>
            </a:r>
          </a:p>
          <a:p>
            <a:pPr lvl="1"/>
            <a:r>
              <a:rPr lang="en-US" sz="1900" dirty="0" smtClean="0"/>
              <a:t>Add time, date, and other user information</a:t>
            </a:r>
          </a:p>
          <a:p>
            <a:pPr lvl="1"/>
            <a:r>
              <a:rPr lang="en-US" sz="1900" dirty="0" smtClean="0"/>
              <a:t>Describe and use partial datasets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7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502229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941782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441930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931077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3372005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85489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191000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0107156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 smtClean="0">
                <a:cs typeface="Courier New" panose="02070309020205020404" pitchFamily="49" charset="0"/>
              </a:rPr>
              <a:t>Returned Values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" y="1905000"/>
            <a:ext cx="8675251" cy="35243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28582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984504"/>
          </a:xfrm>
        </p:spPr>
        <p:txBody>
          <a:bodyPr/>
          <a:lstStyle/>
          <a:p>
            <a:r>
              <a:rPr lang="en-US" dirty="0"/>
              <a:t>Creating Automated Reports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58200" cy="4343400"/>
          </a:xfrm>
        </p:spPr>
        <p:txBody>
          <a:bodyPr>
            <a:normAutofit/>
          </a:bodyPr>
          <a:lstStyle/>
          <a:p>
            <a:endParaRPr lang="en-US" sz="4000" dirty="0"/>
          </a:p>
          <a:p>
            <a:r>
              <a:rPr lang="en-US" sz="4400" dirty="0"/>
              <a:t>We will focus on:</a:t>
            </a:r>
          </a:p>
          <a:p>
            <a:pPr lvl="1"/>
            <a:r>
              <a:rPr lang="en-US" sz="4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4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r>
              <a:rPr lang="en-US" sz="4000" dirty="0"/>
              <a:t> to import data </a:t>
            </a:r>
          </a:p>
          <a:p>
            <a:pPr lvl="1"/>
            <a:r>
              <a:rPr lang="en-US" sz="40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4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4000" dirty="0"/>
              <a:t> to create reports.</a:t>
            </a:r>
          </a:p>
          <a:p>
            <a:endParaRPr lang="en-US" sz="4000" dirty="0"/>
          </a:p>
          <a:p>
            <a:endParaRPr lang="en-US" sz="4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0671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6800" y="3200638"/>
            <a:ext cx="6618352" cy="354084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 smtClean="0">
                <a:cs typeface="Courier New" panose="02070309020205020404" pitchFamily="49" charset="0"/>
              </a:rPr>
              <a:t>Returned Values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228600" y="1600200"/>
            <a:ext cx="86868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font(Arial,16,black)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</a:t>
            </a:r>
          </a:p>
          <a:p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summarize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return list</a:t>
            </a: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text ("There are 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`r(N)'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participants aged 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`r(min)'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to ")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`r(max)'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years (mean = 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`r(mean)'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).")</a:t>
            </a: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save "09_ReturnList.docx", replace</a:t>
            </a:r>
          </a:p>
        </p:txBody>
      </p:sp>
      <p:sp>
        <p:nvSpPr>
          <p:cNvPr id="3" name="Right Brace 2"/>
          <p:cNvSpPr/>
          <p:nvPr/>
        </p:nvSpPr>
        <p:spPr>
          <a:xfrm rot="5400000">
            <a:off x="2705099" y="5067301"/>
            <a:ext cx="228601" cy="137160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476677" y="5935111"/>
            <a:ext cx="68544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Yuck!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249429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 smtClean="0">
                <a:cs typeface="Courier New" panose="02070309020205020404" pitchFamily="49" charset="0"/>
              </a:rPr>
              <a:t>Returned Values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228600" y="1600200"/>
            <a:ext cx="868680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font(Arial,16,black)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</a:t>
            </a:r>
          </a:p>
          <a:p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summarize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local mean = string(r(mean), "%5.1f")</a:t>
            </a: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text ("There are `r(N)' participants aged `r(min)' to ")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("`r(max)' years (mean = 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`mean'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).")</a:t>
            </a: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save "10_ReturnList.docx", replace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3200638"/>
            <a:ext cx="6774563" cy="3644691"/>
          </a:xfrm>
          <a:prstGeom prst="rect">
            <a:avLst/>
          </a:prstGeom>
        </p:spPr>
      </p:pic>
      <p:sp>
        <p:nvSpPr>
          <p:cNvPr id="3" name="Right Brace 2"/>
          <p:cNvSpPr/>
          <p:nvPr/>
        </p:nvSpPr>
        <p:spPr>
          <a:xfrm rot="5400000">
            <a:off x="5905499" y="5524501"/>
            <a:ext cx="228601" cy="304800"/>
          </a:xfrm>
          <a:prstGeom prst="rightBrac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5598337" y="5867400"/>
            <a:ext cx="8429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Better!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880486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Options for Importing Data</a:t>
            </a:r>
          </a:p>
          <a:p>
            <a:r>
              <a:rPr lang="en-US" sz="3000" dirty="0"/>
              <a:t>Options for Creating Automated Reports</a:t>
            </a: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dirty="0" smtClean="0"/>
              <a:t>Examples</a:t>
            </a:r>
          </a:p>
          <a:p>
            <a:pPr lvl="1"/>
            <a:r>
              <a:rPr lang="en-US" sz="1900" dirty="0" smtClean="0"/>
              <a:t>Local macros</a:t>
            </a:r>
          </a:p>
          <a:p>
            <a:pPr lvl="1"/>
            <a:r>
              <a:rPr lang="en-US" sz="1900" dirty="0" smtClean="0"/>
              <a:t>Conditional text</a:t>
            </a:r>
          </a:p>
          <a:p>
            <a:pPr lvl="1"/>
            <a:r>
              <a:rPr lang="en-US" sz="1900" dirty="0" smtClean="0"/>
              <a:t>Returned values</a:t>
            </a:r>
          </a:p>
          <a:p>
            <a:pPr lvl="1"/>
            <a:r>
              <a:rPr lang="en-US" sz="1900" b="1" dirty="0" smtClean="0"/>
              <a:t>Estimation results and tables of estimation results</a:t>
            </a:r>
          </a:p>
          <a:p>
            <a:pPr lvl="1"/>
            <a:r>
              <a:rPr lang="en-US" sz="1900" dirty="0" smtClean="0"/>
              <a:t>Tables of summary statistics</a:t>
            </a:r>
          </a:p>
          <a:p>
            <a:pPr lvl="1"/>
            <a:r>
              <a:rPr lang="en-US" sz="1900" dirty="0" smtClean="0"/>
              <a:t>Tables of frequencies</a:t>
            </a:r>
          </a:p>
          <a:p>
            <a:pPr lvl="1"/>
            <a:r>
              <a:rPr lang="en-US" sz="1900" dirty="0" smtClean="0"/>
              <a:t>Tables of raw data</a:t>
            </a:r>
          </a:p>
          <a:p>
            <a:pPr lvl="1"/>
            <a:r>
              <a:rPr lang="en-US" sz="1900" dirty="0" smtClean="0"/>
              <a:t>Add time, date, and other user information</a:t>
            </a:r>
          </a:p>
          <a:p>
            <a:pPr lvl="1"/>
            <a:r>
              <a:rPr lang="en-US" sz="1900" dirty="0" smtClean="0"/>
              <a:t>Describe and use partial datasets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7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502229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941782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441930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931077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3372005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85489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191000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496511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24533835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 smtClean="0">
                <a:cs typeface="Courier New" panose="02070309020205020404" pitchFamily="49" charset="0"/>
              </a:rPr>
              <a:t>Estimation Results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4374" y="2063496"/>
            <a:ext cx="8675251" cy="311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166482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 smtClean="0">
                <a:cs typeface="Courier New" panose="02070309020205020404" pitchFamily="49" charset="0"/>
              </a:rPr>
              <a:t>Estimation Results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50812"/>
          <a:stretch/>
        </p:blipFill>
        <p:spPr>
          <a:xfrm>
            <a:off x="838200" y="1676400"/>
            <a:ext cx="4267200" cy="435206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2209800" y="2819400"/>
            <a:ext cx="2057400" cy="38100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603431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 smtClean="0">
                <a:cs typeface="Courier New" panose="02070309020205020404" pitchFamily="49" charset="0"/>
              </a:rPr>
              <a:t>Estimation Results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34190"/>
          <a:stretch/>
        </p:blipFill>
        <p:spPr>
          <a:xfrm>
            <a:off x="914400" y="1676400"/>
            <a:ext cx="6297162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663474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Estimation Results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228600" y="1447800"/>
            <a:ext cx="8686800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begin,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font(Arial,16,black)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</a:t>
            </a:r>
          </a:p>
          <a:p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regress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weight 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age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matrix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r(table)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AgeBeta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=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string(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[1,1], "%5.2f")</a:t>
            </a:r>
          </a:p>
          <a:p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=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string(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[3,1], "%5.1f")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Agetdf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string(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[7,1], "%5.0f")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AgePvalue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string(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[4,1], "%6.4f")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AgeDirection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(`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AgeBeta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'&gt;0, "increase", "decrease")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AgeSignificance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(`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AgePvalue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'&lt;0.05, "significant", "not significant")</a:t>
            </a:r>
          </a:p>
          <a:p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text ("Each additional year of age is associated ")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("with a 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AgeBeta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kilogram 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AgeDirection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in weight.")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  This effect was 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AgeSignificance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at the 0.05 level ")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("(t = 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Aget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df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Agetdf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, p = 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AgePvalue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).")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"11_EstimationResults.docx", replace</a:t>
            </a:r>
          </a:p>
        </p:txBody>
      </p:sp>
    </p:spTree>
    <p:extLst>
      <p:ext uri="{BB962C8B-B14F-4D97-AF65-F5344CB8AC3E}">
        <p14:creationId xmlns:p14="http://schemas.microsoft.com/office/powerpoint/2010/main" val="279370917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Estimation Results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79" y="1524000"/>
            <a:ext cx="8794242" cy="47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2348554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 smtClean="0">
                <a:cs typeface="Courier New" panose="02070309020205020404" pitchFamily="49" charset="0"/>
              </a:rPr>
              <a:t>Add a </a:t>
            </a:r>
            <a:r>
              <a:rPr lang="en-US" dirty="0" err="1" smtClean="0">
                <a:cs typeface="Courier New" panose="02070309020205020404" pitchFamily="49" charset="0"/>
              </a:rPr>
              <a:t>Marginsplot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228600" y="1447800"/>
            <a:ext cx="8686800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font(Arial,16,black)</a:t>
            </a: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regress weight age</a:t>
            </a:r>
          </a:p>
          <a:p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matrix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r(table)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margins, at(age=(20(10)80))</a:t>
            </a:r>
          </a:p>
          <a:p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marginsplot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, title("Regression of Weight on Age")</a:t>
            </a:r>
          </a:p>
          <a:p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graph export ./graphs/03_Marginsplot.png, as(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png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 replace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AgeBeta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string(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[1,1], "%5.2f")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display "`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AgeBeta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'"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Aget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string(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[3,1], "%5.1f")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Agetdf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string(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[7,1], "%5.0f")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AgePvalue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string(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[4,1], "%6.4f")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AgeDirection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(`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AgeBeta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'&gt;0, "increase", "decrease")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local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AgeSignificance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cond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(`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AgePvalue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'&lt;0.05, "significant", "not significant")</a:t>
            </a: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disp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"`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AgeSignificance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'"</a:t>
            </a: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("Each additional year of age is associated ")</a:t>
            </a: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("with a `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AgeBeta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kilogram `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AgeDirection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in weight.")</a:t>
            </a: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  This effect was `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AgeSignificance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 at the 0.05 level ")</a:t>
            </a: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("(t = `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Aget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df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`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Agetdf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', p = `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AgePvalue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').")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image ("./graphs/03_Marginsplot.png"), width(4) height(3)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"11_EstimationResults2.docx", replace</a:t>
            </a:r>
          </a:p>
        </p:txBody>
      </p:sp>
    </p:spTree>
    <p:extLst>
      <p:ext uri="{BB962C8B-B14F-4D97-AF65-F5344CB8AC3E}">
        <p14:creationId xmlns:p14="http://schemas.microsoft.com/office/powerpoint/2010/main" val="127358599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Add a </a:t>
            </a:r>
            <a:r>
              <a:rPr lang="en-US" dirty="0" err="1">
                <a:cs typeface="Courier New" panose="02070309020205020404" pitchFamily="49" charset="0"/>
              </a:rPr>
              <a:t>Marginsplot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0600" y="1524000"/>
            <a:ext cx="7258428" cy="5134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09426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Options for Importing Data</a:t>
            </a:r>
          </a:p>
          <a:p>
            <a:r>
              <a:rPr lang="en-US" sz="3000" dirty="0"/>
              <a:t>Options for Creating Automated Reports</a:t>
            </a: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dirty="0" smtClean="0"/>
              <a:t>Examples</a:t>
            </a:r>
          </a:p>
          <a:p>
            <a:pPr lvl="1"/>
            <a:r>
              <a:rPr lang="en-US" sz="1900" dirty="0" smtClean="0"/>
              <a:t>Local macros</a:t>
            </a:r>
          </a:p>
          <a:p>
            <a:pPr lvl="1"/>
            <a:r>
              <a:rPr lang="en-US" sz="1900" dirty="0" smtClean="0"/>
              <a:t>Conditional text</a:t>
            </a:r>
          </a:p>
          <a:p>
            <a:pPr lvl="1"/>
            <a:r>
              <a:rPr lang="en-US" sz="1900" dirty="0" smtClean="0"/>
              <a:t>Returned values</a:t>
            </a:r>
          </a:p>
          <a:p>
            <a:pPr lvl="1"/>
            <a:r>
              <a:rPr lang="en-US" sz="1900" dirty="0" smtClean="0"/>
              <a:t>Estimation results and tables of estimation results</a:t>
            </a:r>
          </a:p>
          <a:p>
            <a:pPr lvl="1"/>
            <a:r>
              <a:rPr lang="en-US" sz="1900" dirty="0" smtClean="0"/>
              <a:t>Tables of summary statistics</a:t>
            </a:r>
          </a:p>
          <a:p>
            <a:pPr lvl="1"/>
            <a:r>
              <a:rPr lang="en-US" sz="1900" dirty="0" smtClean="0"/>
              <a:t>Tables of frequencies</a:t>
            </a:r>
          </a:p>
          <a:p>
            <a:pPr lvl="1"/>
            <a:r>
              <a:rPr lang="en-US" sz="1900" dirty="0" smtClean="0"/>
              <a:t>Tables of raw data</a:t>
            </a:r>
          </a:p>
          <a:p>
            <a:pPr lvl="1"/>
            <a:r>
              <a:rPr lang="en-US" sz="1900" dirty="0" smtClean="0"/>
              <a:t>Add time, date, and other user information</a:t>
            </a:r>
          </a:p>
          <a:p>
            <a:pPr lvl="1"/>
            <a:r>
              <a:rPr lang="en-US" sz="1900" dirty="0" smtClean="0"/>
              <a:t>Describe and use partial datasets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7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502229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941782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943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 smtClean="0">
                <a:cs typeface="Courier New" panose="02070309020205020404" pitchFamily="49" charset="0"/>
              </a:rPr>
              <a:t>Table of Estimation </a:t>
            </a:r>
            <a:r>
              <a:rPr lang="en-US" dirty="0">
                <a:cs typeface="Courier New" panose="02070309020205020404" pitchFamily="49" charset="0"/>
              </a:rPr>
              <a:t>Results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228600" y="1447800"/>
            <a:ext cx="86868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font(Arial,12,black)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regress weight age</a:t>
            </a:r>
          </a:p>
          <a:p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matrix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r(table</a:t>
            </a:r>
            <a:r>
              <a:rPr lang="en-US" sz="1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)‘</a:t>
            </a:r>
          </a:p>
          <a:p>
            <a:r>
              <a:rPr lang="en-US" sz="1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table Table1 = matrix(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rownames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colnames</a:t>
            </a:r>
            <a:endParaRPr lang="en-US" sz="1400" b="1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save "12_EstimationResultsTable.docx", replace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000" y="2832795"/>
            <a:ext cx="7137439" cy="3796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623455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Table of Estimation Results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228600" y="1447800"/>
            <a:ext cx="8686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font(Arial,12,black)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regress weight age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matrix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r(table)'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matlist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 = matrix(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rownames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colnames</a:t>
            </a:r>
            <a:endParaRPr lang="en-US" sz="14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Table1(.,10), drop</a:t>
            </a:r>
          </a:p>
          <a:p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Table1(., 9), drop</a:t>
            </a:r>
          </a:p>
          <a:p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Table1(., 8), </a:t>
            </a:r>
            <a:r>
              <a:rPr lang="en-US" sz="1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drop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"13_EstimationResultsTable.docx", replace</a:t>
            </a:r>
          </a:p>
        </p:txBody>
      </p:sp>
    </p:spTree>
    <p:extLst>
      <p:ext uri="{BB962C8B-B14F-4D97-AF65-F5344CB8AC3E}">
        <p14:creationId xmlns:p14="http://schemas.microsoft.com/office/powerpoint/2010/main" val="263718421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Table of Estimation Results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8" y="1676400"/>
            <a:ext cx="8817104" cy="4793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782291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Table of Estimation Results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228600" y="1447800"/>
            <a:ext cx="868680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font(Arial,12,black)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regress weight age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matrix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r(table)'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matlist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 = matrix(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rownames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colnames</a:t>
            </a: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Table1(.,10), drop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Table1(., 9), drop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Table1(., 8), drop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Table1(.,2)  ,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nformat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(%9.2f)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(right)</a:t>
            </a:r>
          </a:p>
          <a:p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Table1(.,3)  ,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nformat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(%9.3f)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(right)</a:t>
            </a:r>
          </a:p>
          <a:p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Table1(.,4)  ,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nformat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(%9.2f)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(right)</a:t>
            </a:r>
          </a:p>
          <a:p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Table1(.,5/7),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nformat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(%9.4f)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(right)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"14_EstimationResultsTable.docx", replace</a:t>
            </a:r>
          </a:p>
        </p:txBody>
      </p:sp>
    </p:spTree>
    <p:extLst>
      <p:ext uri="{BB962C8B-B14F-4D97-AF65-F5344CB8AC3E}">
        <p14:creationId xmlns:p14="http://schemas.microsoft.com/office/powerpoint/2010/main" val="73140635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Table of Estimation Results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603" y="1676400"/>
            <a:ext cx="8702794" cy="4717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238359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Table of Estimation Results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152400" y="1447800"/>
            <a:ext cx="8915400" cy="418576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font(Arial,12,black)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regress weight age</a:t>
            </a:r>
          </a:p>
          <a:p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matrix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r(table)'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matlist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 = matrix(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RegressOutput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rownames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colnames</a:t>
            </a:r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Table1(.,10), drop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Table1(., 9), drop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Table1(., 8), drop</a:t>
            </a:r>
          </a:p>
          <a:p>
            <a:r>
              <a:rPr lang="en-US" sz="1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table Table1(.,2)  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nformat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(%9.2f)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(right)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Table1(.,3)  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nformat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(%9.3f)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(right)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Table1(.,4)  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nformat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(%9.2f)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(right)</a:t>
            </a: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Table1(.,5/7),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nformat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(%9.4f) </a:t>
            </a:r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(right)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Table1(.,.) , border(all, nil)</a:t>
            </a:r>
          </a:p>
          <a:p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Table1(1,.) ,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(center) bold border(bottom, single, black, 3pt)</a:t>
            </a:r>
          </a:p>
          <a:p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Table1(.,1) , </a:t>
            </a:r>
            <a:r>
              <a:rPr lang="en-US" sz="14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4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(right)  bold border( right, single, black, 2pt)</a:t>
            </a:r>
          </a:p>
          <a:p>
            <a:endParaRPr lang="en-US" sz="1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4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"15_EstimationResultsTable.docx", replace</a:t>
            </a:r>
          </a:p>
        </p:txBody>
      </p:sp>
    </p:spTree>
    <p:extLst>
      <p:ext uri="{BB962C8B-B14F-4D97-AF65-F5344CB8AC3E}">
        <p14:creationId xmlns:p14="http://schemas.microsoft.com/office/powerpoint/2010/main" val="2573063636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Table of Estimation Results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" y="1600200"/>
            <a:ext cx="8740897" cy="4709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56857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Options for Importing Data</a:t>
            </a:r>
          </a:p>
          <a:p>
            <a:r>
              <a:rPr lang="en-US" sz="3000" dirty="0"/>
              <a:t>Options for Creating Automated Reports</a:t>
            </a: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dirty="0" smtClean="0"/>
              <a:t>Examples</a:t>
            </a:r>
          </a:p>
          <a:p>
            <a:pPr lvl="1"/>
            <a:r>
              <a:rPr lang="en-US" sz="1900" dirty="0" smtClean="0"/>
              <a:t>Local macros</a:t>
            </a:r>
          </a:p>
          <a:p>
            <a:pPr lvl="1"/>
            <a:r>
              <a:rPr lang="en-US" sz="1900" dirty="0" smtClean="0"/>
              <a:t>Conditional text</a:t>
            </a:r>
          </a:p>
          <a:p>
            <a:pPr lvl="1"/>
            <a:r>
              <a:rPr lang="en-US" sz="1900" dirty="0" smtClean="0"/>
              <a:t>Returned values</a:t>
            </a:r>
          </a:p>
          <a:p>
            <a:pPr lvl="1"/>
            <a:r>
              <a:rPr lang="en-US" sz="1900" dirty="0" smtClean="0"/>
              <a:t>Estimation results and tables of estimation results</a:t>
            </a:r>
          </a:p>
          <a:p>
            <a:pPr lvl="1"/>
            <a:r>
              <a:rPr lang="en-US" sz="1900" b="1" dirty="0" smtClean="0"/>
              <a:t>Tables of summary statistics</a:t>
            </a:r>
          </a:p>
          <a:p>
            <a:pPr lvl="1"/>
            <a:r>
              <a:rPr lang="en-US" sz="1900" dirty="0" smtClean="0"/>
              <a:t>Tables of frequencies</a:t>
            </a:r>
          </a:p>
          <a:p>
            <a:pPr lvl="1"/>
            <a:r>
              <a:rPr lang="en-US" sz="1900" dirty="0" smtClean="0"/>
              <a:t>Tables of raw data</a:t>
            </a:r>
          </a:p>
          <a:p>
            <a:pPr lvl="1"/>
            <a:r>
              <a:rPr lang="en-US" sz="1900" dirty="0" smtClean="0"/>
              <a:t>Add time, date, and other user information</a:t>
            </a:r>
          </a:p>
          <a:p>
            <a:pPr lvl="1"/>
            <a:r>
              <a:rPr lang="en-US" sz="1900" dirty="0" smtClean="0"/>
              <a:t>Describe and use partial datasets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7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502229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941782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441930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931077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3372005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85489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191000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496511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793793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461933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Table of </a:t>
            </a:r>
            <a:r>
              <a:rPr lang="en-US" dirty="0" smtClean="0">
                <a:cs typeface="Courier New" panose="02070309020205020404" pitchFamily="49" charset="0"/>
              </a:rPr>
              <a:t>Summary Statistics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21014"/>
          <a:stretch/>
        </p:blipFill>
        <p:spPr>
          <a:xfrm>
            <a:off x="457200" y="1828800"/>
            <a:ext cx="7852093" cy="403860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1600200" y="5486400"/>
            <a:ext cx="2667000" cy="45720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3962400" y="2286000"/>
            <a:ext cx="609600" cy="30480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289829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Table of Summary Statistics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r="15744"/>
          <a:stretch/>
        </p:blipFill>
        <p:spPr>
          <a:xfrm>
            <a:off x="381000" y="2063496"/>
            <a:ext cx="8032353" cy="2508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360320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984504"/>
          </a:xfrm>
        </p:spPr>
        <p:txBody>
          <a:bodyPr>
            <a:normAutofit/>
          </a:bodyPr>
          <a:lstStyle/>
          <a:p>
            <a:r>
              <a:rPr lang="en-US" dirty="0"/>
              <a:t>Open Database Connectivity (ODBC)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752600"/>
            <a:ext cx="8458200" cy="4953000"/>
          </a:xfrm>
        </p:spPr>
        <p:txBody>
          <a:bodyPr>
            <a:normAutofit/>
          </a:bodyPr>
          <a:lstStyle/>
          <a:p>
            <a:r>
              <a:rPr lang="en-US" sz="3100" dirty="0"/>
              <a:t>ODBC is a standardized set of function calls for accessing data stored in both relational and non-relational database-management systems.</a:t>
            </a:r>
          </a:p>
          <a:p>
            <a:endParaRPr lang="en-US" sz="3100" dirty="0"/>
          </a:p>
          <a:p>
            <a:r>
              <a:rPr lang="en-US" sz="3100" dirty="0"/>
              <a:t>Advantages</a:t>
            </a:r>
          </a:p>
          <a:p>
            <a:pPr lvl="1"/>
            <a:r>
              <a:rPr lang="en-US" sz="2400" dirty="0"/>
              <a:t>Confidential data are stored in a secure database at all times</a:t>
            </a:r>
          </a:p>
          <a:p>
            <a:pPr lvl="1"/>
            <a:r>
              <a:rPr lang="en-US" sz="2400" dirty="0"/>
              <a:t>Password can be submitted from the ODBC client (Stata)</a:t>
            </a:r>
          </a:p>
          <a:p>
            <a:pPr lvl="1"/>
            <a:r>
              <a:rPr lang="en-US" sz="2400" dirty="0"/>
              <a:t>No need to export data from the database</a:t>
            </a:r>
          </a:p>
          <a:p>
            <a:pPr lvl="1"/>
            <a:r>
              <a:rPr lang="en-US" sz="2400" dirty="0"/>
              <a:t>Can access data using SQL queries</a:t>
            </a:r>
          </a:p>
          <a:p>
            <a:pPr lvl="1"/>
            <a:r>
              <a:rPr lang="en-US" sz="2400" dirty="0"/>
              <a:t>Data are always up-to-date</a:t>
            </a:r>
          </a:p>
          <a:p>
            <a:pPr lvl="1"/>
            <a:endParaRPr lang="en-US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5864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Table of Summary Statistics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215537" y="1981200"/>
            <a:ext cx="8915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</a:t>
            </a:r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font(Arial,12,black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tabstat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chol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hdl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glucose insulin HbA1c,        ///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stat(count mean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sd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skewness kurtosis)  ///</a:t>
            </a: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columns(statistics) 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save</a:t>
            </a:r>
          </a:p>
          <a:p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matrix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LabResults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r(</a:t>
            </a:r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StatTotal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'</a:t>
            </a:r>
          </a:p>
          <a:p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 = matrix(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LabResults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rownames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colnames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"04_TableMatrix.docx", replace</a:t>
            </a:r>
          </a:p>
        </p:txBody>
      </p:sp>
    </p:spTree>
    <p:extLst>
      <p:ext uri="{BB962C8B-B14F-4D97-AF65-F5344CB8AC3E}">
        <p14:creationId xmlns:p14="http://schemas.microsoft.com/office/powerpoint/2010/main" val="304517947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Table of Summary Statistics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499" y="1524000"/>
            <a:ext cx="8779001" cy="50753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2233434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Table of Summary Statistics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215537" y="1981200"/>
            <a:ext cx="8915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font(Arial,12,black)</a:t>
            </a:r>
          </a:p>
          <a:p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tabstat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chol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hdl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glucose insulin HbA1c,        ///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stat(count mean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sd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skewness kurtosis)  ///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       columns(statistics) save</a:t>
            </a:r>
          </a:p>
          <a:p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matrix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LabResults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r(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StatTotal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)'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 = matrix(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LabResults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rownames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colnames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layout(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autofitcontents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table Table1(.,2)  , 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nformat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(%9.0f) 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(right)</a:t>
            </a:r>
          </a:p>
          <a:p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Table1(.,3/6), 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nformat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(%9.2f) 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(right)</a:t>
            </a:r>
          </a:p>
          <a:p>
            <a:endParaRPr lang="en-US" sz="1200" b="1" dirty="0" smtClean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table Table1(.,.) , border(all, nil)</a:t>
            </a:r>
          </a:p>
          <a:p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Table1(1,.) , 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(center) bold border(bottom, single, black, 3pt)</a:t>
            </a:r>
          </a:p>
          <a:p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Table1(.,1) , 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(right)  bold border( right, single, black, 2pt)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"04_TableMatrix2.docx", replace</a:t>
            </a:r>
          </a:p>
        </p:txBody>
      </p:sp>
    </p:spTree>
    <p:extLst>
      <p:ext uri="{BB962C8B-B14F-4D97-AF65-F5344CB8AC3E}">
        <p14:creationId xmlns:p14="http://schemas.microsoft.com/office/powerpoint/2010/main" val="116480524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Table of Summary Statistics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1551" y="1454331"/>
            <a:ext cx="8740897" cy="49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3951274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Options for Importing Data</a:t>
            </a:r>
          </a:p>
          <a:p>
            <a:r>
              <a:rPr lang="en-US" sz="3000" dirty="0"/>
              <a:t>Options for Creating Automated Reports</a:t>
            </a: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dirty="0" smtClean="0"/>
              <a:t>Examples</a:t>
            </a:r>
          </a:p>
          <a:p>
            <a:pPr lvl="1"/>
            <a:r>
              <a:rPr lang="en-US" sz="1900" dirty="0" smtClean="0"/>
              <a:t>Local macros</a:t>
            </a:r>
          </a:p>
          <a:p>
            <a:pPr lvl="1"/>
            <a:r>
              <a:rPr lang="en-US" sz="1900" dirty="0" smtClean="0"/>
              <a:t>Conditional text</a:t>
            </a:r>
          </a:p>
          <a:p>
            <a:pPr lvl="1"/>
            <a:r>
              <a:rPr lang="en-US" sz="1900" dirty="0" smtClean="0"/>
              <a:t>Returned values</a:t>
            </a:r>
          </a:p>
          <a:p>
            <a:pPr lvl="1"/>
            <a:r>
              <a:rPr lang="en-US" sz="1900" dirty="0" smtClean="0"/>
              <a:t>Estimation results and tables of estimation results</a:t>
            </a:r>
          </a:p>
          <a:p>
            <a:pPr lvl="1"/>
            <a:r>
              <a:rPr lang="en-US" sz="1900" dirty="0" smtClean="0"/>
              <a:t>Tables of summary statistics</a:t>
            </a:r>
          </a:p>
          <a:p>
            <a:pPr lvl="1"/>
            <a:r>
              <a:rPr lang="en-US" sz="1900" b="1" dirty="0" smtClean="0"/>
              <a:t>Tables of frequencies</a:t>
            </a:r>
          </a:p>
          <a:p>
            <a:pPr lvl="1"/>
            <a:r>
              <a:rPr lang="en-US" sz="1900" dirty="0" smtClean="0"/>
              <a:t>Tables of raw data</a:t>
            </a:r>
          </a:p>
          <a:p>
            <a:pPr lvl="1"/>
            <a:r>
              <a:rPr lang="en-US" sz="1900" dirty="0" smtClean="0"/>
              <a:t>Add time, date, and other user information</a:t>
            </a:r>
          </a:p>
          <a:p>
            <a:pPr lvl="1"/>
            <a:r>
              <a:rPr lang="en-US" sz="1900" dirty="0" smtClean="0"/>
              <a:t>Describe and use partial datasets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7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502229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941782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441930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931077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3372005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85489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191000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496511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793793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5112367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458583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 smtClean="0">
                <a:cs typeface="Courier New" panose="02070309020205020404" pitchFamily="49" charset="0"/>
              </a:rPr>
              <a:t>Table of Frequencies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r="42095"/>
          <a:stretch/>
        </p:blipFill>
        <p:spPr>
          <a:xfrm>
            <a:off x="1447800" y="1905000"/>
            <a:ext cx="5263702" cy="43434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338942" y="4419600"/>
            <a:ext cx="2471058" cy="38100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005942" y="1828800"/>
            <a:ext cx="2166257" cy="30480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21787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Table of Frequencies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215537" y="1981200"/>
            <a:ext cx="89154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font(Arial,12,black)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tabulate race gender,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matcell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CellCounts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 = matrix(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CellCounts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), ,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rownames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colnames</a:t>
            </a:r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"16_Crosstabs1", replace</a:t>
            </a:r>
          </a:p>
        </p:txBody>
      </p:sp>
    </p:spTree>
    <p:extLst>
      <p:ext uri="{BB962C8B-B14F-4D97-AF65-F5344CB8AC3E}">
        <p14:creationId xmlns:p14="http://schemas.microsoft.com/office/powerpoint/2010/main" val="2570968638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Table of Frequencies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879" y="1447800"/>
            <a:ext cx="8794242" cy="50982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564686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31555"/>
          <a:stretch/>
        </p:blipFill>
        <p:spPr>
          <a:xfrm>
            <a:off x="761999" y="1600200"/>
            <a:ext cx="6341861" cy="464820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Table of Frequencies</a:t>
            </a:r>
            <a:endParaRPr lang="en-US" dirty="0"/>
          </a:p>
        </p:txBody>
      </p:sp>
      <p:sp>
        <p:nvSpPr>
          <p:cNvPr id="6" name="Rectangle 5"/>
          <p:cNvSpPr/>
          <p:nvPr/>
        </p:nvSpPr>
        <p:spPr>
          <a:xfrm>
            <a:off x="731518" y="3943894"/>
            <a:ext cx="4831081" cy="38100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800601" y="1524000"/>
            <a:ext cx="2133600" cy="381000"/>
          </a:xfrm>
          <a:prstGeom prst="rect">
            <a:avLst/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6939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Table of Frequencies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215537" y="1981200"/>
            <a:ext cx="89154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font(Arial,12,black)</a:t>
            </a: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tabulate race gender,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matcell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CellCounts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tabulate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race if !missing(gender),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matcell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RowTotals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matrix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CellCounts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CellCounts,</a:t>
            </a:r>
            <a:r>
              <a:rPr lang="en-US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RowTotals</a:t>
            </a:r>
            <a:endParaRPr lang="en-US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 = matrix(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CellCounts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rownames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colnames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"17_Crosstabs2", replace</a:t>
            </a:r>
          </a:p>
        </p:txBody>
      </p:sp>
    </p:spTree>
    <p:extLst>
      <p:ext uri="{BB962C8B-B14F-4D97-AF65-F5344CB8AC3E}">
        <p14:creationId xmlns:p14="http://schemas.microsoft.com/office/powerpoint/2010/main" val="406710856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984504"/>
          </a:xfrm>
        </p:spPr>
        <p:txBody>
          <a:bodyPr>
            <a:normAutofit/>
          </a:bodyPr>
          <a:lstStyle/>
          <a:p>
            <a:r>
              <a:rPr lang="en-US" dirty="0"/>
              <a:t>Open Database Connectivity (ODBC)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1183" y="1981200"/>
            <a:ext cx="8704217" cy="2438400"/>
          </a:xfrm>
        </p:spPr>
        <p:txBody>
          <a:bodyPr>
            <a:normAutofit/>
          </a:bodyPr>
          <a:lstStyle/>
          <a:p>
            <a:r>
              <a:rPr lang="en-US" sz="2800" dirty="0"/>
              <a:t>ODBC’s architecture consists of four major components : </a:t>
            </a:r>
          </a:p>
          <a:p>
            <a:pPr lvl="1"/>
            <a:r>
              <a:rPr lang="en-US" sz="2400" dirty="0"/>
              <a:t>The client interface (such as Stata)</a:t>
            </a:r>
          </a:p>
          <a:p>
            <a:pPr lvl="1"/>
            <a:r>
              <a:rPr lang="en-US" sz="2400" dirty="0"/>
              <a:t>The ODBC driver manager</a:t>
            </a:r>
          </a:p>
          <a:p>
            <a:pPr lvl="1"/>
            <a:r>
              <a:rPr lang="en-US" sz="2400" dirty="0"/>
              <a:t>The ODBC drivers</a:t>
            </a:r>
          </a:p>
          <a:p>
            <a:pPr lvl="1"/>
            <a:r>
              <a:rPr lang="en-US" sz="2400" dirty="0"/>
              <a:t>The data sources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l="10000" t="37777" r="11250" b="27409"/>
          <a:stretch/>
        </p:blipFill>
        <p:spPr>
          <a:xfrm>
            <a:off x="219891" y="4572000"/>
            <a:ext cx="8704217" cy="21645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8857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Table of Frequencies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3448" y="1449977"/>
            <a:ext cx="8817104" cy="51210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382942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Table of Frequencies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/>
          <a:srcRect r="29798"/>
          <a:stretch/>
        </p:blipFill>
        <p:spPr>
          <a:xfrm>
            <a:off x="457200" y="2063496"/>
            <a:ext cx="7828822" cy="3200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584704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Table of Frequencies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215537" y="1981200"/>
            <a:ext cx="8915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font(Arial,12,black)</a:t>
            </a:r>
          </a:p>
          <a:p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tabulate race gender,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matcell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CellCounts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r>
              <a:rPr lang="en-US" sz="16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tabulate 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race if !missing(gender),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matcell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RowTotals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matrix </a:t>
            </a:r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rownames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CellCounts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Hispanic White Black Other</a:t>
            </a:r>
          </a:p>
          <a:p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matrix </a:t>
            </a:r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colnames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CellCounts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= Male Female Total</a:t>
            </a:r>
          </a:p>
          <a:p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matlist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CellCounts</a:t>
            </a:r>
            <a:endParaRPr lang="en-US" sz="16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 = matrix(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CellCounts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rownames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colnames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"18_Crosstabs3", replace</a:t>
            </a:r>
          </a:p>
        </p:txBody>
      </p:sp>
    </p:spTree>
    <p:extLst>
      <p:ext uri="{BB962C8B-B14F-4D97-AF65-F5344CB8AC3E}">
        <p14:creationId xmlns:p14="http://schemas.microsoft.com/office/powerpoint/2010/main" val="327262671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Table of Frequencies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49977"/>
            <a:ext cx="8779001" cy="5029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1046980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Table of Frequencies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114300" y="1981200"/>
            <a:ext cx="8915400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font(Arial,12,black)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tabulate race gender,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matcell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CellCounts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tabulate race if !missing(gender),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matcell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RowTotals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matrix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CellCounts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CellCounts,RowTotals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matrix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rownames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CellCounts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Hispanic White Black Other</a:t>
            </a:r>
          </a:p>
          <a:p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matrix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colnames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CellCounts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= Male Female Total</a:t>
            </a: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matlist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CellCounts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 = matrix(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CellCounts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),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rownames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colnames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layout(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autofitcontents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Table1(.,.) , 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(right)       border(all, nil)</a:t>
            </a:r>
          </a:p>
          <a:p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Table1(1,.) , 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(center) bold border(bottom, single, black, 3pt)</a:t>
            </a:r>
          </a:p>
          <a:p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Table1(5,.) ,                     border(bottom, single, black, 3pt)</a:t>
            </a:r>
          </a:p>
          <a:p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Table1(.,1) , 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(right)  bold border( right, single, black, 2pt)</a:t>
            </a:r>
          </a:p>
          <a:p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table Table1(.,4) , </a:t>
            </a:r>
            <a:r>
              <a:rPr lang="en-US" sz="12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halign</a:t>
            </a:r>
            <a:r>
              <a:rPr lang="en-US" sz="12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(left)        border(  left, single, black, 2pt)</a:t>
            </a:r>
          </a:p>
          <a:p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2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"19_Crosstabs4", replace</a:t>
            </a:r>
          </a:p>
        </p:txBody>
      </p:sp>
    </p:spTree>
    <p:extLst>
      <p:ext uri="{BB962C8B-B14F-4D97-AF65-F5344CB8AC3E}">
        <p14:creationId xmlns:p14="http://schemas.microsoft.com/office/powerpoint/2010/main" val="1830371605"/>
      </p:ext>
    </p:extLst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>
            <a:normAutofit/>
          </a:bodyPr>
          <a:lstStyle/>
          <a:p>
            <a:r>
              <a:rPr lang="en-US" dirty="0">
                <a:cs typeface="Courier New" panose="02070309020205020404" pitchFamily="49" charset="0"/>
              </a:rPr>
              <a:t>Table of Frequencies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1415143"/>
            <a:ext cx="8779001" cy="5067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680421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Options for Importing Data</a:t>
            </a:r>
          </a:p>
          <a:p>
            <a:r>
              <a:rPr lang="en-US" sz="3000" dirty="0"/>
              <a:t>Options for Creating Automated Reports</a:t>
            </a: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dirty="0" smtClean="0"/>
              <a:t>Examples</a:t>
            </a:r>
          </a:p>
          <a:p>
            <a:pPr lvl="1"/>
            <a:r>
              <a:rPr lang="en-US" sz="1900" dirty="0" smtClean="0"/>
              <a:t>Local macros</a:t>
            </a:r>
          </a:p>
          <a:p>
            <a:pPr lvl="1"/>
            <a:r>
              <a:rPr lang="en-US" sz="1900" dirty="0" smtClean="0"/>
              <a:t>Conditional text</a:t>
            </a:r>
          </a:p>
          <a:p>
            <a:pPr lvl="1"/>
            <a:r>
              <a:rPr lang="en-US" sz="1900" dirty="0" smtClean="0"/>
              <a:t>Returned values</a:t>
            </a:r>
          </a:p>
          <a:p>
            <a:pPr lvl="1"/>
            <a:r>
              <a:rPr lang="en-US" sz="1900" dirty="0" smtClean="0"/>
              <a:t>Estimation results and tables of estimation results</a:t>
            </a:r>
          </a:p>
          <a:p>
            <a:pPr lvl="1"/>
            <a:r>
              <a:rPr lang="en-US" sz="1900" dirty="0" smtClean="0"/>
              <a:t>Tables of summary statistics</a:t>
            </a:r>
          </a:p>
          <a:p>
            <a:pPr lvl="1"/>
            <a:r>
              <a:rPr lang="en-US" sz="1900" dirty="0" smtClean="0"/>
              <a:t>Tables of frequencies</a:t>
            </a:r>
          </a:p>
          <a:p>
            <a:pPr lvl="1"/>
            <a:r>
              <a:rPr lang="en-US" sz="1900" b="1" dirty="0" smtClean="0"/>
              <a:t>Tables of raw data</a:t>
            </a:r>
          </a:p>
          <a:p>
            <a:pPr lvl="1"/>
            <a:r>
              <a:rPr lang="en-US" sz="1900" dirty="0" smtClean="0"/>
              <a:t>Add time, date, and other user information</a:t>
            </a:r>
          </a:p>
          <a:p>
            <a:pPr lvl="1"/>
            <a:r>
              <a:rPr lang="en-US" sz="1900" dirty="0" smtClean="0"/>
              <a:t>Describe and use partial datasets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7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502229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941782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441930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931077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3372005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85489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191000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496511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793793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5112367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5404815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63695117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dirty="0">
                <a:cs typeface="Courier New" panose="02070309020205020404" pitchFamily="49" charset="0"/>
              </a:rPr>
              <a:t>Table of </a:t>
            </a:r>
            <a:r>
              <a:rPr lang="en-US" dirty="0" smtClean="0">
                <a:cs typeface="Courier New" panose="02070309020205020404" pitchFamily="49" charset="0"/>
              </a:rPr>
              <a:t>Raw Data</a:t>
            </a:r>
            <a:endParaRPr lang="en-US" dirty="0">
              <a:latin typeface="+mn-lt"/>
              <a:cs typeface="Courier New" panose="02070309020205020404" pitchFamily="49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685800" y="1632445"/>
            <a:ext cx="808426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font(Arial,20,black)</a:t>
            </a: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table Table1 = data(id age gender race) in 1/5,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varnames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"03_TableData.docx", replace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2C92388D-645E-4566-B506-071580AE1E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381" y="2463442"/>
            <a:ext cx="6851581" cy="43945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744039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Options for Importing Data</a:t>
            </a:r>
          </a:p>
          <a:p>
            <a:r>
              <a:rPr lang="en-US" sz="3000" dirty="0"/>
              <a:t>Options for Creating Automated Reports</a:t>
            </a: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dirty="0" smtClean="0"/>
              <a:t>Examples</a:t>
            </a:r>
          </a:p>
          <a:p>
            <a:pPr lvl="1"/>
            <a:r>
              <a:rPr lang="en-US" sz="1900" dirty="0" smtClean="0"/>
              <a:t>Local macros</a:t>
            </a:r>
          </a:p>
          <a:p>
            <a:pPr lvl="1"/>
            <a:r>
              <a:rPr lang="en-US" sz="1900" dirty="0" smtClean="0"/>
              <a:t>Conditional text</a:t>
            </a:r>
          </a:p>
          <a:p>
            <a:pPr lvl="1"/>
            <a:r>
              <a:rPr lang="en-US" sz="1900" dirty="0" smtClean="0"/>
              <a:t>Returned values</a:t>
            </a:r>
          </a:p>
          <a:p>
            <a:pPr lvl="1"/>
            <a:r>
              <a:rPr lang="en-US" sz="1900" dirty="0" smtClean="0"/>
              <a:t>Estimation results and tables of estimation results</a:t>
            </a:r>
          </a:p>
          <a:p>
            <a:pPr lvl="1"/>
            <a:r>
              <a:rPr lang="en-US" sz="1900" dirty="0" smtClean="0"/>
              <a:t>Tables of summary statistics</a:t>
            </a:r>
          </a:p>
          <a:p>
            <a:pPr lvl="1"/>
            <a:r>
              <a:rPr lang="en-US" sz="1900" dirty="0" smtClean="0"/>
              <a:t>Tables of frequencies</a:t>
            </a:r>
          </a:p>
          <a:p>
            <a:pPr lvl="1"/>
            <a:r>
              <a:rPr lang="en-US" sz="1900" dirty="0" smtClean="0"/>
              <a:t>Tables of raw data</a:t>
            </a:r>
          </a:p>
          <a:p>
            <a:pPr lvl="1"/>
            <a:r>
              <a:rPr lang="en-US" sz="1900" b="1" dirty="0" smtClean="0"/>
              <a:t>Add time, date, and other user information</a:t>
            </a:r>
          </a:p>
          <a:p>
            <a:pPr lvl="1"/>
            <a:r>
              <a:rPr lang="en-US" sz="1900" dirty="0" smtClean="0"/>
              <a:t>Describe and use partial datasets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7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502229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941782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441930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931077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3372005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85489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191000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496511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793793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5112367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5404815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5697263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91437448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list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800" y="1447800"/>
            <a:ext cx="6781800" cy="5280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62074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984504"/>
          </a:xfrm>
        </p:spPr>
        <p:txBody>
          <a:bodyPr>
            <a:normAutofit/>
          </a:bodyPr>
          <a:lstStyle/>
          <a:p>
            <a:r>
              <a:rPr lang="en-US" dirty="0"/>
              <a:t>Microsoft Access Database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5C8213FB-76A1-4790-82E9-14F200F1514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200" y="1564547"/>
            <a:ext cx="6705600" cy="5106731"/>
          </a:xfrm>
        </p:spPr>
      </p:pic>
    </p:spTree>
    <p:extLst>
      <p:ext uri="{BB962C8B-B14F-4D97-AF65-F5344CB8AC3E}">
        <p14:creationId xmlns:p14="http://schemas.microsoft.com/office/powerpoint/2010/main" val="311286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return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list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774" y="1981200"/>
            <a:ext cx="8778451" cy="3110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651456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creturn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list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0D5EBDB-5C73-4D25-8FDA-DEFF56BBED62}"/>
              </a:ext>
            </a:extLst>
          </p:cNvPr>
          <p:cNvSpPr txBox="1"/>
          <p:nvPr/>
        </p:nvSpPr>
        <p:spPr>
          <a:xfrm>
            <a:off x="114300" y="1981200"/>
            <a:ext cx="89154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begin,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pagesize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(letter) font(Arial,14,black)</a:t>
            </a: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paragraph</a:t>
            </a: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("Report Date: 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`c(</a:t>
            </a:r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current_date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linebreak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("Report Time: 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`c(</a:t>
            </a:r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current_time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linebreak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("Report created by user: 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`c(username)'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linebreak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("Report created using: 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`c(hostname)'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linebreak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text ("Report HTTP proxy: 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`c(</a:t>
            </a:r>
            <a:r>
              <a:rPr lang="en-US" sz="1600" b="1" dirty="0" err="1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httpproxy</a:t>
            </a:r>
            <a:r>
              <a:rPr lang="en-US" sz="1600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)'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"), </a:t>
            </a:r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linebreak</a:t>
            </a:r>
            <a:endParaRPr lang="en-US" sz="16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16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r>
              <a:rPr lang="en-US" sz="1600" b="1" dirty="0">
                <a:latin typeface="Courier New" panose="02070309020205020404" pitchFamily="49" charset="0"/>
                <a:cs typeface="Courier New" panose="02070309020205020404" pitchFamily="49" charset="0"/>
              </a:rPr>
              <a:t> save "20_creturn.docx", replace</a:t>
            </a:r>
          </a:p>
        </p:txBody>
      </p:sp>
    </p:spTree>
    <p:extLst>
      <p:ext uri="{BB962C8B-B14F-4D97-AF65-F5344CB8AC3E}">
        <p14:creationId xmlns:p14="http://schemas.microsoft.com/office/powerpoint/2010/main" val="1205907117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832104"/>
          </a:xfrm>
        </p:spPr>
        <p:txBody>
          <a:bodyPr/>
          <a:lstStyle/>
          <a:p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creturn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list</a:t>
            </a: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741" y="1676400"/>
            <a:ext cx="8748518" cy="50143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815358"/>
      </p:ext>
    </p:extLst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Options for Importing Data</a:t>
            </a:r>
          </a:p>
          <a:p>
            <a:r>
              <a:rPr lang="en-US" sz="3000" dirty="0"/>
              <a:t>Options for Creating Automated Reports</a:t>
            </a: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dirty="0" smtClean="0"/>
              <a:t>Examples</a:t>
            </a:r>
          </a:p>
          <a:p>
            <a:pPr lvl="1"/>
            <a:r>
              <a:rPr lang="en-US" sz="1900" dirty="0" smtClean="0"/>
              <a:t>Local macros</a:t>
            </a:r>
          </a:p>
          <a:p>
            <a:pPr lvl="1"/>
            <a:r>
              <a:rPr lang="en-US" sz="1900" dirty="0" smtClean="0"/>
              <a:t>Conditional text</a:t>
            </a:r>
          </a:p>
          <a:p>
            <a:pPr lvl="1"/>
            <a:r>
              <a:rPr lang="en-US" sz="1900" dirty="0" smtClean="0"/>
              <a:t>Returned values</a:t>
            </a:r>
          </a:p>
          <a:p>
            <a:pPr lvl="1"/>
            <a:r>
              <a:rPr lang="en-US" sz="1900" dirty="0" smtClean="0"/>
              <a:t>Estimation results and tables of estimation results</a:t>
            </a:r>
          </a:p>
          <a:p>
            <a:pPr lvl="1"/>
            <a:r>
              <a:rPr lang="en-US" sz="1900" dirty="0" smtClean="0"/>
              <a:t>Tables of summary statistics</a:t>
            </a:r>
          </a:p>
          <a:p>
            <a:pPr lvl="1"/>
            <a:r>
              <a:rPr lang="en-US" sz="1900" dirty="0" smtClean="0"/>
              <a:t>Tables of frequencies</a:t>
            </a:r>
          </a:p>
          <a:p>
            <a:pPr lvl="1"/>
            <a:r>
              <a:rPr lang="en-US" sz="1900" dirty="0" smtClean="0"/>
              <a:t>Tables of raw data</a:t>
            </a:r>
          </a:p>
          <a:p>
            <a:pPr lvl="1"/>
            <a:r>
              <a:rPr lang="en-US" sz="1900" dirty="0" smtClean="0"/>
              <a:t>Add time, date, and other user information</a:t>
            </a:r>
          </a:p>
          <a:p>
            <a:pPr lvl="1"/>
            <a:r>
              <a:rPr lang="en-US" sz="1900" b="1" dirty="0" smtClean="0"/>
              <a:t>Describe and use partial datasets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7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502229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941782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441930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931077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3372005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85489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191000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496511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793793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5112367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5404815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5697263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5990191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34409656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984504"/>
          </a:xfrm>
        </p:spPr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use</a:t>
            </a:r>
            <a:r>
              <a:rPr lang="en-US" dirty="0"/>
              <a:t> Partial Datasets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81200"/>
            <a:ext cx="8458200" cy="4419600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You have a 30 gigabyte data file and you only have 16 gigabytes of RAM on your computer.  How do you work with this file in Stata?</a:t>
            </a:r>
          </a:p>
          <a:p>
            <a:endParaRPr lang="en-US" sz="3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1093432"/>
      </p:ext>
    </p:extLst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984504"/>
          </a:xfrm>
        </p:spPr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use</a:t>
            </a:r>
            <a:r>
              <a:rPr lang="en-US" dirty="0"/>
              <a:t> Partial Datasets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981200"/>
            <a:ext cx="8686800" cy="4724400"/>
          </a:xfrm>
        </p:spPr>
        <p:txBody>
          <a:bodyPr>
            <a:normAutofit lnSpcReduction="10000"/>
          </a:bodyPr>
          <a:lstStyle/>
          <a:p>
            <a:r>
              <a:rPr lang="en-US" sz="3600" dirty="0"/>
              <a:t>You can 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describe</a:t>
            </a:r>
            <a:r>
              <a:rPr lang="en-US" sz="3600" dirty="0"/>
              <a:t> a data file on a disk without opening the file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describe using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mydata.dta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600" dirty="0"/>
          </a:p>
          <a:p>
            <a:r>
              <a:rPr lang="en-US" sz="3600" dirty="0"/>
              <a:t>You can </a:t>
            </a:r>
            <a:r>
              <a:rPr lang="en-US" sz="3600" b="1" dirty="0">
                <a:latin typeface="Courier New" panose="02070309020205020404" pitchFamily="49" charset="0"/>
                <a:cs typeface="Courier New" panose="02070309020205020404" pitchFamily="49" charset="0"/>
              </a:rPr>
              <a:t>use</a:t>
            </a:r>
            <a:r>
              <a:rPr lang="en-US" sz="3600" dirty="0"/>
              <a:t> a subset of variables and/or observations </a:t>
            </a:r>
          </a:p>
          <a:p>
            <a:pPr marL="457200" lvl="1" indent="0">
              <a:buNone/>
            </a:pP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use id age sex if race==2 using </a:t>
            </a:r>
            <a:r>
              <a:rPr 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mydata.dta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651386"/>
      </p:ext>
    </p:extLst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15696"/>
            <a:ext cx="9144000" cy="984504"/>
          </a:xfrm>
        </p:spPr>
        <p:txBody>
          <a:bodyPr/>
          <a:lstStyle/>
          <a:p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putexcel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981200"/>
            <a:ext cx="8534400" cy="44196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2000" dirty="0"/>
              <a:t>Creating Excel tables with </a:t>
            </a:r>
            <a:r>
              <a:rPr lang="en-US" sz="2000" dirty="0" err="1"/>
              <a:t>putexcel</a:t>
            </a:r>
            <a:r>
              <a:rPr lang="en-US" sz="2000" dirty="0"/>
              <a:t>, part 1: Introduction and formatting</a:t>
            </a:r>
          </a:p>
          <a:p>
            <a:pPr marL="0" indent="0">
              <a:buNone/>
            </a:pPr>
            <a:r>
              <a:rPr lang="en-US" sz="1400" dirty="0">
                <a:hlinkClick r:id="rId2"/>
              </a:rPr>
              <a:t>https://blog.stata.com/2017/01/10/creating-excel-tables-with-putexcel-part-1-introduction-and-formatting</a:t>
            </a:r>
            <a:r>
              <a:rPr lang="en-US" sz="1400" dirty="0" smtClean="0">
                <a:hlinkClick r:id="rId2"/>
              </a:rPr>
              <a:t>/</a:t>
            </a:r>
            <a:endParaRPr lang="en-US" sz="1400" dirty="0" smtClean="0"/>
          </a:p>
          <a:p>
            <a:pPr marL="0" indent="0">
              <a:buNone/>
            </a:pPr>
            <a:endParaRPr lang="en-US" sz="1400" dirty="0"/>
          </a:p>
          <a:p>
            <a:pPr marL="0" indent="0">
              <a:buNone/>
            </a:pPr>
            <a:r>
              <a:rPr lang="en-US" sz="2000" dirty="0"/>
              <a:t>Creating Excel tables with </a:t>
            </a:r>
            <a:r>
              <a:rPr lang="en-US" sz="2000" dirty="0" err="1"/>
              <a:t>putexcel</a:t>
            </a:r>
            <a:r>
              <a:rPr lang="en-US" sz="2000" dirty="0"/>
              <a:t>, part 2: Macro, picture, matrix, and formula expressions</a:t>
            </a:r>
          </a:p>
          <a:p>
            <a:pPr marL="0" indent="0">
              <a:buNone/>
            </a:pPr>
            <a:r>
              <a:rPr lang="en-US" sz="1400" dirty="0">
                <a:hlinkClick r:id="rId3"/>
              </a:rPr>
              <a:t>https://blog.stata.com/2017/01/24/creating-excel-tables-with-putexcel-part-2-macro-picture-matrix-and-formula-expressions</a:t>
            </a:r>
            <a:r>
              <a:rPr lang="en-US" sz="1400" dirty="0" smtClean="0">
                <a:hlinkClick r:id="rId3"/>
              </a:rPr>
              <a:t>/</a:t>
            </a:r>
            <a:endParaRPr lang="en-US" sz="14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2000" dirty="0"/>
              <a:t>Creating Excel tables with </a:t>
            </a:r>
            <a:r>
              <a:rPr lang="en-US" sz="2000" dirty="0" err="1"/>
              <a:t>putexcel</a:t>
            </a:r>
            <a:r>
              <a:rPr lang="en-US" sz="2000" dirty="0"/>
              <a:t> part 3: Writing custom reports for arbitrary </a:t>
            </a:r>
            <a:r>
              <a:rPr lang="en-US" sz="2000" dirty="0" smtClean="0"/>
              <a:t>variables</a:t>
            </a:r>
          </a:p>
          <a:p>
            <a:pPr marL="0" indent="0">
              <a:buNone/>
            </a:pPr>
            <a:r>
              <a:rPr lang="en-US" sz="1400" dirty="0">
                <a:hlinkClick r:id="rId4"/>
              </a:rPr>
              <a:t>https://blog.stata.com/2017/04/06/creating-excel-tables-with-putexcel-part-3-writing-custom-reports-for-arbitrary-variables</a:t>
            </a:r>
            <a:r>
              <a:rPr lang="en-US" sz="1400" dirty="0" smtClean="0">
                <a:hlinkClick r:id="rId4"/>
              </a:rPr>
              <a:t>/</a:t>
            </a:r>
            <a:endParaRPr lang="en-US" sz="14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r>
              <a:rPr lang="en-US" sz="2000" dirty="0"/>
              <a:t>Export tables to </a:t>
            </a:r>
            <a:r>
              <a:rPr lang="en-US" sz="2000" dirty="0" smtClean="0"/>
              <a:t>Excel</a:t>
            </a:r>
          </a:p>
          <a:p>
            <a:pPr marL="0" indent="0">
              <a:buNone/>
            </a:pPr>
            <a:r>
              <a:rPr lang="en-US" sz="1400" dirty="0">
                <a:hlinkClick r:id="rId5"/>
              </a:rPr>
              <a:t>https://blog.stata.com/2013/09/25/export-tables-to-excel</a:t>
            </a:r>
            <a:r>
              <a:rPr lang="en-US" sz="1400" dirty="0" smtClean="0">
                <a:hlinkClick r:id="rId5"/>
              </a:rPr>
              <a:t>/</a:t>
            </a:r>
            <a:endParaRPr lang="en-US" sz="14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1400" dirty="0" smtClean="0"/>
          </a:p>
          <a:p>
            <a:pPr marL="0" indent="0">
              <a:buNone/>
            </a:pPr>
            <a:endParaRPr lang="en-US" sz="20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9499564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15696"/>
            <a:ext cx="8229600" cy="984504"/>
          </a:xfrm>
        </p:spPr>
        <p:txBody>
          <a:bodyPr/>
          <a:lstStyle/>
          <a:p>
            <a:r>
              <a:rPr lang="en-US" dirty="0"/>
              <a:t>Outline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458200" cy="5181600"/>
          </a:xfrm>
        </p:spPr>
        <p:txBody>
          <a:bodyPr>
            <a:normAutofit fontScale="92500" lnSpcReduction="10000"/>
          </a:bodyPr>
          <a:lstStyle/>
          <a:p>
            <a:r>
              <a:rPr lang="en-US" sz="3000" dirty="0"/>
              <a:t>Options for Importing Data</a:t>
            </a:r>
          </a:p>
          <a:p>
            <a:r>
              <a:rPr lang="en-US" sz="3000" dirty="0"/>
              <a:t>Options for Creating Automated Reports</a:t>
            </a: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odbc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putdocx</a:t>
            </a:r>
            <a:endParaRPr lang="en-US" sz="30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sz="3000" dirty="0" smtClean="0"/>
              <a:t>Examples</a:t>
            </a:r>
          </a:p>
          <a:p>
            <a:pPr lvl="1"/>
            <a:r>
              <a:rPr lang="en-US" sz="1900" dirty="0" smtClean="0"/>
              <a:t>Local macros</a:t>
            </a:r>
          </a:p>
          <a:p>
            <a:pPr lvl="1"/>
            <a:r>
              <a:rPr lang="en-US" sz="1900" dirty="0" smtClean="0"/>
              <a:t>Conditional text</a:t>
            </a:r>
          </a:p>
          <a:p>
            <a:pPr lvl="1"/>
            <a:r>
              <a:rPr lang="en-US" sz="1900" dirty="0" smtClean="0"/>
              <a:t>Returned values</a:t>
            </a:r>
          </a:p>
          <a:p>
            <a:pPr lvl="1"/>
            <a:r>
              <a:rPr lang="en-US" sz="1900" dirty="0" smtClean="0"/>
              <a:t>Estimation results and tables of estimation results</a:t>
            </a:r>
          </a:p>
          <a:p>
            <a:pPr lvl="1"/>
            <a:r>
              <a:rPr lang="en-US" sz="1900" dirty="0" smtClean="0"/>
              <a:t>Tables of summary statistics</a:t>
            </a:r>
          </a:p>
          <a:p>
            <a:pPr lvl="1"/>
            <a:r>
              <a:rPr lang="en-US" sz="1900" dirty="0" smtClean="0"/>
              <a:t>Tables of frequencies</a:t>
            </a:r>
          </a:p>
          <a:p>
            <a:pPr lvl="1"/>
            <a:r>
              <a:rPr lang="en-US" sz="1900" dirty="0" smtClean="0"/>
              <a:t>Tables of raw data</a:t>
            </a:r>
          </a:p>
          <a:p>
            <a:pPr lvl="1"/>
            <a:r>
              <a:rPr lang="en-US" sz="1900" dirty="0" smtClean="0"/>
              <a:t>Add time, date, and other user information</a:t>
            </a:r>
          </a:p>
          <a:p>
            <a:pPr lvl="1"/>
            <a:r>
              <a:rPr lang="en-US" sz="1900" dirty="0" smtClean="0"/>
              <a:t>Describe and use partial datasets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15696"/>
          </a:xfrm>
          <a:prstGeom prst="rect">
            <a:avLst/>
          </a:prstGeom>
        </p:spPr>
      </p:pic>
      <p:pic>
        <p:nvPicPr>
          <p:cNvPr id="7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502229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1941782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441930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2931077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04" y="3372005"/>
            <a:ext cx="385496" cy="363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0" y="3885489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191000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496511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4793793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5112367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5404815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5697263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5990191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jch\AppData\Local\Microsoft\Windows\Temporary Internet Files\Content.IE5\2DNZ2GGT\green-check[1].gif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6390" y="6317415"/>
            <a:ext cx="189078" cy="1782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5603112"/>
      </p:ext>
    </p:extLst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08037"/>
            <a:ext cx="9144000" cy="27733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000" dirty="0"/>
              <a:t>Thank you!</a:t>
            </a:r>
          </a:p>
          <a:p>
            <a:pPr marL="0" indent="0" algn="ctr">
              <a:buNone/>
            </a:pPr>
            <a:endParaRPr lang="en-US" sz="2000" dirty="0"/>
          </a:p>
          <a:p>
            <a:pPr marL="0" indent="0" algn="ctr">
              <a:buNone/>
            </a:pPr>
            <a:r>
              <a:rPr lang="en-US" sz="6000" dirty="0"/>
              <a:t>Questions?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0" y="42672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You can download the slides, dataset, and do-file here:</a:t>
            </a:r>
          </a:p>
          <a:p>
            <a:pPr algn="ctr"/>
            <a:r>
              <a:rPr lang="en-US" sz="2400" b="1" dirty="0">
                <a:hlinkClick r:id="rId3"/>
              </a:rPr>
              <a:t>https://</a:t>
            </a:r>
            <a:r>
              <a:rPr lang="en-US" sz="2400" b="1" dirty="0" smtClean="0">
                <a:hlinkClick r:id="rId3"/>
              </a:rPr>
              <a:t>tinyurl.com/2019putdocx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0" y="5562600"/>
            <a:ext cx="9144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/>
              <a:t>You can contact me here:</a:t>
            </a:r>
          </a:p>
          <a:p>
            <a:pPr algn="ctr"/>
            <a:r>
              <a:rPr lang="en-US" sz="2400" b="1" dirty="0" smtClean="0">
                <a:hlinkClick r:id="rId4"/>
              </a:rPr>
              <a:t>chuber@stata.com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57524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21375</TotalTime>
  <Words>3505</Words>
  <Application>Microsoft Office PowerPoint</Application>
  <PresentationFormat>On-screen Show (4:3)</PresentationFormat>
  <Paragraphs>710</Paragraphs>
  <Slides>98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98</vt:i4>
      </vt:variant>
    </vt:vector>
  </HeadingPairs>
  <TitlesOfParts>
    <vt:vector size="102" baseType="lpstr">
      <vt:lpstr>Arial</vt:lpstr>
      <vt:lpstr>Calibri</vt:lpstr>
      <vt:lpstr>Courier New</vt:lpstr>
      <vt:lpstr>Office Theme</vt:lpstr>
      <vt:lpstr>Automated Reports Using Stata</vt:lpstr>
      <vt:lpstr>Outline</vt:lpstr>
      <vt:lpstr>Options for Importing Data</vt:lpstr>
      <vt:lpstr>Options for Creating Automated Reports</vt:lpstr>
      <vt:lpstr>Creating Automated Reports</vt:lpstr>
      <vt:lpstr>Outline</vt:lpstr>
      <vt:lpstr>Open Database Connectivity (ODBC)</vt:lpstr>
      <vt:lpstr>Open Database Connectivity (ODBC)</vt:lpstr>
      <vt:lpstr>Microsoft Access Database</vt:lpstr>
      <vt:lpstr>Windows 10 ODBC Driver Manager</vt:lpstr>
      <vt:lpstr>Windows 10 ODBC Drivers</vt:lpstr>
      <vt:lpstr>Setup ODBC in Windows 10</vt:lpstr>
      <vt:lpstr>Setup ODBC in Windows 10</vt:lpstr>
      <vt:lpstr>Setup ODBC in Windows 10</vt:lpstr>
      <vt:lpstr>Some ODBC Commands in Stata</vt:lpstr>
      <vt:lpstr>Using ODBC in Stata</vt:lpstr>
      <vt:lpstr>ODBC Data</vt:lpstr>
      <vt:lpstr>ODBC Data</vt:lpstr>
      <vt:lpstr>ODBC Data</vt:lpstr>
      <vt:lpstr>SQL Queries From Stata</vt:lpstr>
      <vt:lpstr>SQL Queries From Stata</vt:lpstr>
      <vt:lpstr>SQL Queries From Stata</vt:lpstr>
      <vt:lpstr>SQL Queries From Stata</vt:lpstr>
      <vt:lpstr>Outline</vt:lpstr>
      <vt:lpstr>Some putdocx Commands</vt:lpstr>
      <vt:lpstr>putdocx begin</vt:lpstr>
      <vt:lpstr>putdocx text</vt:lpstr>
      <vt:lpstr>putdocx (paragraph and text options)</vt:lpstr>
      <vt:lpstr>putdocx text</vt:lpstr>
      <vt:lpstr>putdocx image</vt:lpstr>
      <vt:lpstr>putdocx image</vt:lpstr>
      <vt:lpstr>putdocx table</vt:lpstr>
      <vt:lpstr>putdocx table</vt:lpstr>
      <vt:lpstr>putdocx table (options)</vt:lpstr>
      <vt:lpstr>putdocx table (options)</vt:lpstr>
      <vt:lpstr>putdocx table (options)</vt:lpstr>
      <vt:lpstr>putdocx table (options)</vt:lpstr>
      <vt:lpstr>putdocx table (options)</vt:lpstr>
      <vt:lpstr>putdocx table (options)</vt:lpstr>
      <vt:lpstr>Outline</vt:lpstr>
      <vt:lpstr>Local Macros</vt:lpstr>
      <vt:lpstr>Outline</vt:lpstr>
      <vt:lpstr>Conditional Text</vt:lpstr>
      <vt:lpstr>Conditional Text</vt:lpstr>
      <vt:lpstr>Conditional Text</vt:lpstr>
      <vt:lpstr>Conditional Text</vt:lpstr>
      <vt:lpstr>Conditional Text</vt:lpstr>
      <vt:lpstr>Outline</vt:lpstr>
      <vt:lpstr>Returned Values</vt:lpstr>
      <vt:lpstr>Returned Values</vt:lpstr>
      <vt:lpstr>Returned Values</vt:lpstr>
      <vt:lpstr>Outline</vt:lpstr>
      <vt:lpstr>Estimation Results</vt:lpstr>
      <vt:lpstr>Estimation Results</vt:lpstr>
      <vt:lpstr>Estimation Results</vt:lpstr>
      <vt:lpstr>Estimation Results</vt:lpstr>
      <vt:lpstr>Estimation Results</vt:lpstr>
      <vt:lpstr>Add a Marginsplot</vt:lpstr>
      <vt:lpstr>Add a Marginsplot</vt:lpstr>
      <vt:lpstr>Table of Estimation Results</vt:lpstr>
      <vt:lpstr>Table of Estimation Results</vt:lpstr>
      <vt:lpstr>Table of Estimation Results</vt:lpstr>
      <vt:lpstr>Table of Estimation Results</vt:lpstr>
      <vt:lpstr>Table of Estimation Results</vt:lpstr>
      <vt:lpstr>Table of Estimation Results</vt:lpstr>
      <vt:lpstr>Table of Estimation Results</vt:lpstr>
      <vt:lpstr>Outline</vt:lpstr>
      <vt:lpstr>Table of Summary Statistics</vt:lpstr>
      <vt:lpstr>Table of Summary Statistics</vt:lpstr>
      <vt:lpstr>Table of Summary Statistics</vt:lpstr>
      <vt:lpstr>Table of Summary Statistics</vt:lpstr>
      <vt:lpstr>Table of Summary Statistics</vt:lpstr>
      <vt:lpstr>Table of Summary Statistics</vt:lpstr>
      <vt:lpstr>Outline</vt:lpstr>
      <vt:lpstr>Table of Frequencies</vt:lpstr>
      <vt:lpstr>Table of Frequencies</vt:lpstr>
      <vt:lpstr>Table of Frequencies</vt:lpstr>
      <vt:lpstr>Table of Frequencies</vt:lpstr>
      <vt:lpstr>Table of Frequencies</vt:lpstr>
      <vt:lpstr>Table of Frequencies</vt:lpstr>
      <vt:lpstr>Table of Frequencies</vt:lpstr>
      <vt:lpstr>Table of Frequencies</vt:lpstr>
      <vt:lpstr>Table of Frequencies</vt:lpstr>
      <vt:lpstr>Table of Frequencies</vt:lpstr>
      <vt:lpstr>Table of Frequencies</vt:lpstr>
      <vt:lpstr>Outline</vt:lpstr>
      <vt:lpstr>Table of Raw Data</vt:lpstr>
      <vt:lpstr>Outline</vt:lpstr>
      <vt:lpstr>creturn list</vt:lpstr>
      <vt:lpstr>creturn list</vt:lpstr>
      <vt:lpstr>creturn list</vt:lpstr>
      <vt:lpstr>creturn list</vt:lpstr>
      <vt:lpstr>Outline</vt:lpstr>
      <vt:lpstr>use Partial Datasets</vt:lpstr>
      <vt:lpstr>use Partial Datasets</vt:lpstr>
      <vt:lpstr>putexcel</vt:lpstr>
      <vt:lpstr>Outline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Chuck Huber</dc:creator>
  <cp:lastModifiedBy>ChuckStata</cp:lastModifiedBy>
  <cp:revision>1556</cp:revision>
  <dcterms:created xsi:type="dcterms:W3CDTF">2013-10-24T18:49:17Z</dcterms:created>
  <dcterms:modified xsi:type="dcterms:W3CDTF">2019-10-02T15:16:09Z</dcterms:modified>
</cp:coreProperties>
</file>