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notesMasterIdLst>
    <p:notesMasterId r:id="rId6"/>
  </p:notesMasterIdLst>
  <p:sldIdLst>
    <p:sldId id="257" r:id="rId2"/>
    <p:sldId id="256" r:id="rId3"/>
    <p:sldId id="258" r:id="rId4"/>
    <p:sldId id="259" r:id="rId5"/>
  </p:sldIdLst>
  <p:sldSz cx="9144000" cy="6858000" type="screen4x3"/>
  <p:notesSz cx="6794500" cy="9918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660"/>
  </p:normalViewPr>
  <p:slideViewPr>
    <p:cSldViewPr snapToGrid="0">
      <p:cViewPr varScale="1">
        <p:scale>
          <a:sx n="125" d="100"/>
          <a:sy n="125" d="100"/>
        </p:scale>
        <p:origin x="1176"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283" cy="49765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7657"/>
          </a:xfrm>
          <a:prstGeom prst="rect">
            <a:avLst/>
          </a:prstGeom>
        </p:spPr>
        <p:txBody>
          <a:bodyPr vert="horz" lIns="91440" tIns="45720" rIns="91440" bIns="45720" rtlCol="0"/>
          <a:lstStyle>
            <a:lvl1pPr algn="r">
              <a:defRPr sz="1200"/>
            </a:lvl1pPr>
          </a:lstStyle>
          <a:p>
            <a:fld id="{71D64DEA-E9E4-46F8-AFF0-6E4C5AD4CFFB}" type="datetimeFigureOut">
              <a:rPr lang="en-GB" smtClean="0"/>
              <a:t>08/11/2017</a:t>
            </a:fld>
            <a:endParaRPr lang="en-GB"/>
          </a:p>
        </p:txBody>
      </p:sp>
      <p:sp>
        <p:nvSpPr>
          <p:cNvPr id="4" name="Slide Image Placeholder 3"/>
          <p:cNvSpPr>
            <a:spLocks noGrp="1" noRot="1" noChangeAspect="1"/>
          </p:cNvSpPr>
          <p:nvPr>
            <p:ph type="sldImg" idx="2"/>
          </p:nvPr>
        </p:nvSpPr>
        <p:spPr>
          <a:xfrm>
            <a:off x="1165225" y="1239838"/>
            <a:ext cx="4464050" cy="33480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1" y="4773375"/>
            <a:ext cx="5435600" cy="39054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1044"/>
            <a:ext cx="2944283" cy="49765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21044"/>
            <a:ext cx="2944283" cy="497656"/>
          </a:xfrm>
          <a:prstGeom prst="rect">
            <a:avLst/>
          </a:prstGeom>
        </p:spPr>
        <p:txBody>
          <a:bodyPr vert="horz" lIns="91440" tIns="45720" rIns="91440" bIns="45720" rtlCol="0" anchor="b"/>
          <a:lstStyle>
            <a:lvl1pPr algn="r">
              <a:defRPr sz="1200"/>
            </a:lvl1pPr>
          </a:lstStyle>
          <a:p>
            <a:fld id="{EE1B03F7-D184-42D1-B773-A68184DA5DF0}" type="slidenum">
              <a:rPr lang="en-GB" smtClean="0"/>
              <a:t>‹#›</a:t>
            </a:fld>
            <a:endParaRPr lang="en-GB"/>
          </a:p>
        </p:txBody>
      </p:sp>
    </p:spTree>
    <p:extLst>
      <p:ext uri="{BB962C8B-B14F-4D97-AF65-F5344CB8AC3E}">
        <p14:creationId xmlns:p14="http://schemas.microsoft.com/office/powerpoint/2010/main" val="21564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ndorms.ox.ac.uk/"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 to the Botnar Research Institute and </a:t>
            </a:r>
            <a:r>
              <a:rPr lang="en-GB" smtClean="0"/>
              <a:t>the 500 </a:t>
            </a:r>
            <a:r>
              <a:rPr lang="en-GB" dirty="0" smtClean="0"/>
              <a:t>person strong Nuffield Department of </a:t>
            </a:r>
            <a:r>
              <a:rPr lang="en-GB" dirty="0" smtClean="0">
                <a:hlinkClick r:id="rId3" tooltip="NDORMS"/>
              </a:rPr>
              <a:t>Orthopaedics, Rheumatology and Musculoskeletal Sciences</a:t>
            </a:r>
            <a:r>
              <a:rPr lang="en-GB" dirty="0" smtClean="0"/>
              <a:t>, usually called NDORMS</a:t>
            </a:r>
            <a:endParaRPr lang="en-GB" dirty="0"/>
          </a:p>
        </p:txBody>
      </p:sp>
      <p:sp>
        <p:nvSpPr>
          <p:cNvPr id="4" name="Slide Number Placeholder 3"/>
          <p:cNvSpPr>
            <a:spLocks noGrp="1"/>
          </p:cNvSpPr>
          <p:nvPr>
            <p:ph type="sldNum" sz="quarter" idx="10"/>
          </p:nvPr>
        </p:nvSpPr>
        <p:spPr/>
        <p:txBody>
          <a:bodyPr/>
          <a:lstStyle/>
          <a:p>
            <a:fld id="{EE1B03F7-D184-42D1-B773-A68184DA5DF0}" type="slidenum">
              <a:rPr lang="en-GB" smtClean="0"/>
              <a:t>1</a:t>
            </a:fld>
            <a:endParaRPr lang="en-GB"/>
          </a:p>
        </p:txBody>
      </p:sp>
    </p:spTree>
    <p:extLst>
      <p:ext uri="{BB962C8B-B14F-4D97-AF65-F5344CB8AC3E}">
        <p14:creationId xmlns:p14="http://schemas.microsoft.com/office/powerpoint/2010/main" val="3441158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23 statisticians in trials,</a:t>
            </a:r>
            <a:r>
              <a:rPr lang="en-GB" baseline="0" dirty="0" smtClean="0"/>
              <a:t> 3 in research quality, 6 in observational</a:t>
            </a:r>
          </a:p>
          <a:p>
            <a:r>
              <a:rPr lang="en-GB" baseline="0" dirty="0" smtClean="0"/>
              <a:t>RQ – prediction models, systematic reviews and quality of publications – editor</a:t>
            </a:r>
          </a:p>
          <a:p>
            <a:r>
              <a:rPr lang="en-GB" baseline="0" dirty="0" err="1" smtClean="0"/>
              <a:t>Obs</a:t>
            </a:r>
            <a:r>
              <a:rPr lang="en-GB" baseline="0" dirty="0" smtClean="0"/>
              <a:t> – routinely collected big health data, </a:t>
            </a:r>
            <a:r>
              <a:rPr lang="en-GB" dirty="0" smtClean="0"/>
              <a:t>efficient evaluation of health technologies applied to musculoskeletal disorders for a better and safer patient care. CPRD, registries, data from other places in the world</a:t>
            </a:r>
            <a:endParaRPr lang="en-GB" dirty="0"/>
          </a:p>
        </p:txBody>
      </p:sp>
      <p:sp>
        <p:nvSpPr>
          <p:cNvPr id="4" name="Slide Number Placeholder 3"/>
          <p:cNvSpPr>
            <a:spLocks noGrp="1"/>
          </p:cNvSpPr>
          <p:nvPr>
            <p:ph type="sldNum" sz="quarter" idx="10"/>
          </p:nvPr>
        </p:nvSpPr>
        <p:spPr/>
        <p:txBody>
          <a:bodyPr/>
          <a:lstStyle/>
          <a:p>
            <a:fld id="{EE1B03F7-D184-42D1-B773-A68184DA5DF0}" type="slidenum">
              <a:rPr lang="en-GB" smtClean="0"/>
              <a:t>2</a:t>
            </a:fld>
            <a:endParaRPr lang="en-GB"/>
          </a:p>
        </p:txBody>
      </p:sp>
    </p:spTree>
    <p:extLst>
      <p:ext uri="{BB962C8B-B14F-4D97-AF65-F5344CB8AC3E}">
        <p14:creationId xmlns:p14="http://schemas.microsoft.com/office/powerpoint/2010/main" val="3038448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AspECT</a:t>
            </a:r>
            <a:r>
              <a:rPr lang="en-GB" dirty="0" smtClean="0"/>
              <a:t> – large phase III factorial trial considering</a:t>
            </a:r>
            <a:r>
              <a:rPr lang="en-GB" baseline="0" dirty="0" smtClean="0"/>
              <a:t> the use of aspirin and high dose PPI in patients with an oesophagus with a higher chance of getting cancer</a:t>
            </a:r>
          </a:p>
          <a:p>
            <a:r>
              <a:rPr lang="en-GB" baseline="0" dirty="0" smtClean="0"/>
              <a:t>CHARIOT – adaptive design 5 funded (ALICE, CHARIOT, CEDAR, </a:t>
            </a:r>
            <a:r>
              <a:rPr lang="en-GB" baseline="0" dirty="0" err="1" smtClean="0"/>
              <a:t>IntReALL</a:t>
            </a:r>
            <a:r>
              <a:rPr lang="en-GB" baseline="0" dirty="0" smtClean="0"/>
              <a:t> HR, </a:t>
            </a:r>
            <a:r>
              <a:rPr lang="en-GB" baseline="0" dirty="0" err="1" smtClean="0"/>
              <a:t>WiZrd</a:t>
            </a:r>
            <a:r>
              <a:rPr lang="en-GB" baseline="0" dirty="0" smtClean="0"/>
              <a:t>), 5 part trial, </a:t>
            </a:r>
            <a:r>
              <a:rPr lang="en-GB" baseline="0" dirty="0" err="1" smtClean="0"/>
              <a:t>TiTe</a:t>
            </a:r>
            <a:r>
              <a:rPr lang="en-GB" baseline="0" dirty="0" smtClean="0"/>
              <a:t>-CRMs to get the maximum tolerated dose of a radiosensitiser in patients being treated with chemoradiotherapy for oesophageal cancer.</a:t>
            </a:r>
          </a:p>
          <a:p>
            <a:r>
              <a:rPr lang="en-GB" baseline="0" dirty="0" smtClean="0"/>
              <a:t>ELAD – placebo controlled RCT in Alzheimer’s disease where patients inject each day and have to go to London initially and then at 12 months for a scan – and its recruiting, dropout rate is 15%</a:t>
            </a:r>
          </a:p>
          <a:p>
            <a:r>
              <a:rPr lang="en-GB" baseline="0" dirty="0" smtClean="0"/>
              <a:t>SPOCCL – ask Lei</a:t>
            </a:r>
          </a:p>
          <a:p>
            <a:r>
              <a:rPr lang="en-GB" baseline="0" dirty="0" smtClean="0"/>
              <a:t>UK TAVI – </a:t>
            </a:r>
            <a:r>
              <a:rPr lang="en-GB" dirty="0" smtClean="0"/>
              <a:t>multi-centre randomised controlled trial to assess the clinical effectiveness and cost-utility of UK TAVI </a:t>
            </a:r>
            <a:r>
              <a:rPr lang="en-GB" dirty="0" err="1" smtClean="0"/>
              <a:t>transcatheter</a:t>
            </a:r>
            <a:r>
              <a:rPr lang="en-GB" dirty="0" smtClean="0"/>
              <a:t>, compared with conventional surgical aortic valve replacement, in patients with severe symptomatic aortic stenosis, who are at intermediate or high operative risk. The primary endpoint is all cause mortality and the thought is that UK TAVI will be safer. For us this is the first trial with different</a:t>
            </a:r>
            <a:r>
              <a:rPr lang="en-GB" baseline="0" dirty="0" smtClean="0"/>
              <a:t> statisticians doing the closed report.</a:t>
            </a:r>
          </a:p>
          <a:p>
            <a:r>
              <a:rPr lang="en-GB" dirty="0" smtClean="0"/>
              <a:t>RAMPP</a:t>
            </a:r>
            <a:r>
              <a:rPr lang="en-GB" baseline="0" dirty="0" smtClean="0"/>
              <a:t> -</a:t>
            </a:r>
            <a:r>
              <a:rPr lang="en-GB" dirty="0" smtClean="0"/>
              <a:t>This multi centre randomised study compares ambulatory to standard (in-patient treatment with aspiration/chest drain) management of primary pneumothorax.</a:t>
            </a:r>
            <a:endParaRPr lang="en-GB" dirty="0"/>
          </a:p>
        </p:txBody>
      </p:sp>
      <p:sp>
        <p:nvSpPr>
          <p:cNvPr id="4" name="Slide Number Placeholder 3"/>
          <p:cNvSpPr>
            <a:spLocks noGrp="1"/>
          </p:cNvSpPr>
          <p:nvPr>
            <p:ph type="sldNum" sz="quarter" idx="10"/>
          </p:nvPr>
        </p:nvSpPr>
        <p:spPr/>
        <p:txBody>
          <a:bodyPr/>
          <a:lstStyle/>
          <a:p>
            <a:fld id="{EE1B03F7-D184-42D1-B773-A68184DA5DF0}" type="slidenum">
              <a:rPr lang="en-GB" smtClean="0"/>
              <a:t>3</a:t>
            </a:fld>
            <a:endParaRPr lang="en-GB"/>
          </a:p>
        </p:txBody>
      </p:sp>
    </p:spTree>
    <p:extLst>
      <p:ext uri="{BB962C8B-B14F-4D97-AF65-F5344CB8AC3E}">
        <p14:creationId xmlns:p14="http://schemas.microsoft.com/office/powerpoint/2010/main" val="187654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E1B03F7-D184-42D1-B773-A68184DA5DF0}" type="slidenum">
              <a:rPr lang="en-GB" smtClean="0"/>
              <a:t>4</a:t>
            </a:fld>
            <a:endParaRPr lang="en-GB"/>
          </a:p>
        </p:txBody>
      </p:sp>
    </p:spTree>
    <p:extLst>
      <p:ext uri="{BB962C8B-B14F-4D97-AF65-F5344CB8AC3E}">
        <p14:creationId xmlns:p14="http://schemas.microsoft.com/office/powerpoint/2010/main" val="282803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baseline="0">
                <a:solidFill>
                  <a:schemeClr val="bg1">
                    <a:lumMod val="50000"/>
                  </a:schemeClr>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Tree>
    <p:extLst>
      <p:ext uri="{BB962C8B-B14F-4D97-AF65-F5344CB8AC3E}">
        <p14:creationId xmlns:p14="http://schemas.microsoft.com/office/powerpoint/2010/main" val="67009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361265" y="1553946"/>
            <a:ext cx="8229601"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472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0199" y="1401545"/>
            <a:ext cx="1971675" cy="4525963"/>
          </a:xfrm>
        </p:spPr>
        <p:txBody>
          <a:bodyPr vert="eaVert"/>
          <a:lstStyle>
            <a:lvl1pPr>
              <a:defRPr baseline="0">
                <a:solidFill>
                  <a:schemeClr val="bg1">
                    <a:lumMod val="50000"/>
                  </a:schemeClr>
                </a:solidFill>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205458" y="1401545"/>
            <a:ext cx="6112342"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6932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4826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8865" y="4392386"/>
            <a:ext cx="8229601" cy="1535124"/>
          </a:xfrm>
        </p:spPr>
        <p:txBody>
          <a:bodyPr/>
          <a:lstStyle>
            <a:lvl1pPr marL="0" indent="0">
              <a:buNone/>
              <a:defRPr sz="2400" baseline="0">
                <a:solidFill>
                  <a:schemeClr val="bg1">
                    <a:lumMod val="8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2" name="Title 1"/>
          <p:cNvSpPr>
            <a:spLocks noGrp="1"/>
          </p:cNvSpPr>
          <p:nvPr>
            <p:ph type="title"/>
          </p:nvPr>
        </p:nvSpPr>
        <p:spPr>
          <a:xfrm>
            <a:off x="208865" y="1401546"/>
            <a:ext cx="8229601" cy="2990840"/>
          </a:xfrm>
        </p:spPr>
        <p:txBody>
          <a:bodyPr anchor="b"/>
          <a:lstStyle>
            <a:lvl1pPr>
              <a:defRPr sz="6000" baseline="0">
                <a:solidFill>
                  <a:schemeClr val="bg1">
                    <a:lumMod val="50000"/>
                  </a:schemeClr>
                </a:solidFill>
              </a:defRPr>
            </a:lvl1pPr>
          </a:lstStyle>
          <a:p>
            <a:r>
              <a:rPr lang="en-US" dirty="0" smtClean="0"/>
              <a:t>Click to edit Master title style</a:t>
            </a:r>
            <a:endParaRPr lang="en-GB" dirty="0"/>
          </a:p>
        </p:txBody>
      </p:sp>
    </p:spTree>
    <p:extLst>
      <p:ext uri="{BB962C8B-B14F-4D97-AF65-F5344CB8AC3E}">
        <p14:creationId xmlns:p14="http://schemas.microsoft.com/office/powerpoint/2010/main" val="325918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20441" y="1415017"/>
            <a:ext cx="4014000" cy="45124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408714" y="1415017"/>
            <a:ext cx="4014000" cy="451249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4279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6458" y="199441"/>
            <a:ext cx="5437168" cy="78673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222024" y="1411751"/>
            <a:ext cx="40152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22024" y="2235663"/>
            <a:ext cx="40152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425044" y="1411751"/>
            <a:ext cx="4014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25044" y="2235663"/>
            <a:ext cx="401400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8634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78462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705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027" y="1401545"/>
            <a:ext cx="3043687" cy="1374311"/>
          </a:xfrm>
        </p:spPr>
        <p:txBody>
          <a:bodyPr anchor="b"/>
          <a:lstStyle>
            <a:lvl1pPr>
              <a:defRPr sz="3200" baseline="0">
                <a:solidFill>
                  <a:schemeClr val="bg1">
                    <a:lumMod val="50000"/>
                  </a:schemeClr>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3636275" y="1401545"/>
            <a:ext cx="4802191" cy="45259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22027" y="2775855"/>
            <a:ext cx="3043687" cy="315165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Tree>
    <p:extLst>
      <p:ext uri="{BB962C8B-B14F-4D97-AF65-F5344CB8AC3E}">
        <p14:creationId xmlns:p14="http://schemas.microsoft.com/office/powerpoint/2010/main" val="229446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2029" y="1401544"/>
            <a:ext cx="3043686" cy="1374310"/>
          </a:xfrm>
        </p:spPr>
        <p:txBody>
          <a:bodyPr anchor="b"/>
          <a:lstStyle>
            <a:lvl1pPr>
              <a:defRPr sz="3200" baseline="0">
                <a:solidFill>
                  <a:schemeClr val="bg1">
                    <a:lumMod val="50000"/>
                  </a:schemeClr>
                </a:solidFill>
              </a:defRPr>
            </a:lvl1pPr>
          </a:lstStyle>
          <a:p>
            <a:r>
              <a:rPr lang="en-US" dirty="0" smtClean="0"/>
              <a:t>Click to edit Master title style</a:t>
            </a:r>
            <a:endParaRPr lang="en-GB" dirty="0"/>
          </a:p>
        </p:txBody>
      </p:sp>
      <p:sp>
        <p:nvSpPr>
          <p:cNvPr id="3" name="Picture Placeholder 2"/>
          <p:cNvSpPr>
            <a:spLocks noGrp="1"/>
          </p:cNvSpPr>
          <p:nvPr>
            <p:ph type="pic" idx="1"/>
          </p:nvPr>
        </p:nvSpPr>
        <p:spPr>
          <a:xfrm>
            <a:off x="3636275" y="1401544"/>
            <a:ext cx="4802191" cy="452596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22029" y="2775853"/>
            <a:ext cx="3043686" cy="31516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520331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8865" y="1401546"/>
            <a:ext cx="8229601" cy="4525963"/>
          </a:xfrm>
          <a:prstGeom prst="rect">
            <a:avLst/>
          </a:prstGeom>
        </p:spPr>
        <p:txBody>
          <a:bodyPr vert="horz" lIns="91440" tIns="45720" rIns="91440" bIns="45720" rtlCol="0">
            <a:normAutofit/>
          </a:bodyPr>
          <a:lstStyle/>
          <a:p>
            <a:pPr marL="342900" lvl="0" indent="-342900" algn="l" defTabSz="457200" rtl="0" eaLnBrk="1" latinLnBrk="0" hangingPunct="1">
              <a:spcBef>
                <a:spcPct val="20000"/>
              </a:spcBef>
              <a:buFont typeface="Arial"/>
              <a:buChar char="•"/>
            </a:pPr>
            <a:r>
              <a:rPr lang="en-US" dirty="0" smtClean="0"/>
              <a:t>Click to edit Master text styles</a:t>
            </a:r>
          </a:p>
          <a:p>
            <a:pPr marL="742950" lvl="1" indent="-285750" algn="l" defTabSz="457200" rtl="0" eaLnBrk="1" latinLnBrk="0" hangingPunct="1">
              <a:spcBef>
                <a:spcPct val="20000"/>
              </a:spcBef>
              <a:buFont typeface="Arial"/>
              <a:buChar char="–"/>
            </a:pPr>
            <a:r>
              <a:rPr lang="en-US" dirty="0" smtClean="0"/>
              <a:t>Second level</a:t>
            </a:r>
          </a:p>
          <a:p>
            <a:pPr marL="1143000" lvl="2" indent="-228600" algn="l" defTabSz="457200" rtl="0" eaLnBrk="1" latinLnBrk="0" hangingPunct="1">
              <a:spcBef>
                <a:spcPct val="20000"/>
              </a:spcBef>
              <a:buFont typeface="Arial"/>
              <a:buChar char="•"/>
            </a:pPr>
            <a:r>
              <a:rPr lang="en-US" dirty="0" smtClean="0"/>
              <a:t>Third level</a:t>
            </a:r>
          </a:p>
          <a:p>
            <a:pPr marL="1600200" lvl="3" indent="-228600" algn="l" defTabSz="457200" rtl="0" eaLnBrk="1" latinLnBrk="0" hangingPunct="1">
              <a:spcBef>
                <a:spcPct val="20000"/>
              </a:spcBef>
              <a:buFont typeface="Arial"/>
              <a:buChar char="–"/>
            </a:pPr>
            <a:r>
              <a:rPr lang="en-US" dirty="0" smtClean="0"/>
              <a:t>Fourth level</a:t>
            </a:r>
          </a:p>
          <a:p>
            <a:pPr marL="2057400" lvl="4" indent="-228600" algn="l" defTabSz="457200" rtl="0" eaLnBrk="1" latinLnBrk="0" hangingPunct="1">
              <a:spcBef>
                <a:spcPct val="20000"/>
              </a:spcBef>
              <a:buFont typeface="Arial"/>
              <a:buChar char="»"/>
            </a:pPr>
            <a:r>
              <a:rPr lang="en-US" dirty="0" smtClean="0"/>
              <a:t>Fifth level</a:t>
            </a:r>
            <a:endParaRPr lang="en-GB" dirty="0"/>
          </a:p>
        </p:txBody>
      </p:sp>
      <p:sp>
        <p:nvSpPr>
          <p:cNvPr id="2" name="Title Placeholder 1"/>
          <p:cNvSpPr>
            <a:spLocks noGrp="1"/>
          </p:cNvSpPr>
          <p:nvPr>
            <p:ph type="title"/>
          </p:nvPr>
        </p:nvSpPr>
        <p:spPr>
          <a:xfrm>
            <a:off x="196458" y="199441"/>
            <a:ext cx="5437168" cy="786735"/>
          </a:xfrm>
          <a:prstGeom prst="rect">
            <a:avLst/>
          </a:prstGeom>
        </p:spPr>
        <p:txBody>
          <a:bodyPr vert="horz" lIns="91440" tIns="45720" rIns="91440" bIns="45720" rtlCol="0" anchor="ctr">
            <a:noAutofit/>
          </a:bodyPr>
          <a:lstStyle/>
          <a:p>
            <a:r>
              <a:rPr lang="en-US" dirty="0" smtClean="0"/>
              <a:t>Click to edit Master title style</a:t>
            </a:r>
            <a:endParaRPr lang="en-GB" dirty="0"/>
          </a:p>
        </p:txBody>
      </p:sp>
      <p:pic>
        <p:nvPicPr>
          <p:cNvPr id="14" name="Picture 1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8865" y="6274791"/>
            <a:ext cx="697537" cy="697537"/>
          </a:xfrm>
          <a:prstGeom prst="rect">
            <a:avLst/>
          </a:prstGeom>
        </p:spPr>
      </p:pic>
      <p:pic>
        <p:nvPicPr>
          <p:cNvPr id="10" name="Picture 9" descr="NDORMS.png"/>
          <p:cNvPicPr>
            <a:picLocks noChangeAspect="1"/>
          </p:cNvPicPr>
          <p:nvPr userDrawn="1"/>
        </p:nvPicPr>
        <p:blipFill rotWithShape="1">
          <a:blip r:embed="rId14">
            <a:extLst>
              <a:ext uri="{28A0092B-C50C-407E-A947-70E740481C1C}">
                <a14:useLocalDpi xmlns:a14="http://schemas.microsoft.com/office/drawing/2010/main" val="0"/>
              </a:ext>
            </a:extLst>
          </a:blip>
          <a:srcRect l="-1" r="-2315"/>
          <a:stretch/>
        </p:blipFill>
        <p:spPr>
          <a:xfrm>
            <a:off x="6660232" y="194485"/>
            <a:ext cx="2357828" cy="587069"/>
          </a:xfrm>
          <a:prstGeom prst="rect">
            <a:avLst/>
          </a:prstGeom>
        </p:spPr>
      </p:pic>
      <p:cxnSp>
        <p:nvCxnSpPr>
          <p:cNvPr id="13" name="Straight Connector 12"/>
          <p:cNvCxnSpPr/>
          <p:nvPr userDrawn="1"/>
        </p:nvCxnSpPr>
        <p:spPr>
          <a:xfrm>
            <a:off x="0" y="922484"/>
            <a:ext cx="9144000" cy="0"/>
          </a:xfrm>
          <a:prstGeom prst="line">
            <a:avLst/>
          </a:prstGeom>
          <a:ln w="19050" cmpd="sng">
            <a:solidFill>
              <a:srgbClr val="FF6600"/>
            </a:solidFill>
          </a:ln>
          <a:effectLst>
            <a:outerShdw blurRad="40005" dist="20320" dir="5400000" algn="ctr"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a:off x="0" y="6275534"/>
            <a:ext cx="9144000" cy="0"/>
          </a:xfrm>
          <a:prstGeom prst="line">
            <a:avLst/>
          </a:prstGeom>
          <a:ln w="19050" cmpd="sng">
            <a:solidFill>
              <a:srgbClr val="FF6600"/>
            </a:solidFill>
          </a:ln>
          <a:effectLst>
            <a:outerShdw blurRad="40005" dist="20320" dir="5400000" algn="ctr"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pic>
        <p:nvPicPr>
          <p:cNvPr id="16" name="Picture 15" descr="BOTNAR.png"/>
          <p:cNvPicPr>
            <a:picLocks noChangeAspect="1"/>
          </p:cNvPicPr>
          <p:nvPr userDrawn="1"/>
        </p:nvPicPr>
        <p:blipFill rotWithShape="1">
          <a:blip r:embed="rId15">
            <a:extLst>
              <a:ext uri="{28A0092B-C50C-407E-A947-70E740481C1C}">
                <a14:useLocalDpi xmlns:a14="http://schemas.microsoft.com/office/drawing/2010/main" val="0"/>
              </a:ext>
            </a:extLst>
          </a:blip>
          <a:srcRect r="23872"/>
          <a:stretch/>
        </p:blipFill>
        <p:spPr>
          <a:xfrm>
            <a:off x="8020128" y="6438584"/>
            <a:ext cx="904876" cy="288538"/>
          </a:xfrm>
          <a:prstGeom prst="rect">
            <a:avLst/>
          </a:prstGeom>
        </p:spPr>
      </p:pic>
    </p:spTree>
    <p:extLst>
      <p:ext uri="{BB962C8B-B14F-4D97-AF65-F5344CB8AC3E}">
        <p14:creationId xmlns:p14="http://schemas.microsoft.com/office/powerpoint/2010/main" val="105742196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457200" rtl="0" eaLnBrk="1" latinLnBrk="0" hangingPunct="1">
        <a:lnSpc>
          <a:spcPct val="100000"/>
        </a:lnSpc>
        <a:spcBef>
          <a:spcPct val="0"/>
        </a:spcBef>
        <a:buNone/>
        <a:defRPr lang="en-GB" sz="3000" b="0" i="0" kern="1200" dirty="0">
          <a:solidFill>
            <a:schemeClr val="bg1">
              <a:lumMod val="50000"/>
            </a:schemeClr>
          </a:solidFill>
          <a:latin typeface="Arial"/>
          <a:ea typeface="+mj-ea"/>
          <a:cs typeface="Arial"/>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lang="en-US" sz="3200" kern="1200" dirty="0" smtClean="0">
          <a:solidFill>
            <a:schemeClr val="bg1">
              <a:lumMod val="50000"/>
            </a:schemeClr>
          </a:solidFill>
          <a:latin typeface="Arial"/>
          <a:ea typeface="+mn-ea"/>
          <a:cs typeface="Arial"/>
        </a:defRPr>
      </a:lvl1pPr>
      <a:lvl2pPr marL="685800" indent="-228600" algn="l" defTabSz="914400" rtl="0" eaLnBrk="1" latinLnBrk="0" hangingPunct="1">
        <a:lnSpc>
          <a:spcPct val="100000"/>
        </a:lnSpc>
        <a:spcBef>
          <a:spcPts val="500"/>
        </a:spcBef>
        <a:buFont typeface="Arial" panose="020B0604020202020204" pitchFamily="34" charset="0"/>
        <a:buChar char="•"/>
        <a:defRPr lang="en-US" sz="2800" kern="1200" dirty="0" smtClean="0">
          <a:solidFill>
            <a:schemeClr val="bg1">
              <a:lumMod val="50000"/>
            </a:schemeClr>
          </a:solidFill>
          <a:latin typeface="Arial"/>
          <a:ea typeface="+mn-ea"/>
          <a:cs typeface="Arial"/>
        </a:defRPr>
      </a:lvl2pPr>
      <a:lvl3pPr marL="1143000" indent="-228600" algn="l" defTabSz="914400" rtl="0" eaLnBrk="1" latinLnBrk="0" hangingPunct="1">
        <a:lnSpc>
          <a:spcPct val="100000"/>
        </a:lnSpc>
        <a:spcBef>
          <a:spcPts val="500"/>
        </a:spcBef>
        <a:buFont typeface="Arial" panose="020B0604020202020204" pitchFamily="34" charset="0"/>
        <a:buChar char="•"/>
        <a:defRPr lang="en-US" sz="2400" kern="1200" dirty="0" smtClean="0">
          <a:solidFill>
            <a:schemeClr val="bg1">
              <a:lumMod val="50000"/>
            </a:schemeClr>
          </a:solidFill>
          <a:latin typeface="Arial"/>
          <a:ea typeface="+mn-ea"/>
          <a:cs typeface="Arial"/>
        </a:defRPr>
      </a:lvl3pPr>
      <a:lvl4pPr marL="1600200" indent="-228600" algn="l" defTabSz="914400" rtl="0" eaLnBrk="1" latinLnBrk="0" hangingPunct="1">
        <a:lnSpc>
          <a:spcPct val="100000"/>
        </a:lnSpc>
        <a:spcBef>
          <a:spcPts val="500"/>
        </a:spcBef>
        <a:buFont typeface="Arial" panose="020B0604020202020204" pitchFamily="34" charset="0"/>
        <a:buChar char="•"/>
        <a:defRPr lang="en-US" sz="2000" kern="1200" dirty="0" smtClean="0">
          <a:solidFill>
            <a:schemeClr val="bg1">
              <a:lumMod val="50000"/>
            </a:schemeClr>
          </a:solidFill>
          <a:latin typeface="Arial"/>
          <a:ea typeface="+mn-ea"/>
          <a:cs typeface="Arial"/>
        </a:defRPr>
      </a:lvl4pPr>
      <a:lvl5pPr marL="2057400" indent="-228600" algn="l" defTabSz="914400" rtl="0" eaLnBrk="1" latinLnBrk="0" hangingPunct="1">
        <a:lnSpc>
          <a:spcPct val="100000"/>
        </a:lnSpc>
        <a:spcBef>
          <a:spcPts val="500"/>
        </a:spcBef>
        <a:buFont typeface="Arial" panose="020B0604020202020204" pitchFamily="34" charset="0"/>
        <a:buChar char="•"/>
        <a:defRPr lang="en-GB" sz="2000" kern="1200" dirty="0">
          <a:solidFill>
            <a:schemeClr val="bg1">
              <a:lumMod val="50000"/>
            </a:schemeClr>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Centre for Statistics in Medicine</a:t>
            </a:r>
            <a:endParaRPr lang="en-GB" dirty="0"/>
          </a:p>
        </p:txBody>
      </p:sp>
      <p:sp>
        <p:nvSpPr>
          <p:cNvPr id="3" name="Subtitle 2"/>
          <p:cNvSpPr>
            <a:spLocks noGrp="1"/>
          </p:cNvSpPr>
          <p:nvPr>
            <p:ph type="subTitle" idx="1"/>
          </p:nvPr>
        </p:nvSpPr>
        <p:spPr/>
        <p:txBody>
          <a:bodyPr/>
          <a:lstStyle/>
          <a:p>
            <a:r>
              <a:rPr lang="en-GB" dirty="0" smtClean="0"/>
              <a:t>Sharon Love</a:t>
            </a:r>
            <a:endParaRPr lang="en-GB" dirty="0"/>
          </a:p>
        </p:txBody>
      </p:sp>
    </p:spTree>
    <p:extLst>
      <p:ext uri="{BB962C8B-B14F-4D97-AF65-F5344CB8AC3E}">
        <p14:creationId xmlns:p14="http://schemas.microsoft.com/office/powerpoint/2010/main" val="36402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CSM - history</a:t>
            </a:r>
            <a:endParaRPr lang="en-GB" dirty="0"/>
          </a:p>
        </p:txBody>
      </p:sp>
      <p:sp>
        <p:nvSpPr>
          <p:cNvPr id="3" name="Content Placeholder 2"/>
          <p:cNvSpPr>
            <a:spLocks noGrp="1"/>
          </p:cNvSpPr>
          <p:nvPr>
            <p:ph idx="1"/>
          </p:nvPr>
        </p:nvSpPr>
        <p:spPr/>
        <p:txBody>
          <a:bodyPr>
            <a:normAutofit/>
          </a:bodyPr>
          <a:lstStyle/>
          <a:p>
            <a:r>
              <a:rPr lang="en-GB" dirty="0" smtClean="0"/>
              <a:t>Created by Professor Doug Altman in 1995</a:t>
            </a:r>
          </a:p>
          <a:p>
            <a:r>
              <a:rPr lang="en-GB" dirty="0" smtClean="0"/>
              <a:t>Now headed by Professor Sallie Lamb with themes</a:t>
            </a:r>
          </a:p>
          <a:p>
            <a:pPr lvl="1"/>
            <a:r>
              <a:rPr lang="en-GB" dirty="0" smtClean="0"/>
              <a:t>Trials (N=35, includes OCTRU)</a:t>
            </a:r>
          </a:p>
          <a:p>
            <a:pPr lvl="1"/>
            <a:r>
              <a:rPr lang="en-GB" dirty="0" smtClean="0"/>
              <a:t>Research Quality (N=6, includes EQUATOR)</a:t>
            </a:r>
          </a:p>
          <a:p>
            <a:pPr lvl="1"/>
            <a:r>
              <a:rPr lang="en-GB" dirty="0" smtClean="0"/>
              <a:t>Observational (N=12)</a:t>
            </a:r>
          </a:p>
          <a:p>
            <a:r>
              <a:rPr lang="en-GB" dirty="0" smtClean="0"/>
              <a:t>Statisticians work within each theme</a:t>
            </a:r>
            <a:endParaRPr lang="en-GB" dirty="0"/>
          </a:p>
        </p:txBody>
      </p:sp>
    </p:spTree>
    <p:extLst>
      <p:ext uri="{BB962C8B-B14F-4D97-AF65-F5344CB8AC3E}">
        <p14:creationId xmlns:p14="http://schemas.microsoft.com/office/powerpoint/2010/main" val="1681352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Trials – approx. 80</a:t>
            </a:r>
            <a:endParaRPr lang="en-GB" dirty="0"/>
          </a:p>
        </p:txBody>
      </p:sp>
      <p:sp>
        <p:nvSpPr>
          <p:cNvPr id="3" name="Content Placeholder 2"/>
          <p:cNvSpPr>
            <a:spLocks noGrp="1"/>
          </p:cNvSpPr>
          <p:nvPr>
            <p:ph idx="1"/>
          </p:nvPr>
        </p:nvSpPr>
        <p:spPr>
          <a:xfrm>
            <a:off x="208865" y="1401546"/>
            <a:ext cx="4471777" cy="4525963"/>
          </a:xfrm>
        </p:spPr>
        <p:txBody>
          <a:bodyPr>
            <a:normAutofit lnSpcReduction="10000"/>
          </a:bodyPr>
          <a:lstStyle/>
          <a:p>
            <a:r>
              <a:rPr lang="en-GB" dirty="0" smtClean="0"/>
              <a:t>Cancer trials</a:t>
            </a:r>
          </a:p>
          <a:p>
            <a:pPr lvl="1"/>
            <a:r>
              <a:rPr lang="en-GB" dirty="0" err="1" smtClean="0"/>
              <a:t>AspECT</a:t>
            </a:r>
            <a:endParaRPr lang="en-GB" dirty="0" smtClean="0"/>
          </a:p>
          <a:p>
            <a:pPr lvl="1"/>
            <a:r>
              <a:rPr lang="en-GB" dirty="0" smtClean="0"/>
              <a:t>CHARIOT </a:t>
            </a:r>
          </a:p>
          <a:p>
            <a:r>
              <a:rPr lang="en-GB" dirty="0" smtClean="0"/>
              <a:t>Non-cancer trials</a:t>
            </a:r>
          </a:p>
          <a:p>
            <a:pPr lvl="1"/>
            <a:r>
              <a:rPr lang="en-GB" dirty="0" smtClean="0"/>
              <a:t>ELAD</a:t>
            </a:r>
          </a:p>
          <a:p>
            <a:pPr lvl="1"/>
            <a:r>
              <a:rPr lang="en-GB" dirty="0" smtClean="0"/>
              <a:t>SPOCCL</a:t>
            </a:r>
          </a:p>
          <a:p>
            <a:r>
              <a:rPr lang="en-GB" dirty="0" smtClean="0"/>
              <a:t>HTA trials</a:t>
            </a:r>
          </a:p>
          <a:p>
            <a:pPr lvl="1"/>
            <a:r>
              <a:rPr lang="en-GB" dirty="0" smtClean="0"/>
              <a:t>UK TAVI </a:t>
            </a:r>
          </a:p>
          <a:p>
            <a:pPr lvl="1"/>
            <a:r>
              <a:rPr lang="en-GB" dirty="0" smtClean="0"/>
              <a:t>RAMPP</a:t>
            </a:r>
            <a:endParaRPr lang="en-GB" dirty="0"/>
          </a:p>
        </p:txBody>
      </p:sp>
      <p:pic>
        <p:nvPicPr>
          <p:cNvPr id="4" name="Picture 3"/>
          <p:cNvPicPr>
            <a:picLocks noChangeAspect="1"/>
          </p:cNvPicPr>
          <p:nvPr/>
        </p:nvPicPr>
        <p:blipFill>
          <a:blip r:embed="rId3"/>
          <a:stretch>
            <a:fillRect/>
          </a:stretch>
        </p:blipFill>
        <p:spPr>
          <a:xfrm>
            <a:off x="4508960" y="1281156"/>
            <a:ext cx="2018588" cy="1492729"/>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3508595" y="4600471"/>
            <a:ext cx="2095500" cy="626745"/>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4585876" y="3260032"/>
            <a:ext cx="1612900" cy="404495"/>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18015" y="4765604"/>
            <a:ext cx="1323810" cy="1161905"/>
          </a:xfrm>
          <a:prstGeom prst="rect">
            <a:avLst/>
          </a:prstGeom>
        </p:spPr>
      </p:pic>
    </p:spTree>
    <p:extLst>
      <p:ext uri="{BB962C8B-B14F-4D97-AF65-F5344CB8AC3E}">
        <p14:creationId xmlns:p14="http://schemas.microsoft.com/office/powerpoint/2010/main" val="153164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637865" y="2948407"/>
            <a:ext cx="2519095" cy="991134"/>
          </a:xfrm>
        </p:spPr>
        <p:txBody>
          <a:bodyPr/>
          <a:lstStyle/>
          <a:p>
            <a:pPr marL="0" indent="0">
              <a:buNone/>
            </a:pPr>
            <a:r>
              <a:rPr lang="en-GB" dirty="0" smtClean="0"/>
              <a:t>Thank you</a:t>
            </a:r>
            <a:endParaRPr lang="en-GB" dirty="0"/>
          </a:p>
        </p:txBody>
      </p:sp>
    </p:spTree>
    <p:extLst>
      <p:ext uri="{BB962C8B-B14F-4D97-AF65-F5344CB8AC3E}">
        <p14:creationId xmlns:p14="http://schemas.microsoft.com/office/powerpoint/2010/main" val="983250426"/>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781</TotalTime>
  <Words>371</Words>
  <Application>Microsoft Office PowerPoint</Application>
  <PresentationFormat>On-screen Show (4:3)</PresentationFormat>
  <Paragraphs>34</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Custom Design</vt:lpstr>
      <vt:lpstr>Centre for Statistics in Medicine</vt:lpstr>
      <vt:lpstr>CSM - history</vt:lpstr>
      <vt:lpstr>Trials – approx. 80</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Cooke</dc:creator>
  <cp:lastModifiedBy>Sharon Love</cp:lastModifiedBy>
  <cp:revision>32</cp:revision>
  <cp:lastPrinted>2017-11-08T08:24:29Z</cp:lastPrinted>
  <dcterms:created xsi:type="dcterms:W3CDTF">2015-09-18T07:25:42Z</dcterms:created>
  <dcterms:modified xsi:type="dcterms:W3CDTF">2017-11-08T08:35:37Z</dcterms:modified>
</cp:coreProperties>
</file>