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E7DB-CF47-44F9-8523-6571A03A9D5B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AF15-AFF5-42C6-B503-B084B8797C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4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8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11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12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8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8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5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5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84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0AF15-AFF5-42C6-B503-B084B8797CE3}" type="slidenum">
              <a:rPr lang="en-GB" smtClean="0"/>
              <a:t>9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7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9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6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3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8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0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2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F916-5259-4C26-B801-22907C40FA44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04353-374C-46DB-9F35-3D0B14C77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2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identlycochrane.net/studies-within-a-tria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qub.ac.uk/sites/TheNorthernIrelandNetworkforTrialsMethodologyResearch/SWATSWARInformation/Repositories/SWATStor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4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237" y="2132856"/>
            <a:ext cx="8171383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2060"/>
                </a:solidFill>
              </a:rPr>
              <a:t>How to be a PI as a statistician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427" y="4077072"/>
            <a:ext cx="6400800" cy="119898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Dr Louise Linsell, Senior Medical Statistician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National Perinatal Epidemiology Unit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78" y="764704"/>
            <a:ext cx="1440160" cy="7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132" y="908721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</a:rPr>
              <a:t>ECRN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3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How to be PI as a statistician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PI on a methodological grant/programme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Fellowship grants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Study Within a Trial (SWAT)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Secondary analyses of primary trial/cohort data</a:t>
            </a: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312"/>
            <a:ext cx="1224136" cy="6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484" y="6121266"/>
            <a:ext cx="12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ECRN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2238"/>
            <a:ext cx="5976664" cy="3731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9"/>
            <a:ext cx="5472608" cy="3255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312" y="544976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Funding: £22,226 Action Medical Research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6 month data analysis project in a trial of 400 babies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976664" cy="3817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312" y="5449768"/>
            <a:ext cx="842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Funding: £75-100k? NIHR Research for Patient Benefit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 year data analysis project in a trial of 2800 babies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68" y="1916833"/>
            <a:ext cx="4598076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12" y="5449768"/>
            <a:ext cx="842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Funding: £66,500 Action Medical Research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 year project – Standardisation of the PARCA-R Questionnaire using the trial data of 6000 babies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218"/>
            <a:ext cx="6978299" cy="480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4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How to be PI as a statistician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PI on a methodological grant/programme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Fellowship grants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Study Within a Trial (SWAT)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Secondary analyses of primary trial/cohort data</a:t>
            </a: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312"/>
            <a:ext cx="1224136" cy="6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484" y="6121266"/>
            <a:ext cx="12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ECRN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3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How to be PI as a statistician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PI on a methodological grant/programme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Fellowship grants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Study Within a Trial (SWAT)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Secondary analyses of primary trial/cohort data</a:t>
            </a: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312"/>
            <a:ext cx="1224136" cy="6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484" y="6121266"/>
            <a:ext cx="12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ECRN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3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My experience of a Fellowship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6105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NIHR Doctoral Fellowship 2012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Prior to that - CTU Statistician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Read up – project ideas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Use contacts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Supervisors and host institution</a:t>
            </a: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312"/>
            <a:ext cx="1224136" cy="6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484" y="6121266"/>
            <a:ext cx="12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ECRN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3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My experience of a Fellowship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6105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Allow plenty of time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Written application Jan 2011  (20% chance)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Panel interview June 2011 (50% chance)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Decision in August 2011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Start Oct 2011/Jan 2012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60%/80%/100%FTE options</a:t>
            </a: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312"/>
            <a:ext cx="1224136" cy="6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484" y="6121266"/>
            <a:ext cx="12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ECRN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3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My experience of a Fellowship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6105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Building up collaborators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Coming up with a research idea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Leading on the application </a:t>
            </a:r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Delivery within deadlines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Planning &amp; managing a research budget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Reporting to the funder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First author of papers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Conference experience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312"/>
            <a:ext cx="1224136" cy="6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484" y="6121266"/>
            <a:ext cx="12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ECRN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5033" y="255240"/>
            <a:ext cx="8655587" cy="641412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How to be PI as a statistician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PI on a methodological grant/programme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Fellowship grants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Study Within a Trial (SWAT)</a:t>
            </a:r>
          </a:p>
          <a:p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Secondary analyses of primary trial/cohort data</a:t>
            </a:r>
          </a:p>
        </p:txBody>
      </p:sp>
      <p:pic>
        <p:nvPicPr>
          <p:cNvPr id="5" name="Picture 2" descr="G:\OXSTAT\Logo Pack\Screen\The Ox Stat Net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78312"/>
            <a:ext cx="1224136" cy="6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5484" y="6121266"/>
            <a:ext cx="122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ECRN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60" y="4797152"/>
            <a:ext cx="822960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More details about </a:t>
            </a:r>
            <a:r>
              <a:rPr lang="en-GB" sz="1800" dirty="0" err="1" smtClean="0"/>
              <a:t>SWATs</a:t>
            </a:r>
            <a:r>
              <a:rPr lang="en-GB" sz="1800" dirty="0" smtClean="0"/>
              <a:t> here:            </a:t>
            </a:r>
          </a:p>
          <a:p>
            <a:pPr marL="0" indent="0">
              <a:buNone/>
            </a:pPr>
            <a:r>
              <a:rPr lang="en-GB" sz="1800" dirty="0" smtClean="0">
                <a:hlinkClick r:id="rId3"/>
              </a:rPr>
              <a:t>http://www.evidentlycochrane.net/studies-within-a-trial/</a:t>
            </a:r>
            <a:endParaRPr lang="en-GB" sz="1800" dirty="0" smtClean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1800" dirty="0" smtClean="0"/>
              <a:t>Examples of studies in SWAT repository: </a:t>
            </a:r>
            <a:r>
              <a:rPr lang="en-GB" sz="1800" dirty="0" smtClean="0">
                <a:hlinkClick r:id="rId4"/>
              </a:rPr>
              <a:t>http://www.qub.ac.uk/sites/TheNorthernIrelandNetworkforTrialsMethodologyResearch/SWATSWARInformation/Repositories/SWATStore/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5" name="Picture 2" descr="trial process meeting no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1201"/>
            <a:ext cx="3131834" cy="417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39552" y="482696"/>
            <a:ext cx="1800200" cy="150614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9612" y="635603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Will 6-monthly newsletters help keep patients in the trial?</a:t>
            </a:r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2669771" y="714018"/>
            <a:ext cx="2232248" cy="224382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85704" y="1097268"/>
            <a:ext cx="2005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Will a financial incentive increase the response rate to a follow-up questionnaire?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74292" y="2555726"/>
            <a:ext cx="2509924" cy="1800030"/>
          </a:xfrm>
          <a:prstGeom prst="wedgeRoundRect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How much more accurate is it to use data specifically collected for a trial rather than routine data?’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73616" cy="6082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377</Words>
  <Application>Microsoft Office PowerPoint</Application>
  <PresentationFormat>On-screen Show (4:3)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How to be a PI as a statistician</vt:lpstr>
      <vt:lpstr>How to be PI as a statistician</vt:lpstr>
      <vt:lpstr>How to be PI as a statistician</vt:lpstr>
      <vt:lpstr>My experience of a Fellowship</vt:lpstr>
      <vt:lpstr>My experience of a Fellowship</vt:lpstr>
      <vt:lpstr>My experience of a Fellowship</vt:lpstr>
      <vt:lpstr>How to be PI as a statistician</vt:lpstr>
      <vt:lpstr>PowerPoint Presentation</vt:lpstr>
      <vt:lpstr>PowerPoint Presentation</vt:lpstr>
      <vt:lpstr>How to be PI as a statistician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PI as a statistician</dc:title>
  <dc:creator>llinsell</dc:creator>
  <cp:lastModifiedBy>Louise Linsell</cp:lastModifiedBy>
  <cp:revision>61</cp:revision>
  <cp:lastPrinted>2018-06-25T12:50:13Z</cp:lastPrinted>
  <dcterms:created xsi:type="dcterms:W3CDTF">2018-06-01T15:18:25Z</dcterms:created>
  <dcterms:modified xsi:type="dcterms:W3CDTF">2018-07-04T09:22:19Z</dcterms:modified>
</cp:coreProperties>
</file>