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80" r:id="rId2"/>
    <p:sldId id="286" r:id="rId3"/>
    <p:sldId id="285" r:id="rId4"/>
    <p:sldId id="284" r:id="rId5"/>
    <p:sldId id="258" r:id="rId6"/>
    <p:sldId id="287" r:id="rId7"/>
    <p:sldId id="268" r:id="rId8"/>
    <p:sldId id="269" r:id="rId9"/>
    <p:sldId id="270" r:id="rId10"/>
    <p:sldId id="271" r:id="rId11"/>
    <p:sldId id="272" r:id="rId12"/>
    <p:sldId id="273" r:id="rId13"/>
    <p:sldId id="274" r:id="rId14"/>
    <p:sldId id="275" r:id="rId15"/>
    <p:sldId id="281" r:id="rId16"/>
    <p:sldId id="260" r:id="rId17"/>
    <p:sldId id="276" r:id="rId18"/>
    <p:sldId id="261" r:id="rId19"/>
    <p:sldId id="259" r:id="rId20"/>
    <p:sldId id="264" r:id="rId21"/>
    <p:sldId id="263" r:id="rId22"/>
    <p:sldId id="262" r:id="rId23"/>
    <p:sldId id="265" r:id="rId24"/>
    <p:sldId id="266" r:id="rId25"/>
    <p:sldId id="267" r:id="rId26"/>
    <p:sldId id="288" r:id="rId27"/>
    <p:sldId id="289" r:id="rId28"/>
    <p:sldId id="279" r:id="rId29"/>
    <p:sldId id="291" r:id="rId30"/>
    <p:sldId id="292" r:id="rId31"/>
    <p:sldId id="293" r:id="rId32"/>
    <p:sldId id="294" r:id="rId33"/>
    <p:sldId id="295" r:id="rId34"/>
    <p:sldId id="296" r:id="rId35"/>
    <p:sldId id="277" r:id="rId36"/>
    <p:sldId id="290" r:id="rId37"/>
    <p:sldId id="283" r:id="rId38"/>
    <p:sldId id="28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A3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456"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A17F4A-6F3F-41FA-A4A5-1B20B40C83A5}" type="datetimeFigureOut">
              <a:rPr lang="en-GB" smtClean="0"/>
              <a:t>19/11/2019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42219-FDBE-4D2D-928A-6B2E67BCA008}" type="slidenum">
              <a:rPr lang="en-GB" smtClean="0"/>
              <a:t>‹#›</a:t>
            </a:fld>
            <a:endParaRPr lang="en-GB"/>
          </a:p>
        </p:txBody>
      </p:sp>
    </p:spTree>
    <p:extLst>
      <p:ext uri="{BB962C8B-B14F-4D97-AF65-F5344CB8AC3E}">
        <p14:creationId xmlns:p14="http://schemas.microsoft.com/office/powerpoint/2010/main" val="704763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BAFA72-FFE2-4AA0-BA77-92C06409ACED}" type="slidenum">
              <a:rPr lang="en-GB" smtClean="0"/>
              <a:t>8</a:t>
            </a:fld>
            <a:endParaRPr lang="en-GB"/>
          </a:p>
        </p:txBody>
      </p:sp>
    </p:spTree>
    <p:extLst>
      <p:ext uri="{BB962C8B-B14F-4D97-AF65-F5344CB8AC3E}">
        <p14:creationId xmlns:p14="http://schemas.microsoft.com/office/powerpoint/2010/main" val="1223971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Move to before Peng</a:t>
            </a:r>
            <a:endParaRPr lang="en-GB" dirty="0"/>
          </a:p>
        </p:txBody>
      </p:sp>
      <p:sp>
        <p:nvSpPr>
          <p:cNvPr id="4" name="Slide Number Placeholder 3"/>
          <p:cNvSpPr>
            <a:spLocks noGrp="1"/>
          </p:cNvSpPr>
          <p:nvPr>
            <p:ph type="sldNum" sz="quarter" idx="10"/>
          </p:nvPr>
        </p:nvSpPr>
        <p:spPr/>
        <p:txBody>
          <a:bodyPr/>
          <a:lstStyle/>
          <a:p>
            <a:fld id="{24BAFA72-FFE2-4AA0-BA77-92C06409ACED}" type="slidenum">
              <a:rPr lang="en-GB" smtClean="0"/>
              <a:t>13</a:t>
            </a:fld>
            <a:endParaRPr lang="en-GB"/>
          </a:p>
        </p:txBody>
      </p:sp>
    </p:spTree>
    <p:extLst>
      <p:ext uri="{BB962C8B-B14F-4D97-AF65-F5344CB8AC3E}">
        <p14:creationId xmlns:p14="http://schemas.microsoft.com/office/powerpoint/2010/main" val="116127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09EA4F-33E7-450E-BE1D-A4C8F1EAB653}" type="slidenum">
              <a:rPr lang="en-GB" smtClean="0"/>
              <a:t>27</a:t>
            </a:fld>
            <a:endParaRPr lang="en-GB"/>
          </a:p>
        </p:txBody>
      </p:sp>
    </p:spTree>
    <p:extLst>
      <p:ext uri="{BB962C8B-B14F-4D97-AF65-F5344CB8AC3E}">
        <p14:creationId xmlns:p14="http://schemas.microsoft.com/office/powerpoint/2010/main" val="389615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97885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542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510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03774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8549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983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851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92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474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997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724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672"/>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916832"/>
            <a:ext cx="8229600" cy="420933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FE087-F38C-461A-9274-BB21E7BA784E}" type="datetimeFigureOut">
              <a:rPr lang="en-GB" smtClean="0">
                <a:solidFill>
                  <a:prstClr val="black">
                    <a:tint val="75000"/>
                  </a:prstClr>
                </a:solidFill>
              </a:rPr>
              <a:pPr/>
              <a:t>19/11/2019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32D29-92AA-4E13-8FCF-DA9714A423DE}" type="slidenum">
              <a:rPr lang="en-GB" smtClean="0">
                <a:solidFill>
                  <a:prstClr val="black">
                    <a:tint val="75000"/>
                  </a:prstClr>
                </a:solidFill>
              </a:rPr>
              <a:pPr/>
              <a:t>‹#›</a:t>
            </a:fld>
            <a:endParaRPr lang="en-GB">
              <a:solidFill>
                <a:prstClr val="black">
                  <a:tint val="75000"/>
                </a:prstClr>
              </a:solidFill>
            </a:endParaRPr>
          </a:p>
        </p:txBody>
      </p:sp>
      <p:pic>
        <p:nvPicPr>
          <p:cNvPr id="7" name="Picture 2" descr="TAB_col_white_background.eps"/>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01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6833"/>
            <a:ext cx="7772400" cy="2664295"/>
          </a:xfrm>
        </p:spPr>
        <p:txBody>
          <a:bodyPr>
            <a:normAutofit/>
          </a:bodyPr>
          <a:lstStyle/>
          <a:p>
            <a:r>
              <a:rPr lang="en-GB" dirty="0" smtClean="0"/>
              <a:t>Statistical Advising</a:t>
            </a:r>
            <a:br>
              <a:rPr lang="en-GB" dirty="0" smtClean="0"/>
            </a:br>
            <a:r>
              <a:rPr lang="en-GB" sz="3600" dirty="0" smtClean="0"/>
              <a:t/>
            </a:r>
            <a:br>
              <a:rPr lang="en-GB" sz="3600" dirty="0" smtClean="0"/>
            </a:br>
            <a:r>
              <a:rPr lang="en-GB" sz="3000" dirty="0" smtClean="0"/>
              <a:t>OXSTAT meeting, University of Oxford</a:t>
            </a:r>
            <a:br>
              <a:rPr lang="en-GB" sz="3000" dirty="0" smtClean="0"/>
            </a:br>
            <a:r>
              <a:rPr lang="en-GB" sz="3000" dirty="0" smtClean="0"/>
              <a:t>20 November 2019</a:t>
            </a:r>
            <a:endParaRPr lang="en-GB" sz="3000" dirty="0"/>
          </a:p>
        </p:txBody>
      </p:sp>
      <p:sp>
        <p:nvSpPr>
          <p:cNvPr id="3" name="Subtitle 2"/>
          <p:cNvSpPr>
            <a:spLocks noGrp="1"/>
          </p:cNvSpPr>
          <p:nvPr>
            <p:ph type="subTitle" idx="1"/>
          </p:nvPr>
        </p:nvSpPr>
        <p:spPr>
          <a:xfrm>
            <a:off x="1371600" y="5229200"/>
            <a:ext cx="6400800" cy="1152128"/>
          </a:xfrm>
        </p:spPr>
        <p:txBody>
          <a:bodyPr>
            <a:normAutofit fontScale="92500" lnSpcReduction="20000"/>
          </a:bodyPr>
          <a:lstStyle/>
          <a:p>
            <a:r>
              <a:rPr lang="en-GB" dirty="0" smtClean="0"/>
              <a:t>Jamie Sergeant</a:t>
            </a:r>
          </a:p>
          <a:p>
            <a:r>
              <a:rPr lang="en-GB" sz="2400" dirty="0" smtClean="0"/>
              <a:t>Lecturer in Biostatistics</a:t>
            </a:r>
          </a:p>
          <a:p>
            <a:r>
              <a:rPr lang="en-GB" sz="2400" dirty="0" smtClean="0"/>
              <a:t>Centre for Biostatistics, University of Manchester</a:t>
            </a:r>
            <a:endParaRPr lang="en-GB" sz="2400" dirty="0"/>
          </a:p>
        </p:txBody>
      </p:sp>
    </p:spTree>
    <p:extLst>
      <p:ext uri="{BB962C8B-B14F-4D97-AF65-F5344CB8AC3E}">
        <p14:creationId xmlns:p14="http://schemas.microsoft.com/office/powerpoint/2010/main" val="2903280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“The good news is that statistical analysis is becoming easier and cheaper.  The bad news is that </a:t>
            </a:r>
            <a:r>
              <a:rPr lang="en-GB" dirty="0"/>
              <a:t>statistical analysis is becoming easier and </a:t>
            </a:r>
            <a:r>
              <a:rPr lang="en-GB" dirty="0" smtClean="0"/>
              <a:t>cheaper.”</a:t>
            </a:r>
            <a:endParaRPr lang="en-GB" dirty="0"/>
          </a:p>
        </p:txBody>
      </p:sp>
      <p:sp>
        <p:nvSpPr>
          <p:cNvPr id="4" name="TextBox 3"/>
          <p:cNvSpPr txBox="1"/>
          <p:nvPr/>
        </p:nvSpPr>
        <p:spPr>
          <a:xfrm>
            <a:off x="5946259" y="4077072"/>
            <a:ext cx="2172454" cy="461665"/>
          </a:xfrm>
          <a:prstGeom prst="rect">
            <a:avLst/>
          </a:prstGeom>
          <a:noFill/>
        </p:spPr>
        <p:txBody>
          <a:bodyPr wrap="none" rtlCol="0">
            <a:spAutoFit/>
          </a:bodyPr>
          <a:lstStyle/>
          <a:p>
            <a:r>
              <a:rPr lang="en-GB" sz="2400" dirty="0" err="1" smtClean="0"/>
              <a:t>Hofacker</a:t>
            </a:r>
            <a:r>
              <a:rPr lang="en-GB" sz="2400" dirty="0" smtClean="0"/>
              <a:t> (1983)</a:t>
            </a:r>
            <a:endParaRPr lang="en-GB" sz="2400" dirty="0"/>
          </a:p>
        </p:txBody>
      </p:sp>
      <p:sp>
        <p:nvSpPr>
          <p:cNvPr id="5" name="TextBox 4"/>
          <p:cNvSpPr txBox="1"/>
          <p:nvPr/>
        </p:nvSpPr>
        <p:spPr>
          <a:xfrm>
            <a:off x="3995936" y="6525343"/>
            <a:ext cx="5006627" cy="307777"/>
          </a:xfrm>
          <a:prstGeom prst="rect">
            <a:avLst/>
          </a:prstGeom>
          <a:noFill/>
        </p:spPr>
        <p:txBody>
          <a:bodyPr wrap="none" rtlCol="0">
            <a:spAutoFit/>
          </a:bodyPr>
          <a:lstStyle/>
          <a:p>
            <a:r>
              <a:rPr lang="en-GB" sz="1400" dirty="0" smtClean="0"/>
              <a:t>Quoted in: Altman (1999). Practical Statistics for Medical Research</a:t>
            </a:r>
            <a:endParaRPr lang="en-GB" sz="1400" dirty="0"/>
          </a:p>
        </p:txBody>
      </p:sp>
    </p:spTree>
    <p:extLst>
      <p:ext uri="{BB962C8B-B14F-4D97-AF65-F5344CB8AC3E}">
        <p14:creationId xmlns:p14="http://schemas.microsoft.com/office/powerpoint/2010/main" val="399107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1720" y="6453336"/>
            <a:ext cx="6942613" cy="276999"/>
          </a:xfrm>
          <a:prstGeom prst="rect">
            <a:avLst/>
          </a:prstGeom>
        </p:spPr>
        <p:txBody>
          <a:bodyPr wrap="square">
            <a:spAutoFit/>
          </a:bodyPr>
          <a:lstStyle/>
          <a:p>
            <a:r>
              <a:rPr lang="en-US" sz="1200" dirty="0"/>
              <a:t>Peng, R. (2015), “The Reproducibility Crisis in Science: A </a:t>
            </a:r>
            <a:r>
              <a:rPr lang="en-US" sz="1200" dirty="0" smtClean="0"/>
              <a:t>Statistical Counterattack,” </a:t>
            </a:r>
            <a:r>
              <a:rPr lang="en-GB" sz="1200" i="1" dirty="0" smtClean="0"/>
              <a:t>Significance</a:t>
            </a:r>
            <a:r>
              <a:rPr lang="en-GB" sz="1200" dirty="0"/>
              <a:t>, 12, 30–32.</a:t>
            </a:r>
          </a:p>
        </p:txBody>
      </p:sp>
      <p:pic>
        <p:nvPicPr>
          <p:cNvPr id="1026" name="Picture 2" descr="Publication cover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648" y="1052736"/>
            <a:ext cx="2191924"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105" t="16434" r="27442" b="19535"/>
          <a:stretch/>
        </p:blipFill>
        <p:spPr bwMode="auto">
          <a:xfrm>
            <a:off x="2386421" y="1628800"/>
            <a:ext cx="6273210" cy="439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156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Publication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3024336" cy="40374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510" t="31667" r="50690" b="53518"/>
          <a:stretch/>
        </p:blipFill>
        <p:spPr bwMode="auto">
          <a:xfrm>
            <a:off x="3491880" y="2508498"/>
            <a:ext cx="5503779" cy="2576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48980" y="6561906"/>
            <a:ext cx="5976664" cy="276999"/>
          </a:xfrm>
          <a:prstGeom prst="rect">
            <a:avLst/>
          </a:prstGeom>
        </p:spPr>
        <p:txBody>
          <a:bodyPr wrap="square">
            <a:spAutoFit/>
          </a:bodyPr>
          <a:lstStyle/>
          <a:p>
            <a:r>
              <a:rPr lang="en-US" sz="1200" dirty="0" err="1"/>
              <a:t>Trafimow</a:t>
            </a:r>
            <a:r>
              <a:rPr lang="en-US" sz="1200" dirty="0"/>
              <a:t>, D., and Marks, M. (2015), “Editorial,” </a:t>
            </a:r>
            <a:r>
              <a:rPr lang="en-US" sz="1200" i="1" dirty="0"/>
              <a:t>Basic and </a:t>
            </a:r>
            <a:r>
              <a:rPr lang="en-US" sz="1200" i="1" dirty="0" smtClean="0"/>
              <a:t>Applied Social</a:t>
            </a:r>
            <a:r>
              <a:rPr lang="en-US" sz="1200" i="1" dirty="0"/>
              <a:t> </a:t>
            </a:r>
            <a:r>
              <a:rPr lang="en-GB" sz="1200" i="1" dirty="0" smtClean="0"/>
              <a:t>Psychology </a:t>
            </a:r>
            <a:r>
              <a:rPr lang="en-GB" sz="1200" dirty="0"/>
              <a:t>37, 1–2.</a:t>
            </a:r>
          </a:p>
        </p:txBody>
      </p:sp>
    </p:spTree>
    <p:extLst>
      <p:ext uri="{BB962C8B-B14F-4D97-AF65-F5344CB8AC3E}">
        <p14:creationId xmlns:p14="http://schemas.microsoft.com/office/powerpoint/2010/main" val="2998435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76" t="14191" r="17948" b="57610"/>
          <a:stretch/>
        </p:blipFill>
        <p:spPr bwMode="auto">
          <a:xfrm>
            <a:off x="144016" y="1124744"/>
            <a:ext cx="8820472" cy="212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8585" y="6489046"/>
            <a:ext cx="2125903" cy="276999"/>
          </a:xfrm>
          <a:prstGeom prst="rect">
            <a:avLst/>
          </a:prstGeom>
          <a:noFill/>
        </p:spPr>
        <p:txBody>
          <a:bodyPr wrap="none" rtlCol="0">
            <a:spAutoFit/>
          </a:bodyPr>
          <a:lstStyle/>
          <a:p>
            <a:r>
              <a:rPr lang="en-GB" sz="1200" dirty="0" smtClean="0"/>
              <a:t>Ioannidis, </a:t>
            </a:r>
            <a:r>
              <a:rPr lang="en-GB" sz="1200" dirty="0" err="1" smtClean="0"/>
              <a:t>PLoS</a:t>
            </a:r>
            <a:r>
              <a:rPr lang="en-GB" sz="1200" dirty="0" smtClean="0"/>
              <a:t> Medicine, 2005</a:t>
            </a:r>
            <a:endParaRPr lang="en-GB" sz="1200"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956" t="88269" r="40667"/>
          <a:stretch/>
        </p:blipFill>
        <p:spPr bwMode="auto">
          <a:xfrm>
            <a:off x="1619464" y="3645024"/>
            <a:ext cx="5869575" cy="1998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97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ASA Statement on Statistical Significance and </a:t>
            </a:r>
            <a:r>
              <a:rPr lang="en-US" dirty="0" smtClean="0"/>
              <a:t>P-Values (2016)</a:t>
            </a:r>
            <a:endParaRPr lang="en-GB" dirty="0"/>
          </a:p>
        </p:txBody>
      </p:sp>
      <p:sp>
        <p:nvSpPr>
          <p:cNvPr id="3" name="Content Placeholder 2"/>
          <p:cNvSpPr>
            <a:spLocks noGrp="1"/>
          </p:cNvSpPr>
          <p:nvPr>
            <p:ph idx="1"/>
          </p:nvPr>
        </p:nvSpPr>
        <p:spPr/>
        <p:txBody>
          <a:bodyPr/>
          <a:lstStyle/>
          <a:p>
            <a:r>
              <a:rPr lang="en-US" dirty="0" smtClean="0"/>
              <a:t>“While </a:t>
            </a:r>
            <a:r>
              <a:rPr lang="en-US" dirty="0"/>
              <a:t>the </a:t>
            </a:r>
            <a:r>
              <a:rPr lang="en-US" i="1" dirty="0"/>
              <a:t>p</a:t>
            </a:r>
            <a:r>
              <a:rPr lang="en-US" dirty="0"/>
              <a:t>-value can be a </a:t>
            </a:r>
            <a:r>
              <a:rPr lang="en-US" dirty="0" smtClean="0"/>
              <a:t>useful statistical </a:t>
            </a:r>
            <a:r>
              <a:rPr lang="en-US" dirty="0"/>
              <a:t>measure, it is commonly misused and misinterpreted</a:t>
            </a:r>
            <a:r>
              <a:rPr lang="en-US" dirty="0" smtClean="0"/>
              <a:t>.”</a:t>
            </a:r>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437112"/>
            <a:ext cx="4824536" cy="2093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70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Biostatistical</a:t>
            </a:r>
            <a:r>
              <a:rPr lang="en-GB" dirty="0" smtClean="0"/>
              <a:t> advice</a:t>
            </a:r>
            <a:endParaRPr lang="en-GB" dirty="0"/>
          </a:p>
        </p:txBody>
      </p:sp>
      <p:sp>
        <p:nvSpPr>
          <p:cNvPr id="3" name="Content Placeholder 2"/>
          <p:cNvSpPr>
            <a:spLocks noGrp="1"/>
          </p:cNvSpPr>
          <p:nvPr>
            <p:ph idx="1"/>
          </p:nvPr>
        </p:nvSpPr>
        <p:spPr/>
        <p:txBody>
          <a:bodyPr/>
          <a:lstStyle/>
          <a:p>
            <a:r>
              <a:rPr lang="en-GB" dirty="0" smtClean="0"/>
              <a:t>There is a </a:t>
            </a:r>
            <a:r>
              <a:rPr lang="en-GB" dirty="0" smtClean="0"/>
              <a:t>role for </a:t>
            </a:r>
            <a:r>
              <a:rPr lang="en-GB" dirty="0" smtClean="0"/>
              <a:t>(bio)statistical advice</a:t>
            </a:r>
          </a:p>
          <a:p>
            <a:r>
              <a:rPr lang="en-GB" dirty="0" smtClean="0"/>
              <a:t>There is a necessity for (bio)statistical advice</a:t>
            </a:r>
          </a:p>
        </p:txBody>
      </p:sp>
    </p:spTree>
    <p:extLst>
      <p:ext uri="{BB962C8B-B14F-4D97-AF65-F5344CB8AC3E}">
        <p14:creationId xmlns:p14="http://schemas.microsoft.com/office/powerpoint/2010/main" val="15570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Statistical Advising</a:t>
            </a:r>
            <a:endParaRPr lang="en-GB" dirty="0"/>
          </a:p>
        </p:txBody>
      </p:sp>
      <p:sp>
        <p:nvSpPr>
          <p:cNvPr id="3" name="Content Placeholder 2"/>
          <p:cNvSpPr>
            <a:spLocks noGrp="1"/>
          </p:cNvSpPr>
          <p:nvPr>
            <p:ph idx="1"/>
          </p:nvPr>
        </p:nvSpPr>
        <p:spPr/>
        <p:txBody>
          <a:bodyPr/>
          <a:lstStyle/>
          <a:p>
            <a:r>
              <a:rPr lang="en-GB" dirty="0" smtClean="0"/>
              <a:t>Broad aim: put advising on the agenda</a:t>
            </a:r>
          </a:p>
          <a:p>
            <a:r>
              <a:rPr lang="en-GB" dirty="0" smtClean="0"/>
              <a:t>Aims:</a:t>
            </a:r>
          </a:p>
          <a:p>
            <a:pPr lvl="1"/>
            <a:r>
              <a:rPr lang="en-GB" dirty="0" smtClean="0"/>
              <a:t>Gain a better picture of practice</a:t>
            </a:r>
          </a:p>
          <a:p>
            <a:pPr lvl="1"/>
            <a:r>
              <a:rPr lang="en-GB" dirty="0" smtClean="0"/>
              <a:t>Is there a “best” practice?</a:t>
            </a:r>
          </a:p>
          <a:p>
            <a:pPr lvl="1"/>
            <a:r>
              <a:rPr lang="en-GB" dirty="0" smtClean="0"/>
              <a:t>Consider the role and value of advising</a:t>
            </a:r>
          </a:p>
          <a:p>
            <a:pPr lvl="1"/>
            <a:r>
              <a:rPr lang="en-GB" dirty="0" smtClean="0"/>
              <a:t>Discuss issues and challenges</a:t>
            </a:r>
            <a:endParaRPr lang="en-GB" dirty="0"/>
          </a:p>
        </p:txBody>
      </p:sp>
    </p:spTree>
    <p:extLst>
      <p:ext uri="{BB962C8B-B14F-4D97-AF65-F5344CB8AC3E}">
        <p14:creationId xmlns:p14="http://schemas.microsoft.com/office/powerpoint/2010/main" val="3785509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555"/>
          <a:stretch/>
        </p:blipFill>
        <p:spPr bwMode="auto">
          <a:xfrm>
            <a:off x="-1869224" y="14199"/>
            <a:ext cx="12882448" cy="684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28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Terminology</a:t>
            </a:r>
            <a:endParaRPr lang="en-GB" dirty="0"/>
          </a:p>
        </p:txBody>
      </p:sp>
      <p:sp>
        <p:nvSpPr>
          <p:cNvPr id="4" name="Oval 3"/>
          <p:cNvSpPr/>
          <p:nvPr/>
        </p:nvSpPr>
        <p:spPr>
          <a:xfrm>
            <a:off x="847411" y="2063560"/>
            <a:ext cx="2160240"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PROCESS</a:t>
            </a:r>
            <a:endParaRPr lang="en-GB" sz="2800" dirty="0"/>
          </a:p>
        </p:txBody>
      </p:sp>
      <p:sp>
        <p:nvSpPr>
          <p:cNvPr id="5" name="Oval 4"/>
          <p:cNvSpPr/>
          <p:nvPr/>
        </p:nvSpPr>
        <p:spPr>
          <a:xfrm>
            <a:off x="3384080" y="5104348"/>
            <a:ext cx="2160240"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ADVISEE</a:t>
            </a:r>
            <a:endParaRPr lang="en-GB" sz="2800" dirty="0"/>
          </a:p>
        </p:txBody>
      </p:sp>
      <p:sp>
        <p:nvSpPr>
          <p:cNvPr id="6" name="Oval 5"/>
          <p:cNvSpPr/>
          <p:nvPr/>
        </p:nvSpPr>
        <p:spPr>
          <a:xfrm>
            <a:off x="5940152" y="2603620"/>
            <a:ext cx="2160240"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ADVISOR</a:t>
            </a:r>
            <a:endParaRPr lang="en-GB" sz="2800" dirty="0"/>
          </a:p>
        </p:txBody>
      </p:sp>
      <p:sp>
        <p:nvSpPr>
          <p:cNvPr id="7" name="TextBox 6"/>
          <p:cNvSpPr txBox="1"/>
          <p:nvPr/>
        </p:nvSpPr>
        <p:spPr>
          <a:xfrm>
            <a:off x="573298" y="1545912"/>
            <a:ext cx="1406154" cy="523220"/>
          </a:xfrm>
          <a:prstGeom prst="rect">
            <a:avLst/>
          </a:prstGeom>
          <a:noFill/>
        </p:spPr>
        <p:txBody>
          <a:bodyPr wrap="none" rtlCol="0">
            <a:spAutoFit/>
          </a:bodyPr>
          <a:lstStyle/>
          <a:p>
            <a:r>
              <a:rPr lang="en-GB" sz="2800" dirty="0" smtClean="0"/>
              <a:t>Advising</a:t>
            </a:r>
            <a:endParaRPr lang="en-GB" sz="2800" dirty="0"/>
          </a:p>
        </p:txBody>
      </p:sp>
      <p:sp>
        <p:nvSpPr>
          <p:cNvPr id="8" name="TextBox 7"/>
          <p:cNvSpPr txBox="1"/>
          <p:nvPr/>
        </p:nvSpPr>
        <p:spPr>
          <a:xfrm>
            <a:off x="2521504" y="1775288"/>
            <a:ext cx="1725152" cy="523220"/>
          </a:xfrm>
          <a:prstGeom prst="rect">
            <a:avLst/>
          </a:prstGeom>
          <a:noFill/>
        </p:spPr>
        <p:txBody>
          <a:bodyPr wrap="none" rtlCol="0">
            <a:spAutoFit/>
          </a:bodyPr>
          <a:lstStyle/>
          <a:p>
            <a:r>
              <a:rPr lang="en-GB" sz="2800" dirty="0" smtClean="0"/>
              <a:t>Consulting</a:t>
            </a:r>
            <a:endParaRPr lang="en-GB" sz="2800" dirty="0"/>
          </a:p>
        </p:txBody>
      </p:sp>
      <p:sp>
        <p:nvSpPr>
          <p:cNvPr id="9" name="TextBox 8"/>
          <p:cNvSpPr txBox="1"/>
          <p:nvPr/>
        </p:nvSpPr>
        <p:spPr>
          <a:xfrm>
            <a:off x="2565691" y="2861408"/>
            <a:ext cx="1351652" cy="523220"/>
          </a:xfrm>
          <a:prstGeom prst="rect">
            <a:avLst/>
          </a:prstGeom>
          <a:noFill/>
        </p:spPr>
        <p:txBody>
          <a:bodyPr wrap="none" rtlCol="0">
            <a:spAutoFit/>
          </a:bodyPr>
          <a:lstStyle/>
          <a:p>
            <a:r>
              <a:rPr lang="en-GB" sz="2800" dirty="0" smtClean="0"/>
              <a:t>Support</a:t>
            </a:r>
            <a:endParaRPr lang="en-GB" sz="2800" dirty="0"/>
          </a:p>
        </p:txBody>
      </p:sp>
      <p:sp>
        <p:nvSpPr>
          <p:cNvPr id="10" name="TextBox 9"/>
          <p:cNvSpPr txBox="1"/>
          <p:nvPr/>
        </p:nvSpPr>
        <p:spPr>
          <a:xfrm>
            <a:off x="1362348" y="3303870"/>
            <a:ext cx="1879169" cy="523220"/>
          </a:xfrm>
          <a:prstGeom prst="rect">
            <a:avLst/>
          </a:prstGeom>
          <a:noFill/>
        </p:spPr>
        <p:txBody>
          <a:bodyPr wrap="none" rtlCol="0">
            <a:spAutoFit/>
          </a:bodyPr>
          <a:lstStyle/>
          <a:p>
            <a:r>
              <a:rPr lang="en-GB" sz="2800" dirty="0" smtClean="0"/>
              <a:t>Supervision</a:t>
            </a:r>
            <a:endParaRPr lang="en-GB" sz="2800" dirty="0"/>
          </a:p>
        </p:txBody>
      </p:sp>
      <p:sp>
        <p:nvSpPr>
          <p:cNvPr id="11" name="TextBox 10"/>
          <p:cNvSpPr txBox="1"/>
          <p:nvPr/>
        </p:nvSpPr>
        <p:spPr>
          <a:xfrm>
            <a:off x="390304" y="3040504"/>
            <a:ext cx="857927" cy="523220"/>
          </a:xfrm>
          <a:prstGeom prst="rect">
            <a:avLst/>
          </a:prstGeom>
          <a:noFill/>
        </p:spPr>
        <p:txBody>
          <a:bodyPr wrap="none" rtlCol="0">
            <a:spAutoFit/>
          </a:bodyPr>
          <a:lstStyle/>
          <a:p>
            <a:r>
              <a:rPr lang="en-GB" sz="2800" dirty="0" smtClean="0"/>
              <a:t>Help</a:t>
            </a:r>
            <a:endParaRPr lang="en-GB" sz="2800" dirty="0"/>
          </a:p>
        </p:txBody>
      </p:sp>
      <p:sp>
        <p:nvSpPr>
          <p:cNvPr id="12" name="TextBox 11"/>
          <p:cNvSpPr txBox="1"/>
          <p:nvPr/>
        </p:nvSpPr>
        <p:spPr>
          <a:xfrm>
            <a:off x="5346481" y="2080400"/>
            <a:ext cx="1769523" cy="523220"/>
          </a:xfrm>
          <a:prstGeom prst="rect">
            <a:avLst/>
          </a:prstGeom>
          <a:noFill/>
        </p:spPr>
        <p:txBody>
          <a:bodyPr wrap="none" rtlCol="0">
            <a:spAutoFit/>
          </a:bodyPr>
          <a:lstStyle/>
          <a:p>
            <a:r>
              <a:rPr lang="en-GB" sz="2800" dirty="0" smtClean="0"/>
              <a:t>Statistician</a:t>
            </a:r>
            <a:endParaRPr lang="en-GB" sz="2800" dirty="0"/>
          </a:p>
        </p:txBody>
      </p:sp>
      <p:sp>
        <p:nvSpPr>
          <p:cNvPr id="13" name="TextBox 12"/>
          <p:cNvSpPr txBox="1"/>
          <p:nvPr/>
        </p:nvSpPr>
        <p:spPr>
          <a:xfrm>
            <a:off x="4668425" y="3714220"/>
            <a:ext cx="2543453" cy="523220"/>
          </a:xfrm>
          <a:prstGeom prst="rect">
            <a:avLst/>
          </a:prstGeom>
          <a:noFill/>
        </p:spPr>
        <p:txBody>
          <a:bodyPr wrap="none" rtlCol="0">
            <a:spAutoFit/>
          </a:bodyPr>
          <a:lstStyle/>
          <a:p>
            <a:r>
              <a:rPr lang="en-GB" sz="2800" dirty="0" smtClean="0"/>
              <a:t>Service provider</a:t>
            </a:r>
            <a:endParaRPr lang="en-GB" sz="2800" dirty="0"/>
          </a:p>
        </p:txBody>
      </p:sp>
      <p:sp>
        <p:nvSpPr>
          <p:cNvPr id="14" name="TextBox 13"/>
          <p:cNvSpPr txBox="1"/>
          <p:nvPr/>
        </p:nvSpPr>
        <p:spPr>
          <a:xfrm>
            <a:off x="7412430" y="2298508"/>
            <a:ext cx="1759136" cy="523220"/>
          </a:xfrm>
          <a:prstGeom prst="rect">
            <a:avLst/>
          </a:prstGeom>
          <a:noFill/>
        </p:spPr>
        <p:txBody>
          <a:bodyPr wrap="none" rtlCol="0">
            <a:spAutoFit/>
          </a:bodyPr>
          <a:lstStyle/>
          <a:p>
            <a:r>
              <a:rPr lang="en-GB" sz="2800" dirty="0" smtClean="0"/>
              <a:t>Consultant</a:t>
            </a:r>
            <a:endParaRPr lang="en-GB" sz="2800" dirty="0"/>
          </a:p>
        </p:txBody>
      </p:sp>
      <p:sp>
        <p:nvSpPr>
          <p:cNvPr id="15" name="TextBox 14"/>
          <p:cNvSpPr txBox="1"/>
          <p:nvPr/>
        </p:nvSpPr>
        <p:spPr>
          <a:xfrm>
            <a:off x="7197099" y="3563724"/>
            <a:ext cx="1806585" cy="523220"/>
          </a:xfrm>
          <a:prstGeom prst="rect">
            <a:avLst/>
          </a:prstGeom>
          <a:noFill/>
        </p:spPr>
        <p:txBody>
          <a:bodyPr wrap="none" rtlCol="0">
            <a:spAutoFit/>
          </a:bodyPr>
          <a:lstStyle/>
          <a:p>
            <a:r>
              <a:rPr lang="en-GB" sz="2800" dirty="0" smtClean="0"/>
              <a:t>Researcher</a:t>
            </a:r>
            <a:endParaRPr lang="en-GB" sz="2800" dirty="0"/>
          </a:p>
        </p:txBody>
      </p:sp>
      <p:sp>
        <p:nvSpPr>
          <p:cNvPr id="16" name="TextBox 15"/>
          <p:cNvSpPr txBox="1"/>
          <p:nvPr/>
        </p:nvSpPr>
        <p:spPr>
          <a:xfrm>
            <a:off x="5238086" y="5995344"/>
            <a:ext cx="1022909" cy="523220"/>
          </a:xfrm>
          <a:prstGeom prst="rect">
            <a:avLst/>
          </a:prstGeom>
          <a:noFill/>
        </p:spPr>
        <p:txBody>
          <a:bodyPr wrap="none" rtlCol="0">
            <a:spAutoFit/>
          </a:bodyPr>
          <a:lstStyle/>
          <a:p>
            <a:r>
              <a:rPr lang="en-GB" sz="2800" dirty="0" smtClean="0"/>
              <a:t>Client</a:t>
            </a:r>
            <a:endParaRPr lang="en-GB" sz="2800" dirty="0"/>
          </a:p>
        </p:txBody>
      </p:sp>
      <p:sp>
        <p:nvSpPr>
          <p:cNvPr id="17" name="TextBox 16"/>
          <p:cNvSpPr txBox="1"/>
          <p:nvPr/>
        </p:nvSpPr>
        <p:spPr>
          <a:xfrm>
            <a:off x="1900827" y="4725144"/>
            <a:ext cx="2346476" cy="523220"/>
          </a:xfrm>
          <a:prstGeom prst="rect">
            <a:avLst/>
          </a:prstGeom>
          <a:noFill/>
        </p:spPr>
        <p:txBody>
          <a:bodyPr wrap="none" rtlCol="0">
            <a:spAutoFit/>
          </a:bodyPr>
          <a:lstStyle/>
          <a:p>
            <a:r>
              <a:rPr lang="en-GB" sz="2800" dirty="0" smtClean="0"/>
              <a:t>Domain expert</a:t>
            </a:r>
            <a:endParaRPr lang="en-GB" sz="2800" dirty="0"/>
          </a:p>
        </p:txBody>
      </p:sp>
      <p:sp>
        <p:nvSpPr>
          <p:cNvPr id="18" name="TextBox 17"/>
          <p:cNvSpPr txBox="1"/>
          <p:nvPr/>
        </p:nvSpPr>
        <p:spPr>
          <a:xfrm>
            <a:off x="1819228" y="5699170"/>
            <a:ext cx="1404552" cy="523220"/>
          </a:xfrm>
          <a:prstGeom prst="rect">
            <a:avLst/>
          </a:prstGeom>
          <a:noFill/>
        </p:spPr>
        <p:txBody>
          <a:bodyPr wrap="none" rtlCol="0">
            <a:spAutoFit/>
          </a:bodyPr>
          <a:lstStyle/>
          <a:p>
            <a:r>
              <a:rPr lang="en-GB" sz="2800" dirty="0" smtClean="0"/>
              <a:t>Clinician</a:t>
            </a:r>
            <a:endParaRPr lang="en-GB" sz="2800" dirty="0"/>
          </a:p>
        </p:txBody>
      </p:sp>
      <p:sp>
        <p:nvSpPr>
          <p:cNvPr id="19" name="TextBox 18"/>
          <p:cNvSpPr txBox="1"/>
          <p:nvPr/>
        </p:nvSpPr>
        <p:spPr>
          <a:xfrm>
            <a:off x="3798056" y="6176074"/>
            <a:ext cx="1332288" cy="523220"/>
          </a:xfrm>
          <a:prstGeom prst="rect">
            <a:avLst/>
          </a:prstGeom>
          <a:noFill/>
        </p:spPr>
        <p:txBody>
          <a:bodyPr wrap="none" rtlCol="0">
            <a:spAutoFit/>
          </a:bodyPr>
          <a:lstStyle/>
          <a:p>
            <a:r>
              <a:rPr lang="en-GB" sz="2800" dirty="0" smtClean="0"/>
              <a:t>Student</a:t>
            </a:r>
            <a:endParaRPr lang="en-GB" sz="2800" dirty="0"/>
          </a:p>
        </p:txBody>
      </p:sp>
      <p:sp>
        <p:nvSpPr>
          <p:cNvPr id="20" name="TextBox 19"/>
          <p:cNvSpPr txBox="1"/>
          <p:nvPr/>
        </p:nvSpPr>
        <p:spPr>
          <a:xfrm>
            <a:off x="5357703" y="4985194"/>
            <a:ext cx="1806585" cy="523220"/>
          </a:xfrm>
          <a:prstGeom prst="rect">
            <a:avLst/>
          </a:prstGeom>
          <a:noFill/>
        </p:spPr>
        <p:txBody>
          <a:bodyPr wrap="none" rtlCol="0">
            <a:spAutoFit/>
          </a:bodyPr>
          <a:lstStyle/>
          <a:p>
            <a:r>
              <a:rPr lang="en-GB" sz="2800" dirty="0" smtClean="0"/>
              <a:t>Researcher</a:t>
            </a:r>
            <a:endParaRPr lang="en-GB" sz="2800" dirty="0"/>
          </a:p>
        </p:txBody>
      </p:sp>
      <p:sp>
        <p:nvSpPr>
          <p:cNvPr id="21" name="TextBox 20"/>
          <p:cNvSpPr txBox="1"/>
          <p:nvPr/>
        </p:nvSpPr>
        <p:spPr>
          <a:xfrm>
            <a:off x="4283968" y="3049780"/>
            <a:ext cx="1712456" cy="523220"/>
          </a:xfrm>
          <a:prstGeom prst="rect">
            <a:avLst/>
          </a:prstGeom>
          <a:noFill/>
        </p:spPr>
        <p:txBody>
          <a:bodyPr wrap="none" rtlCol="0">
            <a:spAutoFit/>
          </a:bodyPr>
          <a:lstStyle/>
          <a:p>
            <a:r>
              <a:rPr lang="en-GB" sz="2800" dirty="0" smtClean="0"/>
              <a:t>Technician</a:t>
            </a:r>
            <a:endParaRPr lang="en-GB" sz="2800" dirty="0"/>
          </a:p>
        </p:txBody>
      </p:sp>
    </p:spTree>
    <p:extLst>
      <p:ext uri="{BB962C8B-B14F-4D97-AF65-F5344CB8AC3E}">
        <p14:creationId xmlns:p14="http://schemas.microsoft.com/office/powerpoint/2010/main" val="144415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golden triangle</a:t>
            </a:r>
            <a:endParaRPr lang="en-GB" dirty="0"/>
          </a:p>
        </p:txBody>
      </p:sp>
      <p:sp>
        <p:nvSpPr>
          <p:cNvPr id="6" name="Isosceles Triangle 5"/>
          <p:cNvSpPr/>
          <p:nvPr/>
        </p:nvSpPr>
        <p:spPr>
          <a:xfrm>
            <a:off x="2843808" y="2790860"/>
            <a:ext cx="3384376" cy="30864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658190" y="1844824"/>
            <a:ext cx="1755609" cy="646331"/>
          </a:xfrm>
          <a:prstGeom prst="rect">
            <a:avLst/>
          </a:prstGeom>
          <a:noFill/>
        </p:spPr>
        <p:txBody>
          <a:bodyPr wrap="none" rtlCol="0">
            <a:spAutoFit/>
          </a:bodyPr>
          <a:lstStyle/>
          <a:p>
            <a:r>
              <a:rPr lang="en-GB" sz="3600" dirty="0" smtClean="0"/>
              <a:t>Advising</a:t>
            </a:r>
            <a:endParaRPr lang="en-GB" sz="3600" dirty="0"/>
          </a:p>
        </p:txBody>
      </p:sp>
      <p:sp>
        <p:nvSpPr>
          <p:cNvPr id="8" name="TextBox 7"/>
          <p:cNvSpPr txBox="1"/>
          <p:nvPr/>
        </p:nvSpPr>
        <p:spPr>
          <a:xfrm>
            <a:off x="539552" y="5733256"/>
            <a:ext cx="1878591" cy="646331"/>
          </a:xfrm>
          <a:prstGeom prst="rect">
            <a:avLst/>
          </a:prstGeom>
          <a:noFill/>
        </p:spPr>
        <p:txBody>
          <a:bodyPr wrap="none" rtlCol="0">
            <a:spAutoFit/>
          </a:bodyPr>
          <a:lstStyle/>
          <a:p>
            <a:r>
              <a:rPr lang="en-GB" sz="3600" dirty="0" smtClean="0"/>
              <a:t>Research</a:t>
            </a:r>
            <a:endParaRPr lang="en-GB" sz="3600" dirty="0"/>
          </a:p>
        </p:txBody>
      </p:sp>
      <p:sp>
        <p:nvSpPr>
          <p:cNvPr id="9" name="TextBox 8"/>
          <p:cNvSpPr txBox="1"/>
          <p:nvPr/>
        </p:nvSpPr>
        <p:spPr>
          <a:xfrm>
            <a:off x="6670193" y="5733256"/>
            <a:ext cx="1821974" cy="646331"/>
          </a:xfrm>
          <a:prstGeom prst="rect">
            <a:avLst/>
          </a:prstGeom>
          <a:noFill/>
        </p:spPr>
        <p:txBody>
          <a:bodyPr wrap="none" rtlCol="0">
            <a:spAutoFit/>
          </a:bodyPr>
          <a:lstStyle/>
          <a:p>
            <a:r>
              <a:rPr lang="en-GB" sz="3600" dirty="0" smtClean="0"/>
              <a:t>Teaching</a:t>
            </a:r>
            <a:endParaRPr lang="en-GB" sz="3600" dirty="0"/>
          </a:p>
        </p:txBody>
      </p:sp>
    </p:spTree>
    <p:extLst>
      <p:ext uri="{BB962C8B-B14F-4D97-AF65-F5344CB8AC3E}">
        <p14:creationId xmlns:p14="http://schemas.microsoft.com/office/powerpoint/2010/main" val="2751611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s://lh3.googleusercontent.com/RkfN2IHF24EWpLw9P4wB4u5TnU2pBmS7_ytyZR9tVdOfjhqgmynEjeXFowDurWG1n18517J4FjQYpREYFuXf4kXzqg93LSELBWsr44Y85Gdd6OZq2JVuGwriqbwhvVUuJvZ-1DQj0Qnh89RHjk4QhQbWZ7q5K9jfBC0J8dJJP3Y9jcoPANIikqLmuZhSwF64dkvELWTmWsCpfprTuVoac3yU9bi5w5WmwefLm3on_8H7-tUFicK2MnltJCpybtFSXE70uQb4C7tEHFf6XqxnVSxHAnqO0zZGEtbuKhqygnd0S995ZwHKfb_1CzNj_fsBZWli1lWMD5kWYWrbo0grQJ_1kb7nrrpiC72Ska1x_cNnaiylnpMPAuIHGmWMKz_nkaqDbq0Y3KNPOkNcgHN4yvMbpJZJhTzLjH8FNae0NSGY9C0cuo4XUDIobuewd7QwHJsMGiJQi7ADq1VJg1XlLh_SZ_29VxtLXk47WOREdhKjyBVffnWlqooxkwVj3H3q0ZBqx4JwpIKR4rQKbmBVy2OOrJDQUfQpkhmMP4S4_DYi_x2x1Er1qynjH0dro8JsLcP4ToS4UH4e5cTptmkfX0xoZ_0tQ2ZHX6aPK7BeRfh9D6uGkEHiEvdGPnwwvfmJ5KktM6uk5EPDxlTNKGs6cx2nFtNmgc_B9LwVLO6ep4v28OWPxidLs_4=w1122-h842-no"/>
          <p:cNvPicPr>
            <a:picLocks noChangeAspect="1" noChangeArrowheads="1"/>
          </p:cNvPicPr>
          <p:nvPr/>
        </p:nvPicPr>
        <p:blipFill rotWithShape="1">
          <a:blip r:embed="rId2">
            <a:extLst>
              <a:ext uri="{28A0092B-C50C-407E-A947-70E740481C1C}">
                <a14:useLocalDpi xmlns:a14="http://schemas.microsoft.com/office/drawing/2010/main" val="0"/>
              </a:ext>
            </a:extLst>
          </a:blip>
          <a:srcRect l="4909" r="6990"/>
          <a:stretch/>
        </p:blipFill>
        <p:spPr bwMode="auto">
          <a:xfrm>
            <a:off x="1122769" y="793273"/>
            <a:ext cx="6898462" cy="587608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419872" y="2780928"/>
            <a:ext cx="576064"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535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Who approaches you and your group for advice?</a:t>
            </a:r>
          </a:p>
        </p:txBody>
      </p:sp>
      <p:sp>
        <p:nvSpPr>
          <p:cNvPr id="3" name="Content Placeholder 2"/>
          <p:cNvSpPr>
            <a:spLocks noGrp="1"/>
          </p:cNvSpPr>
          <p:nvPr>
            <p:ph idx="1"/>
          </p:nvPr>
        </p:nvSpPr>
        <p:spPr/>
        <p:txBody>
          <a:bodyPr/>
          <a:lstStyle/>
          <a:p>
            <a:r>
              <a:rPr lang="en-GB" dirty="0" smtClean="0"/>
              <a:t>Students</a:t>
            </a:r>
          </a:p>
          <a:p>
            <a:r>
              <a:rPr lang="en-GB" dirty="0" smtClean="0"/>
              <a:t>Clinicians</a:t>
            </a:r>
          </a:p>
          <a:p>
            <a:r>
              <a:rPr lang="en-GB" dirty="0" smtClean="0"/>
              <a:t>Research groups</a:t>
            </a:r>
          </a:p>
          <a:p>
            <a:r>
              <a:rPr lang="en-GB" dirty="0" smtClean="0"/>
              <a:t>…</a:t>
            </a:r>
          </a:p>
          <a:p>
            <a:endParaRPr lang="en-GB" dirty="0"/>
          </a:p>
        </p:txBody>
      </p:sp>
    </p:spTree>
    <p:extLst>
      <p:ext uri="{BB962C8B-B14F-4D97-AF65-F5344CB8AC3E}">
        <p14:creationId xmlns:p14="http://schemas.microsoft.com/office/powerpoint/2010/main" val="4025014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is the handling of requests for advice organised?</a:t>
            </a:r>
            <a:endParaRPr lang="en-GB" dirty="0"/>
          </a:p>
        </p:txBody>
      </p:sp>
      <p:sp>
        <p:nvSpPr>
          <p:cNvPr id="3" name="Content Placeholder 2"/>
          <p:cNvSpPr>
            <a:spLocks noGrp="1"/>
          </p:cNvSpPr>
          <p:nvPr>
            <p:ph idx="1"/>
          </p:nvPr>
        </p:nvSpPr>
        <p:spPr/>
        <p:txBody>
          <a:bodyPr/>
          <a:lstStyle/>
          <a:p>
            <a:r>
              <a:rPr lang="en-GB" dirty="0" smtClean="0"/>
              <a:t>Structure</a:t>
            </a:r>
          </a:p>
          <a:p>
            <a:r>
              <a:rPr lang="en-GB" dirty="0" smtClean="0"/>
              <a:t>Funding</a:t>
            </a:r>
          </a:p>
          <a:p>
            <a:r>
              <a:rPr lang="en-GB" dirty="0" smtClean="0"/>
              <a:t>Administration</a:t>
            </a:r>
          </a:p>
          <a:p>
            <a:r>
              <a:rPr lang="en-GB" dirty="0" smtClean="0"/>
              <a:t>Record keeping</a:t>
            </a:r>
          </a:p>
          <a:p>
            <a:r>
              <a:rPr lang="en-GB" dirty="0" smtClean="0"/>
              <a:t>…</a:t>
            </a:r>
          </a:p>
        </p:txBody>
      </p:sp>
    </p:spTree>
    <p:extLst>
      <p:ext uri="{BB962C8B-B14F-4D97-AF65-F5344CB8AC3E}">
        <p14:creationId xmlns:p14="http://schemas.microsoft.com/office/powerpoint/2010/main" val="1799238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role do the statisticians play in the scientific process?</a:t>
            </a:r>
          </a:p>
        </p:txBody>
      </p:sp>
      <p:sp>
        <p:nvSpPr>
          <p:cNvPr id="3" name="Content Placeholder 2"/>
          <p:cNvSpPr>
            <a:spLocks noGrp="1"/>
          </p:cNvSpPr>
          <p:nvPr>
            <p:ph idx="1"/>
          </p:nvPr>
        </p:nvSpPr>
        <p:spPr/>
        <p:txBody>
          <a:bodyPr/>
          <a:lstStyle/>
          <a:p>
            <a:r>
              <a:rPr lang="en-GB" dirty="0" smtClean="0"/>
              <a:t>Service providers</a:t>
            </a:r>
          </a:p>
          <a:p>
            <a:r>
              <a:rPr lang="en-GB" dirty="0" smtClean="0"/>
              <a:t>Data workers</a:t>
            </a:r>
          </a:p>
          <a:p>
            <a:r>
              <a:rPr lang="en-GB" dirty="0" smtClean="0"/>
              <a:t>Supervisors</a:t>
            </a:r>
          </a:p>
          <a:p>
            <a:r>
              <a:rPr lang="en-GB" dirty="0" smtClean="0"/>
              <a:t>Collaborators</a:t>
            </a:r>
          </a:p>
          <a:p>
            <a:r>
              <a:rPr lang="en-GB" dirty="0" smtClean="0"/>
              <a:t>Embedded in a research group</a:t>
            </a:r>
          </a:p>
          <a:p>
            <a:r>
              <a:rPr lang="en-GB" dirty="0" smtClean="0"/>
              <a:t>…</a:t>
            </a:r>
            <a:endParaRPr lang="en-GB" dirty="0"/>
          </a:p>
        </p:txBody>
      </p:sp>
    </p:spTree>
    <p:extLst>
      <p:ext uri="{BB962C8B-B14F-4D97-AF65-F5344CB8AC3E}">
        <p14:creationId xmlns:p14="http://schemas.microsoft.com/office/powerpoint/2010/main" val="2168149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 advising session</a:t>
            </a:r>
            <a:endParaRPr lang="en-GB" dirty="0"/>
          </a:p>
        </p:txBody>
      </p:sp>
      <p:sp>
        <p:nvSpPr>
          <p:cNvPr id="3" name="Content Placeholder 2"/>
          <p:cNvSpPr>
            <a:spLocks noGrp="1"/>
          </p:cNvSpPr>
          <p:nvPr>
            <p:ph idx="1"/>
          </p:nvPr>
        </p:nvSpPr>
        <p:spPr/>
        <p:txBody>
          <a:bodyPr/>
          <a:lstStyle/>
          <a:p>
            <a:r>
              <a:rPr lang="en-GB" dirty="0" smtClean="0"/>
              <a:t>Initial contact</a:t>
            </a:r>
          </a:p>
          <a:p>
            <a:r>
              <a:rPr lang="en-GB" dirty="0" smtClean="0"/>
              <a:t>Expectations</a:t>
            </a:r>
          </a:p>
          <a:p>
            <a:r>
              <a:rPr lang="en-GB" dirty="0" smtClean="0"/>
              <a:t>Structure</a:t>
            </a:r>
          </a:p>
          <a:p>
            <a:r>
              <a:rPr lang="en-GB" dirty="0" smtClean="0"/>
              <a:t>Communication</a:t>
            </a:r>
          </a:p>
          <a:p>
            <a:r>
              <a:rPr lang="en-GB" dirty="0" smtClean="0"/>
              <a:t>…</a:t>
            </a:r>
            <a:endParaRPr lang="en-GB" dirty="0"/>
          </a:p>
        </p:txBody>
      </p:sp>
    </p:spTree>
    <p:extLst>
      <p:ext uri="{BB962C8B-B14F-4D97-AF65-F5344CB8AC3E}">
        <p14:creationId xmlns:p14="http://schemas.microsoft.com/office/powerpoint/2010/main" val="3344240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(Ethical) issues</a:t>
            </a:r>
            <a:endParaRPr lang="en-GB" dirty="0"/>
          </a:p>
        </p:txBody>
      </p:sp>
      <p:sp>
        <p:nvSpPr>
          <p:cNvPr id="3" name="Content Placeholder 2"/>
          <p:cNvSpPr>
            <a:spLocks noGrp="1"/>
          </p:cNvSpPr>
          <p:nvPr>
            <p:ph idx="1"/>
          </p:nvPr>
        </p:nvSpPr>
        <p:spPr/>
        <p:txBody>
          <a:bodyPr/>
          <a:lstStyle/>
          <a:p>
            <a:r>
              <a:rPr lang="en-GB" dirty="0" smtClean="0"/>
              <a:t>Authorship</a:t>
            </a:r>
          </a:p>
          <a:p>
            <a:r>
              <a:rPr lang="en-GB" dirty="0" smtClean="0"/>
              <a:t>Sensitive data</a:t>
            </a:r>
          </a:p>
          <a:p>
            <a:r>
              <a:rPr lang="en-GB" dirty="0" smtClean="0"/>
              <a:t>Advisees not following advice</a:t>
            </a:r>
          </a:p>
          <a:p>
            <a:r>
              <a:rPr lang="en-GB" dirty="0" smtClean="0"/>
              <a:t>Fundamentally flawed research</a:t>
            </a:r>
          </a:p>
          <a:p>
            <a:r>
              <a:rPr lang="en-GB" dirty="0" smtClean="0"/>
              <a:t>…</a:t>
            </a:r>
            <a:endParaRPr lang="en-GB" dirty="0"/>
          </a:p>
        </p:txBody>
      </p:sp>
    </p:spTree>
    <p:extLst>
      <p:ext uri="{BB962C8B-B14F-4D97-AF65-F5344CB8AC3E}">
        <p14:creationId xmlns:p14="http://schemas.microsoft.com/office/powerpoint/2010/main" val="960066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Teaching and recruiting new advisers</a:t>
            </a:r>
            <a:endParaRPr lang="en-GB" dirty="0"/>
          </a:p>
        </p:txBody>
      </p:sp>
      <p:sp>
        <p:nvSpPr>
          <p:cNvPr id="3" name="Content Placeholder 2"/>
          <p:cNvSpPr>
            <a:spLocks noGrp="1"/>
          </p:cNvSpPr>
          <p:nvPr>
            <p:ph idx="1"/>
          </p:nvPr>
        </p:nvSpPr>
        <p:spPr/>
        <p:txBody>
          <a:bodyPr/>
          <a:lstStyle/>
          <a:p>
            <a:r>
              <a:rPr lang="en-GB" dirty="0" smtClean="0"/>
              <a:t>Experiential learning</a:t>
            </a:r>
          </a:p>
          <a:p>
            <a:r>
              <a:rPr lang="en-GB" dirty="0"/>
              <a:t>Formal </a:t>
            </a:r>
            <a:r>
              <a:rPr lang="en-GB" dirty="0" smtClean="0"/>
              <a:t>training</a:t>
            </a:r>
            <a:endParaRPr lang="en-GB" dirty="0"/>
          </a:p>
          <a:p>
            <a:pPr lvl="1"/>
            <a:r>
              <a:rPr lang="en-GB" dirty="0" smtClean="0"/>
              <a:t>Eric Vance &amp; Heather Smith</a:t>
            </a:r>
          </a:p>
          <a:p>
            <a:pPr lvl="1"/>
            <a:r>
              <a:rPr lang="en-GB" dirty="0" smtClean="0"/>
              <a:t>A framework for advising</a:t>
            </a:r>
          </a:p>
          <a:p>
            <a:pPr lvl="1"/>
            <a:r>
              <a:rPr lang="en-GB" dirty="0" smtClean="0"/>
              <a:t>5 steps: Preparation</a:t>
            </a:r>
            <a:r>
              <a:rPr lang="en-GB" dirty="0"/>
              <a:t>, Practice, Doing, Reflection, and Mentoring </a:t>
            </a:r>
            <a:r>
              <a:rPr lang="en-GB" dirty="0" smtClean="0"/>
              <a:t>others</a:t>
            </a:r>
            <a:endParaRPr lang="en-GB"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93" t="44762" r="7321" b="21746"/>
          <a:stretch/>
        </p:blipFill>
        <p:spPr bwMode="auto">
          <a:xfrm>
            <a:off x="971600" y="5157192"/>
            <a:ext cx="7020272" cy="152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173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411" t="30159" r="28661" b="7619"/>
          <a:stretch/>
        </p:blipFill>
        <p:spPr bwMode="auto">
          <a:xfrm>
            <a:off x="283849" y="1196752"/>
            <a:ext cx="868063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017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607" t="19206" r="26875" b="14603"/>
          <a:stretch/>
        </p:blipFill>
        <p:spPr bwMode="auto">
          <a:xfrm>
            <a:off x="467544" y="1124744"/>
            <a:ext cx="8352928" cy="505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272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61" t="18889" r="36250" b="15873"/>
          <a:stretch/>
        </p:blipFill>
        <p:spPr bwMode="auto">
          <a:xfrm>
            <a:off x="795536" y="764704"/>
            <a:ext cx="7520880" cy="579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934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21" t="18413" r="38839" b="35079"/>
          <a:stretch/>
        </p:blipFill>
        <p:spPr bwMode="auto">
          <a:xfrm>
            <a:off x="970855" y="1124744"/>
            <a:ext cx="7129537" cy="425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026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51" r="6971"/>
          <a:stretch/>
        </p:blipFill>
        <p:spPr bwMode="auto">
          <a:xfrm>
            <a:off x="1158949" y="743278"/>
            <a:ext cx="6826103" cy="594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4355976" y="3501008"/>
            <a:ext cx="576064"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12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61" t="17936" r="35178" b="43175"/>
          <a:stretch/>
        </p:blipFill>
        <p:spPr bwMode="auto">
          <a:xfrm>
            <a:off x="467544" y="1700808"/>
            <a:ext cx="7848873"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310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64" t="21904" r="35090" b="21111"/>
          <a:stretch/>
        </p:blipFill>
        <p:spPr bwMode="auto">
          <a:xfrm>
            <a:off x="611560" y="1286205"/>
            <a:ext cx="7678803" cy="487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300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46" t="22064" r="35447" b="11111"/>
          <a:stretch/>
        </p:blipFill>
        <p:spPr bwMode="auto">
          <a:xfrm>
            <a:off x="971600" y="830018"/>
            <a:ext cx="7090318" cy="542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218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93" t="18254" r="34643" b="32064"/>
          <a:stretch/>
        </p:blipFill>
        <p:spPr bwMode="auto">
          <a:xfrm>
            <a:off x="179512" y="980728"/>
            <a:ext cx="8813560" cy="4979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905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46" t="18413" r="34822" b="30794"/>
          <a:stretch/>
        </p:blipFill>
        <p:spPr bwMode="auto">
          <a:xfrm>
            <a:off x="39266" y="1124744"/>
            <a:ext cx="8998274" cy="516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1452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86" t="28413" r="27321" b="13492"/>
          <a:stretch/>
        </p:blipFill>
        <p:spPr bwMode="auto">
          <a:xfrm>
            <a:off x="211290" y="1844824"/>
            <a:ext cx="8753198" cy="434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899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Jamie</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Centre for Biostatistics, University of Manchester</a:t>
            </a:r>
          </a:p>
          <a:p>
            <a:r>
              <a:rPr lang="en-GB" dirty="0" smtClean="0"/>
              <a:t>Agreements to provide statistical advice for:</a:t>
            </a:r>
          </a:p>
          <a:p>
            <a:pPr lvl="1"/>
            <a:r>
              <a:rPr lang="en-GB" dirty="0" smtClean="0"/>
              <a:t>Medical student 3rd Year projects</a:t>
            </a:r>
          </a:p>
          <a:p>
            <a:pPr lvl="1"/>
            <a:r>
              <a:rPr lang="en-GB" dirty="0" smtClean="0"/>
              <a:t>NHS Scientist Training Programme (STP) projects</a:t>
            </a:r>
          </a:p>
          <a:p>
            <a:r>
              <a:rPr lang="en-GB" dirty="0" smtClean="0"/>
              <a:t>No formal </a:t>
            </a:r>
            <a:r>
              <a:rPr lang="en-GB" smtClean="0"/>
              <a:t>agreements on other </a:t>
            </a:r>
            <a:r>
              <a:rPr lang="en-GB" dirty="0" smtClean="0"/>
              <a:t>unfunded work</a:t>
            </a:r>
          </a:p>
          <a:p>
            <a:r>
              <a:rPr lang="en-GB" dirty="0" smtClean="0"/>
              <a:t>But we often help where we can (is this our contribution to social responsibility?)</a:t>
            </a:r>
          </a:p>
          <a:p>
            <a:r>
              <a:rPr lang="en-GB" dirty="0" smtClean="0"/>
              <a:t>Biostatistics Collaboration Unit provides statistical collaboration costed in grant applications</a:t>
            </a:r>
          </a:p>
          <a:p>
            <a:endParaRPr lang="en-GB" dirty="0"/>
          </a:p>
        </p:txBody>
      </p:sp>
    </p:spTree>
    <p:extLst>
      <p:ext uri="{BB962C8B-B14F-4D97-AF65-F5344CB8AC3E}">
        <p14:creationId xmlns:p14="http://schemas.microsoft.com/office/powerpoint/2010/main" val="181561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Iftekhar Khan</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2584690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Content Placeholder 2"/>
          <p:cNvSpPr>
            <a:spLocks noGrp="1"/>
          </p:cNvSpPr>
          <p:nvPr>
            <p:ph idx="1"/>
          </p:nvPr>
        </p:nvSpPr>
        <p:spPr/>
        <p:txBody>
          <a:bodyPr/>
          <a:lstStyle/>
          <a:p>
            <a:r>
              <a:rPr lang="en-GB" dirty="0" smtClean="0"/>
              <a:t>Seeking greater recognition for</a:t>
            </a:r>
          </a:p>
          <a:p>
            <a:pPr lvl="1"/>
            <a:r>
              <a:rPr lang="en-GB" dirty="0" smtClean="0"/>
              <a:t>Advising as a tool for improving statistical literacy</a:t>
            </a:r>
          </a:p>
          <a:p>
            <a:pPr lvl="1"/>
            <a:r>
              <a:rPr lang="en-GB" dirty="0" smtClean="0"/>
              <a:t>Advising as an activity beneficial for statisticians</a:t>
            </a:r>
          </a:p>
          <a:p>
            <a:pPr lvl="1"/>
            <a:r>
              <a:rPr lang="en-GB" dirty="0" smtClean="0"/>
              <a:t>Implications for team </a:t>
            </a:r>
            <a:r>
              <a:rPr lang="en-GB" dirty="0" smtClean="0"/>
              <a:t>science</a:t>
            </a:r>
          </a:p>
          <a:p>
            <a:pPr lvl="1"/>
            <a:r>
              <a:rPr lang="en-GB" dirty="0" smtClean="0"/>
              <a:t>An </a:t>
            </a:r>
            <a:r>
              <a:rPr lang="en-GB" dirty="0" smtClean="0"/>
              <a:t>unmet training need</a:t>
            </a:r>
          </a:p>
          <a:p>
            <a:r>
              <a:rPr lang="en-GB" dirty="0" smtClean="0"/>
              <a:t>A UK meeting on </a:t>
            </a:r>
            <a:r>
              <a:rPr lang="en-GB" dirty="0" smtClean="0"/>
              <a:t>advising?</a:t>
            </a:r>
            <a:endParaRPr lang="en-GB" dirty="0" smtClean="0"/>
          </a:p>
        </p:txBody>
      </p:sp>
    </p:spTree>
    <p:extLst>
      <p:ext uri="{BB962C8B-B14F-4D97-AF65-F5344CB8AC3E}">
        <p14:creationId xmlns:p14="http://schemas.microsoft.com/office/powerpoint/2010/main" val="1714950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AutoShape 2" descr="https://lh3.googleusercontent.com/T1-dBvBgbpA1WAMI7CrVaipI9ogIclGQkZeD70XNsjCMkeLvvNzs7MIlPa1qIBPZkcZYtTtDQYvlxyJZeMbEq-srPA80CDxYE7zHHCfGIUJJduGKkLyaxC-MW9qbV-TlVsk4XKo0_BTH9COmBwzT_kKxRoE7cC08NTX3cILh5dY6p9O3ihHGxMKQq0-XUrnht3oSfov3i8-FhbR9MRHz5l6CbQQ1Ou67tQUTCKm4BSAymmM6b-vTW50t1SAEAXhlm8pB8VwLXOADm6V_6qdqo0VJaykqxrNjsjBxGvsO_Q9XjSAh-vobO7xhG0LrndTItTe4wjkZRF4bElHXu-pb3ZVfHqwUZXDDf9Up3iD6H1tbN5wdmUNDkQtcgYy_0EfflAv4cfTTdjkBB7q2k2oDIU52y8BN4EkgHkXSmlcVVhmnjDk2vBGtar1ry3zOVJRBdIPgZE4dxqxxtmeztmOHXFuvjJ2cTphfKyjH1DFn2D16SjYcWt8PajzlNCYxlvBcu_EtAqFoR9D7GcljPbYXyDYKg-MfQCbUkubSKB4ZKcaN2kCGbE2yX809n2tL6lP7t4bYSWK0lc0kfiVp0Bz6QMJbjblI3iUgGpDR57SBiDTF7XyXms_PwnNuOZQ6sJBCm_E7MJqtVHYDnz1wh8aHf0eurAP-PsF_IE6A7-dT95-6kiI9KHKjlL0=w1122-h842-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29" r="7915"/>
          <a:stretch/>
        </p:blipFill>
        <p:spPr bwMode="auto">
          <a:xfrm>
            <a:off x="1096045" y="752869"/>
            <a:ext cx="6951910" cy="600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491880" y="3385993"/>
            <a:ext cx="576064"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868144" y="3049638"/>
            <a:ext cx="576064"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72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NIHR Statistics Group</a:t>
            </a:r>
            <a:endParaRPr lang="en-GB" dirty="0"/>
          </a:p>
        </p:txBody>
      </p:sp>
      <p:sp>
        <p:nvSpPr>
          <p:cNvPr id="3" name="Content Placeholder 2"/>
          <p:cNvSpPr>
            <a:spLocks noGrp="1"/>
          </p:cNvSpPr>
          <p:nvPr>
            <p:ph idx="1"/>
          </p:nvPr>
        </p:nvSpPr>
        <p:spPr/>
        <p:txBody>
          <a:bodyPr>
            <a:normAutofit/>
          </a:bodyPr>
          <a:lstStyle/>
          <a:p>
            <a:r>
              <a:rPr lang="en-GB" dirty="0" smtClean="0"/>
              <a:t>Session first delivered at the NIHR Statistics Group annual conference in Sheffield, June 2019</a:t>
            </a:r>
          </a:p>
          <a:p>
            <a:r>
              <a:rPr lang="en-GB" dirty="0" smtClean="0"/>
              <a:t>NIHR </a:t>
            </a:r>
            <a:r>
              <a:rPr lang="en-GB" dirty="0" smtClean="0"/>
              <a:t>Statistics </a:t>
            </a:r>
            <a:r>
              <a:rPr lang="en-GB" dirty="0"/>
              <a:t>Group Improving Statistical Literacy </a:t>
            </a:r>
            <a:r>
              <a:rPr lang="en-GB" dirty="0" smtClean="0"/>
              <a:t>working </a:t>
            </a:r>
            <a:r>
              <a:rPr lang="en-GB" dirty="0" smtClean="0"/>
              <a:t>group</a:t>
            </a:r>
            <a:endParaRPr lang="en-GB" dirty="0" smtClean="0"/>
          </a:p>
          <a:p>
            <a:r>
              <a:rPr lang="en-GB" dirty="0" smtClean="0"/>
              <a:t>Broad </a:t>
            </a:r>
            <a:r>
              <a:rPr lang="en-GB" dirty="0" smtClean="0"/>
              <a:t>aim: Improve statistical literacy throughout the NIHR</a:t>
            </a:r>
            <a:endParaRPr lang="en-GB" dirty="0"/>
          </a:p>
        </p:txBody>
      </p:sp>
    </p:spTree>
    <p:extLst>
      <p:ext uri="{BB962C8B-B14F-4D97-AF65-F5344CB8AC3E}">
        <p14:creationId xmlns:p14="http://schemas.microsoft.com/office/powerpoint/2010/main" val="1192964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6" y="980728"/>
            <a:ext cx="9086318" cy="482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57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importance of statistics</a:t>
            </a:r>
            <a:endParaRPr lang="en-GB" dirty="0"/>
          </a:p>
        </p:txBody>
      </p:sp>
      <p:sp>
        <p:nvSpPr>
          <p:cNvPr id="3" name="Content Placeholder 2"/>
          <p:cNvSpPr>
            <a:spLocks noGrp="1"/>
          </p:cNvSpPr>
          <p:nvPr>
            <p:ph idx="1"/>
          </p:nvPr>
        </p:nvSpPr>
        <p:spPr>
          <a:xfrm>
            <a:off x="4067944" y="1916832"/>
            <a:ext cx="4618856" cy="4209331"/>
          </a:xfrm>
        </p:spPr>
        <p:txBody>
          <a:bodyPr>
            <a:normAutofit fontScale="85000" lnSpcReduction="10000"/>
          </a:bodyPr>
          <a:lstStyle/>
          <a:p>
            <a:pPr marL="0" indent="0" algn="ctr">
              <a:buNone/>
            </a:pPr>
            <a:r>
              <a:rPr lang="en-GB" dirty="0"/>
              <a:t>“Statistics ... is the most important science in the whole world, for upon it depends the practical application of every other </a:t>
            </a:r>
            <a:r>
              <a:rPr lang="en-GB" dirty="0" smtClean="0"/>
              <a:t>[science</a:t>
            </a:r>
            <a:r>
              <a:rPr lang="en-GB" dirty="0"/>
              <a:t>]</a:t>
            </a:r>
            <a:r>
              <a:rPr lang="en-GB" dirty="0" smtClean="0"/>
              <a:t> </a:t>
            </a:r>
            <a:r>
              <a:rPr lang="en-GB" dirty="0"/>
              <a:t>and of every art</a:t>
            </a:r>
            <a:r>
              <a:rPr lang="en-GB" dirty="0" smtClean="0"/>
              <a:t>”</a:t>
            </a:r>
          </a:p>
          <a:p>
            <a:pPr marL="0" indent="0">
              <a:buNone/>
            </a:pPr>
            <a:endParaRPr lang="en-GB" dirty="0"/>
          </a:p>
          <a:p>
            <a:pPr marL="0" indent="0" algn="ctr">
              <a:buNone/>
            </a:pPr>
            <a:r>
              <a:rPr lang="en-GB" dirty="0" smtClean="0"/>
              <a:t>Florence Nightingale</a:t>
            </a:r>
          </a:p>
          <a:p>
            <a:pPr marL="0" indent="0" algn="ctr">
              <a:buNone/>
            </a:pPr>
            <a:r>
              <a:rPr lang="en-GB" dirty="0" smtClean="0"/>
              <a:t>(1820-1910) </a:t>
            </a:r>
          </a:p>
          <a:p>
            <a:pPr marL="0" indent="0" algn="ctr">
              <a:buNone/>
            </a:pPr>
            <a:r>
              <a:rPr lang="en-GB" sz="2400" dirty="0" smtClean="0"/>
              <a:t>[First female member of the RSS, 1858]</a:t>
            </a:r>
            <a:endParaRPr lang="en-GB" sz="2400" dirty="0"/>
          </a:p>
        </p:txBody>
      </p:sp>
      <p:pic>
        <p:nvPicPr>
          <p:cNvPr id="1026" name="Picture 2" descr="Image result for florence nighting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3312368" cy="46072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32240" y="6453336"/>
            <a:ext cx="2328651" cy="276999"/>
          </a:xfrm>
          <a:prstGeom prst="rect">
            <a:avLst/>
          </a:prstGeom>
        </p:spPr>
        <p:txBody>
          <a:bodyPr wrap="none">
            <a:spAutoFit/>
          </a:bodyPr>
          <a:lstStyle/>
          <a:p>
            <a:r>
              <a:rPr lang="en-GB" sz="1200" dirty="0">
                <a:solidFill>
                  <a:prstClr val="black"/>
                </a:solidFill>
              </a:rPr>
              <a:t>https://www.stat.wisc.edu/quotes</a:t>
            </a:r>
          </a:p>
        </p:txBody>
      </p:sp>
    </p:spTree>
    <p:extLst>
      <p:ext uri="{BB962C8B-B14F-4D97-AF65-F5344CB8AC3E}">
        <p14:creationId xmlns:p14="http://schemas.microsoft.com/office/powerpoint/2010/main" val="1693601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doug alt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96" y="980728"/>
            <a:ext cx="8656284" cy="4869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59384" y="5949280"/>
            <a:ext cx="3409908" cy="461665"/>
          </a:xfrm>
          <a:prstGeom prst="rect">
            <a:avLst/>
          </a:prstGeom>
          <a:noFill/>
        </p:spPr>
        <p:txBody>
          <a:bodyPr wrap="none" rtlCol="0">
            <a:spAutoFit/>
          </a:bodyPr>
          <a:lstStyle/>
          <a:p>
            <a:r>
              <a:rPr lang="en-GB" sz="2400" dirty="0" smtClean="0"/>
              <a:t>Doug Altman (1948-2018)</a:t>
            </a:r>
            <a:endParaRPr lang="en-GB" sz="2400" dirty="0"/>
          </a:p>
        </p:txBody>
      </p:sp>
    </p:spTree>
    <p:extLst>
      <p:ext uri="{BB962C8B-B14F-4D97-AF65-F5344CB8AC3E}">
        <p14:creationId xmlns:p14="http://schemas.microsoft.com/office/powerpoint/2010/main" val="1276314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916833"/>
            <a:ext cx="8229600" cy="3312368"/>
          </a:xfrm>
        </p:spPr>
        <p:txBody>
          <a:bodyPr>
            <a:normAutofit fontScale="92500" lnSpcReduction="20000"/>
          </a:bodyPr>
          <a:lstStyle/>
          <a:p>
            <a:r>
              <a:rPr lang="en-US" dirty="0" smtClean="0"/>
              <a:t>“The </a:t>
            </a:r>
            <a:r>
              <a:rPr lang="en-US" dirty="0"/>
              <a:t>majority of statistical analyses are performed by people with an inadequate understanding of statistical methods. They are then peer reviewed by people who are generally no more knowledgeable. Sadly, much research may benefit researchers rather more than patients, especially when it is carried out primarily as a ridiculous career </a:t>
            </a:r>
            <a:r>
              <a:rPr lang="en-US" dirty="0" smtClean="0"/>
              <a:t>necessity”</a:t>
            </a:r>
          </a:p>
        </p:txBody>
      </p:sp>
      <p:sp>
        <p:nvSpPr>
          <p:cNvPr id="4" name="TextBox 3"/>
          <p:cNvSpPr txBox="1"/>
          <p:nvPr/>
        </p:nvSpPr>
        <p:spPr>
          <a:xfrm>
            <a:off x="3203848" y="6453335"/>
            <a:ext cx="5808963" cy="276999"/>
          </a:xfrm>
          <a:prstGeom prst="rect">
            <a:avLst/>
          </a:prstGeom>
          <a:noFill/>
        </p:spPr>
        <p:txBody>
          <a:bodyPr wrap="none" rtlCol="0">
            <a:spAutoFit/>
          </a:bodyPr>
          <a:lstStyle/>
          <a:p>
            <a:r>
              <a:rPr lang="en-GB" sz="1200" dirty="0"/>
              <a:t>https://www.telegraph.co.uk/obituaries/2018/06/11/douglas-altmanstatistician-obituary/</a:t>
            </a:r>
          </a:p>
        </p:txBody>
      </p:sp>
      <p:sp>
        <p:nvSpPr>
          <p:cNvPr id="5" name="Rectangle 4"/>
          <p:cNvSpPr/>
          <p:nvPr/>
        </p:nvSpPr>
        <p:spPr>
          <a:xfrm>
            <a:off x="5436096" y="4926359"/>
            <a:ext cx="2693366" cy="461665"/>
          </a:xfrm>
          <a:prstGeom prst="rect">
            <a:avLst/>
          </a:prstGeom>
        </p:spPr>
        <p:txBody>
          <a:bodyPr wrap="none">
            <a:spAutoFit/>
          </a:bodyPr>
          <a:lstStyle/>
          <a:p>
            <a:r>
              <a:rPr lang="en-US" sz="2400" dirty="0"/>
              <a:t>Doug Altman (1998)</a:t>
            </a:r>
            <a:endParaRPr lang="en-GB" sz="2400" dirty="0"/>
          </a:p>
        </p:txBody>
      </p:sp>
    </p:spTree>
    <p:extLst>
      <p:ext uri="{BB962C8B-B14F-4D97-AF65-F5344CB8AC3E}">
        <p14:creationId xmlns:p14="http://schemas.microsoft.com/office/powerpoint/2010/main" val="317197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1712</TotalTime>
  <Words>599</Words>
  <Application>Microsoft Office PowerPoint</Application>
  <PresentationFormat>On-screen Show (4:3)</PresentationFormat>
  <Paragraphs>116</Paragraphs>
  <Slides>38</Slides>
  <Notes>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1_Office Theme</vt:lpstr>
      <vt:lpstr>Statistical Advising  OXSTAT meeting, University of Oxford 20 November 2019</vt:lpstr>
      <vt:lpstr>PowerPoint Presentation</vt:lpstr>
      <vt:lpstr>PowerPoint Presentation</vt:lpstr>
      <vt:lpstr>PowerPoint Presentation</vt:lpstr>
      <vt:lpstr>NIHR Statistics Group</vt:lpstr>
      <vt:lpstr>PowerPoint Presentation</vt:lpstr>
      <vt:lpstr>The importance of statistics</vt:lpstr>
      <vt:lpstr>PowerPoint Presentation</vt:lpstr>
      <vt:lpstr>PowerPoint Presentation</vt:lpstr>
      <vt:lpstr>PowerPoint Presentation</vt:lpstr>
      <vt:lpstr>PowerPoint Presentation</vt:lpstr>
      <vt:lpstr>PowerPoint Presentation</vt:lpstr>
      <vt:lpstr>PowerPoint Presentation</vt:lpstr>
      <vt:lpstr>ASA Statement on Statistical Significance and P-Values (2016)</vt:lpstr>
      <vt:lpstr>Biostatistical advice</vt:lpstr>
      <vt:lpstr>Statistical Advising</vt:lpstr>
      <vt:lpstr>PowerPoint Presentation</vt:lpstr>
      <vt:lpstr>Terminology</vt:lpstr>
      <vt:lpstr>The golden triangle</vt:lpstr>
      <vt:lpstr>Who approaches you and your group for advice?</vt:lpstr>
      <vt:lpstr>How is the handling of requests for advice organised?</vt:lpstr>
      <vt:lpstr>What role do the statisticians play in the scientific process?</vt:lpstr>
      <vt:lpstr>An advising session</vt:lpstr>
      <vt:lpstr>(Ethical) issues</vt:lpstr>
      <vt:lpstr>Teaching and recruiting new advisers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Jamie</vt:lpstr>
      <vt:lpstr>Example: Iftekhar Khan</vt:lpstr>
      <vt:lpstr>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Sergeant</dc:creator>
  <cp:lastModifiedBy>Jamie Sergeant</cp:lastModifiedBy>
  <cp:revision>29</cp:revision>
  <dcterms:created xsi:type="dcterms:W3CDTF">2019-06-20T08:21:10Z</dcterms:created>
  <dcterms:modified xsi:type="dcterms:W3CDTF">2019-11-19T15:10:14Z</dcterms:modified>
</cp:coreProperties>
</file>