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84" r:id="rId1"/>
  </p:sldMasterIdLst>
  <p:notesMasterIdLst>
    <p:notesMasterId r:id="rId14"/>
  </p:notesMasterIdLst>
  <p:handoutMasterIdLst>
    <p:handoutMasterId r:id="rId15"/>
  </p:handoutMasterIdLst>
  <p:sldIdLst>
    <p:sldId id="369" r:id="rId2"/>
    <p:sldId id="398" r:id="rId3"/>
    <p:sldId id="413" r:id="rId4"/>
    <p:sldId id="414" r:id="rId5"/>
    <p:sldId id="415" r:id="rId6"/>
    <p:sldId id="416" r:id="rId7"/>
    <p:sldId id="417" r:id="rId8"/>
    <p:sldId id="418" r:id="rId9"/>
    <p:sldId id="419" r:id="rId10"/>
    <p:sldId id="422" r:id="rId11"/>
    <p:sldId id="421" r:id="rId12"/>
    <p:sldId id="423" r:id="rId13"/>
  </p:sldIdLst>
  <p:sldSz cx="9144000" cy="6858000" type="screen4x3"/>
  <p:notesSz cx="6808788" cy="9940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2" userDrawn="1">
          <p15:clr>
            <a:srgbClr val="A4A3A4"/>
          </p15:clr>
        </p15:guide>
        <p15:guide id="2" pos="2146"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C68"/>
    <a:srgbClr val="FFFFFF"/>
    <a:srgbClr val="FF9900"/>
    <a:srgbClr val="FFCC66"/>
    <a:srgbClr val="FF5050"/>
    <a:srgbClr val="FFFF99"/>
    <a:srgbClr val="99CCFF"/>
    <a:srgbClr val="99FF99"/>
    <a:srgbClr val="3366FF"/>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32" autoAdjust="0"/>
    <p:restoredTop sz="94660"/>
  </p:normalViewPr>
  <p:slideViewPr>
    <p:cSldViewPr>
      <p:cViewPr varScale="1">
        <p:scale>
          <a:sx n="110" d="100"/>
          <a:sy n="110" d="100"/>
        </p:scale>
        <p:origin x="1650" y="108"/>
      </p:cViewPr>
      <p:guideLst>
        <p:guide orient="horz" pos="2160"/>
        <p:guide pos="2880"/>
      </p:guideLst>
    </p:cSldViewPr>
  </p:slideViewPr>
  <p:notesTextViewPr>
    <p:cViewPr>
      <p:scale>
        <a:sx n="3" d="2"/>
        <a:sy n="3" d="2"/>
      </p:scale>
      <p:origin x="0" y="0"/>
    </p:cViewPr>
  </p:notesTextViewPr>
  <p:sorterViewPr>
    <p:cViewPr varScale="1">
      <p:scale>
        <a:sx n="100" d="100"/>
        <a:sy n="100" d="100"/>
      </p:scale>
      <p:origin x="0" y="0"/>
    </p:cViewPr>
  </p:sorterViewPr>
  <p:notesViewPr>
    <p:cSldViewPr>
      <p:cViewPr varScale="1">
        <p:scale>
          <a:sx n="54" d="100"/>
          <a:sy n="54" d="100"/>
        </p:scale>
        <p:origin x="3090" y="90"/>
      </p:cViewPr>
      <p:guideLst>
        <p:guide orient="horz" pos="3132"/>
        <p:guide pos="214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9772" cy="497603"/>
          </a:xfrm>
          <a:prstGeom prst="rect">
            <a:avLst/>
          </a:prstGeom>
        </p:spPr>
        <p:txBody>
          <a:bodyPr vert="horz" lIns="91577" tIns="45789" rIns="91577" bIns="45789" rtlCol="0"/>
          <a:lstStyle>
            <a:lvl1pPr algn="l">
              <a:defRPr sz="1200"/>
            </a:lvl1pPr>
          </a:lstStyle>
          <a:p>
            <a:endParaRPr lang="en-GB"/>
          </a:p>
        </p:txBody>
      </p:sp>
      <p:sp>
        <p:nvSpPr>
          <p:cNvPr id="3" name="Date Placeholder 2"/>
          <p:cNvSpPr>
            <a:spLocks noGrp="1"/>
          </p:cNvSpPr>
          <p:nvPr>
            <p:ph type="dt" sz="quarter" idx="1"/>
          </p:nvPr>
        </p:nvSpPr>
        <p:spPr>
          <a:xfrm>
            <a:off x="3857394" y="1"/>
            <a:ext cx="2949772" cy="497603"/>
          </a:xfrm>
          <a:prstGeom prst="rect">
            <a:avLst/>
          </a:prstGeom>
        </p:spPr>
        <p:txBody>
          <a:bodyPr vert="horz" lIns="91577" tIns="45789" rIns="91577" bIns="45789" rtlCol="0"/>
          <a:lstStyle>
            <a:lvl1pPr algn="r">
              <a:defRPr sz="1200"/>
            </a:lvl1pPr>
          </a:lstStyle>
          <a:p>
            <a:fld id="{09094CD3-86A8-45F0-971F-7605B42F9F54}" type="datetimeFigureOut">
              <a:rPr lang="en-GB" smtClean="0"/>
              <a:t>09/11/2017</a:t>
            </a:fld>
            <a:endParaRPr lang="en-GB"/>
          </a:p>
        </p:txBody>
      </p:sp>
      <p:sp>
        <p:nvSpPr>
          <p:cNvPr id="4" name="Footer Placeholder 3"/>
          <p:cNvSpPr>
            <a:spLocks noGrp="1"/>
          </p:cNvSpPr>
          <p:nvPr>
            <p:ph type="ftr" sz="quarter" idx="2"/>
          </p:nvPr>
        </p:nvSpPr>
        <p:spPr>
          <a:xfrm>
            <a:off x="1" y="9441734"/>
            <a:ext cx="2949772" cy="497602"/>
          </a:xfrm>
          <a:prstGeom prst="rect">
            <a:avLst/>
          </a:prstGeom>
        </p:spPr>
        <p:txBody>
          <a:bodyPr vert="horz" lIns="91577" tIns="45789" rIns="91577" bIns="45789" rtlCol="0" anchor="b"/>
          <a:lstStyle>
            <a:lvl1pPr algn="l">
              <a:defRPr sz="1200"/>
            </a:lvl1pPr>
          </a:lstStyle>
          <a:p>
            <a:endParaRPr lang="en-GB"/>
          </a:p>
        </p:txBody>
      </p:sp>
      <p:sp>
        <p:nvSpPr>
          <p:cNvPr id="5" name="Slide Number Placeholder 4"/>
          <p:cNvSpPr>
            <a:spLocks noGrp="1"/>
          </p:cNvSpPr>
          <p:nvPr>
            <p:ph type="sldNum" sz="quarter" idx="3"/>
          </p:nvPr>
        </p:nvSpPr>
        <p:spPr>
          <a:xfrm>
            <a:off x="3857394" y="9441734"/>
            <a:ext cx="2949772" cy="497602"/>
          </a:xfrm>
          <a:prstGeom prst="rect">
            <a:avLst/>
          </a:prstGeom>
        </p:spPr>
        <p:txBody>
          <a:bodyPr vert="horz" lIns="91577" tIns="45789" rIns="91577" bIns="45789" rtlCol="0" anchor="b"/>
          <a:lstStyle>
            <a:lvl1pPr algn="r">
              <a:defRPr sz="1200"/>
            </a:lvl1pPr>
          </a:lstStyle>
          <a:p>
            <a:fld id="{A2355522-8E2D-4283-882A-D98917736A9E}" type="slidenum">
              <a:rPr lang="en-GB" smtClean="0"/>
              <a:t>‹#›</a:t>
            </a:fld>
            <a:endParaRPr lang="en-GB"/>
          </a:p>
        </p:txBody>
      </p:sp>
    </p:spTree>
    <p:extLst>
      <p:ext uri="{BB962C8B-B14F-4D97-AF65-F5344CB8AC3E}">
        <p14:creationId xmlns:p14="http://schemas.microsoft.com/office/powerpoint/2010/main" val="63527882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0475" cy="497046"/>
          </a:xfrm>
          <a:prstGeom prst="rect">
            <a:avLst/>
          </a:prstGeom>
        </p:spPr>
        <p:txBody>
          <a:bodyPr vert="horz" lIns="91577" tIns="45789" rIns="91577" bIns="45789" rtlCol="0"/>
          <a:lstStyle>
            <a:lvl1pPr algn="l">
              <a:defRPr sz="1200"/>
            </a:lvl1pPr>
          </a:lstStyle>
          <a:p>
            <a:endParaRPr lang="en-GB"/>
          </a:p>
        </p:txBody>
      </p:sp>
      <p:sp>
        <p:nvSpPr>
          <p:cNvPr id="3" name="Date Placeholder 2"/>
          <p:cNvSpPr>
            <a:spLocks noGrp="1"/>
          </p:cNvSpPr>
          <p:nvPr>
            <p:ph type="dt" idx="1"/>
          </p:nvPr>
        </p:nvSpPr>
        <p:spPr>
          <a:xfrm>
            <a:off x="3856738" y="0"/>
            <a:ext cx="2950475" cy="497046"/>
          </a:xfrm>
          <a:prstGeom prst="rect">
            <a:avLst/>
          </a:prstGeom>
        </p:spPr>
        <p:txBody>
          <a:bodyPr vert="horz" lIns="91577" tIns="45789" rIns="91577" bIns="45789" rtlCol="0"/>
          <a:lstStyle>
            <a:lvl1pPr algn="r">
              <a:defRPr sz="1200"/>
            </a:lvl1pPr>
          </a:lstStyle>
          <a:p>
            <a:fld id="{2899E5A2-2A96-432D-930D-49EE3FB27673}" type="datetimeFigureOut">
              <a:rPr lang="en-GB" smtClean="0"/>
              <a:t>09/11/2017</a:t>
            </a:fld>
            <a:endParaRPr lang="en-GB"/>
          </a:p>
        </p:txBody>
      </p:sp>
      <p:sp>
        <p:nvSpPr>
          <p:cNvPr id="4" name="Slide Image Placeholder 3"/>
          <p:cNvSpPr>
            <a:spLocks noGrp="1" noRot="1" noChangeAspect="1"/>
          </p:cNvSpPr>
          <p:nvPr>
            <p:ph type="sldImg" idx="2"/>
          </p:nvPr>
        </p:nvSpPr>
        <p:spPr>
          <a:xfrm>
            <a:off x="919163" y="746125"/>
            <a:ext cx="4970462" cy="3727450"/>
          </a:xfrm>
          <a:prstGeom prst="rect">
            <a:avLst/>
          </a:prstGeom>
          <a:noFill/>
          <a:ln w="12700">
            <a:solidFill>
              <a:prstClr val="black"/>
            </a:solidFill>
          </a:ln>
        </p:spPr>
        <p:txBody>
          <a:bodyPr vert="horz" lIns="91577" tIns="45789" rIns="91577" bIns="45789" rtlCol="0" anchor="ctr"/>
          <a:lstStyle/>
          <a:p>
            <a:endParaRPr lang="en-GB"/>
          </a:p>
        </p:txBody>
      </p:sp>
      <p:sp>
        <p:nvSpPr>
          <p:cNvPr id="5" name="Notes Placeholder 4"/>
          <p:cNvSpPr>
            <a:spLocks noGrp="1"/>
          </p:cNvSpPr>
          <p:nvPr>
            <p:ph type="body" sz="quarter" idx="3"/>
          </p:nvPr>
        </p:nvSpPr>
        <p:spPr>
          <a:xfrm>
            <a:off x="680880" y="4721941"/>
            <a:ext cx="5447030" cy="4473416"/>
          </a:xfrm>
          <a:prstGeom prst="rect">
            <a:avLst/>
          </a:prstGeom>
        </p:spPr>
        <p:txBody>
          <a:bodyPr vert="horz" lIns="91577" tIns="45789" rIns="91577" bIns="457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42153"/>
            <a:ext cx="2950475" cy="497046"/>
          </a:xfrm>
          <a:prstGeom prst="rect">
            <a:avLst/>
          </a:prstGeom>
        </p:spPr>
        <p:txBody>
          <a:bodyPr vert="horz" lIns="91577" tIns="45789" rIns="91577" bIns="45789" rtlCol="0" anchor="b"/>
          <a:lstStyle>
            <a:lvl1pPr algn="l">
              <a:defRPr sz="1200"/>
            </a:lvl1pPr>
          </a:lstStyle>
          <a:p>
            <a:endParaRPr lang="en-GB"/>
          </a:p>
        </p:txBody>
      </p:sp>
      <p:sp>
        <p:nvSpPr>
          <p:cNvPr id="7" name="Slide Number Placeholder 6"/>
          <p:cNvSpPr>
            <a:spLocks noGrp="1"/>
          </p:cNvSpPr>
          <p:nvPr>
            <p:ph type="sldNum" sz="quarter" idx="5"/>
          </p:nvPr>
        </p:nvSpPr>
        <p:spPr>
          <a:xfrm>
            <a:off x="3856738" y="9442153"/>
            <a:ext cx="2950475" cy="497046"/>
          </a:xfrm>
          <a:prstGeom prst="rect">
            <a:avLst/>
          </a:prstGeom>
        </p:spPr>
        <p:txBody>
          <a:bodyPr vert="horz" lIns="91577" tIns="45789" rIns="91577" bIns="45789" rtlCol="0" anchor="b"/>
          <a:lstStyle>
            <a:lvl1pPr algn="r">
              <a:defRPr sz="1200"/>
            </a:lvl1pPr>
          </a:lstStyle>
          <a:p>
            <a:fld id="{5404983D-6435-4E3E-8C53-839614B9A4CC}" type="slidenum">
              <a:rPr lang="en-GB" smtClean="0"/>
              <a:t>‹#›</a:t>
            </a:fld>
            <a:endParaRPr lang="en-GB"/>
          </a:p>
        </p:txBody>
      </p:sp>
    </p:spTree>
    <p:extLst>
      <p:ext uri="{BB962C8B-B14F-4D97-AF65-F5344CB8AC3E}">
        <p14:creationId xmlns:p14="http://schemas.microsoft.com/office/powerpoint/2010/main" val="107456067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5404983D-6435-4E3E-8C53-839614B9A4CC}" type="slidenum">
              <a:rPr lang="en-GB" smtClean="0"/>
              <a:t>1</a:t>
            </a:fld>
            <a:endParaRPr lang="en-GB"/>
          </a:p>
        </p:txBody>
      </p:sp>
    </p:spTree>
    <p:extLst>
      <p:ext uri="{BB962C8B-B14F-4D97-AF65-F5344CB8AC3E}">
        <p14:creationId xmlns:p14="http://schemas.microsoft.com/office/powerpoint/2010/main" val="5584895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5404983D-6435-4E3E-8C53-839614B9A4CC}" type="slidenum">
              <a:rPr lang="en-GB" smtClean="0"/>
              <a:t>10</a:t>
            </a:fld>
            <a:endParaRPr lang="en-GB"/>
          </a:p>
        </p:txBody>
      </p:sp>
      <p:sp>
        <p:nvSpPr>
          <p:cNvPr id="5" name="Notes Placeholder 4"/>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6523322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12800" y="722313"/>
            <a:ext cx="4970463" cy="3727450"/>
          </a:xfrm>
        </p:spPr>
      </p:sp>
      <p:sp>
        <p:nvSpPr>
          <p:cNvPr id="4" name="Slide Number Placeholder 3"/>
          <p:cNvSpPr>
            <a:spLocks noGrp="1"/>
          </p:cNvSpPr>
          <p:nvPr>
            <p:ph type="sldNum" sz="quarter" idx="10"/>
          </p:nvPr>
        </p:nvSpPr>
        <p:spPr/>
        <p:txBody>
          <a:bodyPr/>
          <a:lstStyle/>
          <a:p>
            <a:fld id="{5404983D-6435-4E3E-8C53-839614B9A4CC}" type="slidenum">
              <a:rPr lang="en-GB" smtClean="0"/>
              <a:t>11</a:t>
            </a:fld>
            <a:endParaRPr lang="en-GB"/>
          </a:p>
        </p:txBody>
      </p:sp>
      <p:sp>
        <p:nvSpPr>
          <p:cNvPr id="5" name="Notes Placeholder 4"/>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6523322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12800" y="722313"/>
            <a:ext cx="4970463" cy="3727450"/>
          </a:xfrm>
        </p:spPr>
      </p:sp>
      <p:sp>
        <p:nvSpPr>
          <p:cNvPr id="4" name="Slide Number Placeholder 3"/>
          <p:cNvSpPr>
            <a:spLocks noGrp="1"/>
          </p:cNvSpPr>
          <p:nvPr>
            <p:ph type="sldNum" sz="quarter" idx="10"/>
          </p:nvPr>
        </p:nvSpPr>
        <p:spPr/>
        <p:txBody>
          <a:bodyPr/>
          <a:lstStyle/>
          <a:p>
            <a:fld id="{5404983D-6435-4E3E-8C53-839614B9A4CC}" type="slidenum">
              <a:rPr lang="en-GB" smtClean="0"/>
              <a:t>12</a:t>
            </a:fld>
            <a:endParaRPr lang="en-GB"/>
          </a:p>
        </p:txBody>
      </p:sp>
      <p:sp>
        <p:nvSpPr>
          <p:cNvPr id="5" name="Notes Placeholder 4"/>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21308542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5404983D-6435-4E3E-8C53-839614B9A4CC}" type="slidenum">
              <a:rPr lang="en-GB" smtClean="0"/>
              <a:t>2</a:t>
            </a:fld>
            <a:endParaRPr lang="en-GB"/>
          </a:p>
        </p:txBody>
      </p:sp>
      <p:sp>
        <p:nvSpPr>
          <p:cNvPr id="5" name="Notes Placeholder 4"/>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6523322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5404983D-6435-4E3E-8C53-839614B9A4CC}" type="slidenum">
              <a:rPr lang="en-GB" smtClean="0"/>
              <a:t>3</a:t>
            </a:fld>
            <a:endParaRPr lang="en-GB"/>
          </a:p>
        </p:txBody>
      </p:sp>
      <p:sp>
        <p:nvSpPr>
          <p:cNvPr id="5" name="Notes Placeholder 4"/>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6523322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35742" y="4754128"/>
            <a:ext cx="5447030" cy="4473416"/>
          </a:xfrm>
        </p:spPr>
        <p:txBody>
          <a:bodyPr/>
          <a:lstStyle/>
          <a:p>
            <a:pPr marL="228600" indent="-228600">
              <a:buFont typeface="+mj-lt"/>
              <a:buAutoNum type="arabicParenR"/>
            </a:pPr>
            <a:endParaRPr lang="en-GB" dirty="0"/>
          </a:p>
        </p:txBody>
      </p:sp>
      <p:sp>
        <p:nvSpPr>
          <p:cNvPr id="4" name="Slide Number Placeholder 3"/>
          <p:cNvSpPr>
            <a:spLocks noGrp="1"/>
          </p:cNvSpPr>
          <p:nvPr>
            <p:ph type="sldNum" sz="quarter" idx="10"/>
          </p:nvPr>
        </p:nvSpPr>
        <p:spPr/>
        <p:txBody>
          <a:bodyPr/>
          <a:lstStyle/>
          <a:p>
            <a:fld id="{5404983D-6435-4E3E-8C53-839614B9A4CC}" type="slidenum">
              <a:rPr lang="en-GB" smtClean="0"/>
              <a:t>4</a:t>
            </a:fld>
            <a:endParaRPr lang="en-GB"/>
          </a:p>
        </p:txBody>
      </p:sp>
    </p:spTree>
    <p:extLst>
      <p:ext uri="{BB962C8B-B14F-4D97-AF65-F5344CB8AC3E}">
        <p14:creationId xmlns:p14="http://schemas.microsoft.com/office/powerpoint/2010/main" val="6523322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35742" y="4754128"/>
            <a:ext cx="5447030" cy="4473416"/>
          </a:xfrm>
        </p:spPr>
        <p:txBody>
          <a:bodyPr/>
          <a:lstStyle/>
          <a:p>
            <a:pPr marL="228600" indent="-228600">
              <a:buFont typeface="+mj-lt"/>
              <a:buAutoNum type="arabicParenR"/>
            </a:pPr>
            <a:endParaRPr lang="en-GB" dirty="0"/>
          </a:p>
        </p:txBody>
      </p:sp>
      <p:sp>
        <p:nvSpPr>
          <p:cNvPr id="4" name="Slide Number Placeholder 3"/>
          <p:cNvSpPr>
            <a:spLocks noGrp="1"/>
          </p:cNvSpPr>
          <p:nvPr>
            <p:ph type="sldNum" sz="quarter" idx="10"/>
          </p:nvPr>
        </p:nvSpPr>
        <p:spPr/>
        <p:txBody>
          <a:bodyPr/>
          <a:lstStyle/>
          <a:p>
            <a:fld id="{5404983D-6435-4E3E-8C53-839614B9A4CC}" type="slidenum">
              <a:rPr lang="en-GB" smtClean="0"/>
              <a:t>5</a:t>
            </a:fld>
            <a:endParaRPr lang="en-GB"/>
          </a:p>
        </p:txBody>
      </p:sp>
    </p:spTree>
    <p:extLst>
      <p:ext uri="{BB962C8B-B14F-4D97-AF65-F5344CB8AC3E}">
        <p14:creationId xmlns:p14="http://schemas.microsoft.com/office/powerpoint/2010/main" val="6523322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35742" y="4754128"/>
            <a:ext cx="5447030" cy="4473416"/>
          </a:xfrm>
        </p:spPr>
        <p:txBody>
          <a:bodyPr/>
          <a:lstStyle/>
          <a:p>
            <a:pPr marL="228600" indent="-228600">
              <a:buFont typeface="+mj-lt"/>
              <a:buAutoNum type="arabicParenR"/>
            </a:pPr>
            <a:endParaRPr lang="en-GB" dirty="0"/>
          </a:p>
        </p:txBody>
      </p:sp>
      <p:sp>
        <p:nvSpPr>
          <p:cNvPr id="4" name="Slide Number Placeholder 3"/>
          <p:cNvSpPr>
            <a:spLocks noGrp="1"/>
          </p:cNvSpPr>
          <p:nvPr>
            <p:ph type="sldNum" sz="quarter" idx="10"/>
          </p:nvPr>
        </p:nvSpPr>
        <p:spPr/>
        <p:txBody>
          <a:bodyPr/>
          <a:lstStyle/>
          <a:p>
            <a:fld id="{5404983D-6435-4E3E-8C53-839614B9A4CC}" type="slidenum">
              <a:rPr lang="en-GB" smtClean="0"/>
              <a:t>6</a:t>
            </a:fld>
            <a:endParaRPr lang="en-GB"/>
          </a:p>
        </p:txBody>
      </p:sp>
    </p:spTree>
    <p:extLst>
      <p:ext uri="{BB962C8B-B14F-4D97-AF65-F5344CB8AC3E}">
        <p14:creationId xmlns:p14="http://schemas.microsoft.com/office/powerpoint/2010/main" val="6523322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35742" y="4754128"/>
            <a:ext cx="5447030" cy="4473416"/>
          </a:xfrm>
        </p:spPr>
        <p:txBody>
          <a:bodyPr/>
          <a:lstStyle/>
          <a:p>
            <a:pPr marL="228600" indent="-228600">
              <a:buFont typeface="+mj-lt"/>
              <a:buAutoNum type="arabicParenR"/>
            </a:pPr>
            <a:endParaRPr lang="en-GB" dirty="0"/>
          </a:p>
        </p:txBody>
      </p:sp>
      <p:sp>
        <p:nvSpPr>
          <p:cNvPr id="4" name="Slide Number Placeholder 3"/>
          <p:cNvSpPr>
            <a:spLocks noGrp="1"/>
          </p:cNvSpPr>
          <p:nvPr>
            <p:ph type="sldNum" sz="quarter" idx="10"/>
          </p:nvPr>
        </p:nvSpPr>
        <p:spPr/>
        <p:txBody>
          <a:bodyPr/>
          <a:lstStyle/>
          <a:p>
            <a:fld id="{5404983D-6435-4E3E-8C53-839614B9A4CC}" type="slidenum">
              <a:rPr lang="en-GB" smtClean="0"/>
              <a:t>7</a:t>
            </a:fld>
            <a:endParaRPr lang="en-GB"/>
          </a:p>
        </p:txBody>
      </p:sp>
    </p:spTree>
    <p:extLst>
      <p:ext uri="{BB962C8B-B14F-4D97-AF65-F5344CB8AC3E}">
        <p14:creationId xmlns:p14="http://schemas.microsoft.com/office/powerpoint/2010/main" val="6523322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5404983D-6435-4E3E-8C53-839614B9A4CC}" type="slidenum">
              <a:rPr lang="en-GB" smtClean="0"/>
              <a:t>8</a:t>
            </a:fld>
            <a:endParaRPr lang="en-GB"/>
          </a:p>
        </p:txBody>
      </p:sp>
      <p:sp>
        <p:nvSpPr>
          <p:cNvPr id="5" name="Notes Placeholder 4"/>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6523322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5404983D-6435-4E3E-8C53-839614B9A4CC}" type="slidenum">
              <a:rPr lang="en-GB" smtClean="0"/>
              <a:t>9</a:t>
            </a:fld>
            <a:endParaRPr lang="en-GB"/>
          </a:p>
        </p:txBody>
      </p:sp>
      <p:sp>
        <p:nvSpPr>
          <p:cNvPr id="5" name="Notes Placeholder 4"/>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6523322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fld id="{48AEA355-BBAA-43A0-94CA-CEDB811BA7F9}" type="datetimeFigureOut">
              <a:rPr lang="en-US" smtClean="0"/>
              <a:t>11/9/2017</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E8A4CB53-8B82-450E-A49D-331AE3582CFC}"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48AEA355-BBAA-43A0-94CA-CEDB811BA7F9}" type="datetimeFigureOut">
              <a:rPr lang="en-US" smtClean="0"/>
              <a:t>11/9/2017</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E8A4CB53-8B82-450E-A49D-331AE3582CFC}"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48AEA355-BBAA-43A0-94CA-CEDB811BA7F9}" type="datetimeFigureOut">
              <a:rPr lang="en-US" smtClean="0"/>
              <a:t>11/9/2017</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E8A4CB53-8B82-450E-A49D-331AE3582CFC}"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48AEA355-BBAA-43A0-94CA-CEDB811BA7F9}" type="datetimeFigureOut">
              <a:rPr lang="en-US" smtClean="0"/>
              <a:t>11/9/2017</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E8A4CB53-8B82-450E-A49D-331AE3582CFC}"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48AEA355-BBAA-43A0-94CA-CEDB811BA7F9}" type="datetimeFigureOut">
              <a:rPr lang="en-US" smtClean="0"/>
              <a:t>11/9/2017</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E8A4CB53-8B82-450E-A49D-331AE3582CFC}"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fld id="{48AEA355-BBAA-43A0-94CA-CEDB811BA7F9}" type="datetimeFigureOut">
              <a:rPr lang="en-US" smtClean="0"/>
              <a:t>11/9/2017</a:t>
            </a:fld>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E8A4CB53-8B82-450E-A49D-331AE3582CFC}"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fld id="{48AEA355-BBAA-43A0-94CA-CEDB811BA7F9}" type="datetimeFigureOut">
              <a:rPr lang="en-US" smtClean="0"/>
              <a:t>11/9/2017</a:t>
            </a:fld>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E8A4CB53-8B82-450E-A49D-331AE3582CFC}"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fld id="{48AEA355-BBAA-43A0-94CA-CEDB811BA7F9}" type="datetimeFigureOut">
              <a:rPr lang="en-US" smtClean="0"/>
              <a:t>11/9/2017</a:t>
            </a:fld>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E8A4CB53-8B82-450E-A49D-331AE3582CFC}"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48AEA355-BBAA-43A0-94CA-CEDB811BA7F9}" type="datetimeFigureOut">
              <a:rPr lang="en-US" smtClean="0"/>
              <a:t>11/9/2017</a:t>
            </a:fld>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E8A4CB53-8B82-450E-A49D-331AE3582CFC}"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48AEA355-BBAA-43A0-94CA-CEDB811BA7F9}" type="datetimeFigureOut">
              <a:rPr lang="en-US" smtClean="0"/>
              <a:t>11/9/2017</a:t>
            </a:fld>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E8A4CB53-8B82-450E-A49D-331AE3582CFC}"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48AEA355-BBAA-43A0-94CA-CEDB811BA7F9}" type="datetimeFigureOut">
              <a:rPr lang="en-US" smtClean="0"/>
              <a:t>11/9/2017</a:t>
            </a:fld>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E8A4CB53-8B82-450E-A49D-331AE3582CFC}"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48AEA355-BBAA-43A0-94CA-CEDB811BA7F9}" type="datetimeFigureOut">
              <a:rPr lang="en-US" smtClean="0"/>
              <a:t>11/9/2017</a:t>
            </a:fld>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E8A4CB53-8B82-450E-A49D-331AE3582CFC}"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hyperlink" Target="mailto:corran.roberts@csm.ox.ac.uk" TargetMode="External"/><Relationship Id="rId5" Type="http://schemas.openxmlformats.org/officeDocument/2006/relationships/hyperlink" Target="mailto:usama.ali@csm.ox.ac.uk" TargetMode="External"/><Relationship Id="rId4" Type="http://schemas.openxmlformats.org/officeDocument/2006/relationships/hyperlink" Target="mailto:ysm2018@csm.ox.ac.uk"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mailto:derrick.bennett@ndph.ox.ac.uk"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217919" y="116632"/>
            <a:ext cx="8746569" cy="6552728"/>
          </a:xfrm>
          <a:prstGeom prst="round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itle 1"/>
          <p:cNvSpPr txBox="1">
            <a:spLocks/>
          </p:cNvSpPr>
          <p:nvPr/>
        </p:nvSpPr>
        <p:spPr bwMode="auto">
          <a:xfrm>
            <a:off x="409292" y="2564904"/>
            <a:ext cx="8429190" cy="21899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a:spcBef>
                <a:spcPts val="0"/>
              </a:spcBef>
              <a:spcAft>
                <a:spcPts val="0"/>
              </a:spcAft>
            </a:pPr>
            <a:r>
              <a:rPr lang="en-US" altLang="en-US" sz="7200" b="1" dirty="0" smtClean="0">
                <a:solidFill>
                  <a:srgbClr val="002060"/>
                </a:solidFill>
                <a:latin typeface="Calibri" pitchFamily="34" charset="0"/>
                <a:ea typeface="Calibri" pitchFamily="34" charset="0"/>
                <a:cs typeface="Calibri" pitchFamily="34" charset="0"/>
              </a:rPr>
              <a:t>OXSTAT Meeting</a:t>
            </a:r>
          </a:p>
          <a:p>
            <a:pPr>
              <a:spcBef>
                <a:spcPts val="1200"/>
              </a:spcBef>
              <a:spcAft>
                <a:spcPts val="1200"/>
              </a:spcAft>
            </a:pPr>
            <a:endParaRPr lang="en-US" altLang="en-US" sz="4000" b="1" dirty="0" smtClean="0">
              <a:solidFill>
                <a:srgbClr val="006C68"/>
              </a:solidFill>
              <a:latin typeface="Calibri" pitchFamily="34" charset="0"/>
              <a:ea typeface="Calibri" pitchFamily="34" charset="0"/>
              <a:cs typeface="Calibri" pitchFamily="34" charset="0"/>
            </a:endParaRPr>
          </a:p>
        </p:txBody>
      </p:sp>
      <p:pic>
        <p:nvPicPr>
          <p:cNvPr id="7" name="Picture 2" descr="G:\OXSTAT\Logo Pack\Screen\The Ox Stat Net-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59832" y="836711"/>
            <a:ext cx="2664296" cy="1369673"/>
          </a:xfrm>
          <a:prstGeom prst="rect">
            <a:avLst/>
          </a:prstGeom>
          <a:noFill/>
          <a:extLst>
            <a:ext uri="{909E8E84-426E-40DD-AFC4-6F175D3DCCD1}">
              <a14:hiddenFill xmlns:a14="http://schemas.microsoft.com/office/drawing/2010/main">
                <a:solidFill>
                  <a:srgbClr val="FFFFFF"/>
                </a:solidFill>
              </a14:hiddenFill>
            </a:ext>
          </a:extLst>
        </p:spPr>
      </p:pic>
      <p:sp>
        <p:nvSpPr>
          <p:cNvPr id="6" name="Subtitle 2"/>
          <p:cNvSpPr txBox="1">
            <a:spLocks/>
          </p:cNvSpPr>
          <p:nvPr/>
        </p:nvSpPr>
        <p:spPr bwMode="auto">
          <a:xfrm>
            <a:off x="1419605" y="3022649"/>
            <a:ext cx="6552728" cy="14144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gn="ctr">
              <a:buNone/>
            </a:pPr>
            <a:endParaRPr lang="en-GB" altLang="en-US" sz="2800" b="1" kern="0" dirty="0" smtClean="0">
              <a:latin typeface="Calibri" pitchFamily="34" charset="0"/>
              <a:ea typeface="Calibri" pitchFamily="34" charset="0"/>
              <a:cs typeface="Calibri" pitchFamily="34" charset="0"/>
            </a:endParaRPr>
          </a:p>
          <a:p>
            <a:pPr marL="0" indent="0" algn="ctr">
              <a:buNone/>
            </a:pPr>
            <a:endParaRPr lang="en-GB" altLang="en-US" sz="2800" b="1" kern="0" dirty="0">
              <a:latin typeface="Calibri" pitchFamily="34" charset="0"/>
              <a:ea typeface="Calibri" pitchFamily="34" charset="0"/>
              <a:cs typeface="Calibri" pitchFamily="34" charset="0"/>
            </a:endParaRPr>
          </a:p>
          <a:p>
            <a:pPr marL="0" indent="0" algn="ctr">
              <a:buNone/>
            </a:pPr>
            <a:r>
              <a:rPr lang="en-GB" altLang="en-US" sz="2400" b="1" kern="0" dirty="0" smtClean="0">
                <a:latin typeface="Calibri" pitchFamily="34" charset="0"/>
                <a:ea typeface="Calibri" pitchFamily="34" charset="0"/>
                <a:cs typeface="Calibri" pitchFamily="34" charset="0"/>
              </a:rPr>
              <a:t>Dr Louise </a:t>
            </a:r>
            <a:r>
              <a:rPr lang="en-GB" altLang="en-US" sz="2400" b="1" kern="0" dirty="0" smtClean="0">
                <a:latin typeface="Calibri" pitchFamily="34" charset="0"/>
                <a:ea typeface="Calibri" pitchFamily="34" charset="0"/>
                <a:cs typeface="Calibri" pitchFamily="34" charset="0"/>
              </a:rPr>
              <a:t>Linsell, Senior Medical Statistician</a:t>
            </a:r>
            <a:endParaRPr lang="en-US" altLang="en-US" sz="2400" b="1" kern="0" dirty="0" smtClean="0">
              <a:latin typeface="Calibri" pitchFamily="34" charset="0"/>
              <a:ea typeface="Calibri" pitchFamily="34" charset="0"/>
              <a:cs typeface="Calibri" pitchFamily="34" charset="0"/>
            </a:endParaRPr>
          </a:p>
          <a:p>
            <a:pPr marL="0" indent="0" algn="ctr">
              <a:buNone/>
            </a:pPr>
            <a:r>
              <a:rPr lang="en-US" altLang="en-US" sz="2400" b="1" kern="0" dirty="0" smtClean="0">
                <a:latin typeface="Calibri" pitchFamily="34" charset="0"/>
                <a:ea typeface="Calibri" pitchFamily="34" charset="0"/>
                <a:cs typeface="Calibri" pitchFamily="34" charset="0"/>
              </a:rPr>
              <a:t>National Perinatal Epidemiology Unit </a:t>
            </a:r>
          </a:p>
          <a:p>
            <a:pPr marL="0" indent="0" algn="ctr">
              <a:buNone/>
            </a:pPr>
            <a:endParaRPr lang="en-GB" altLang="en-US" sz="2400" b="1" kern="0" dirty="0">
              <a:latin typeface="Calibri" pitchFamily="34" charset="0"/>
              <a:ea typeface="Calibri" pitchFamily="34" charset="0"/>
              <a:cs typeface="Calibri" pitchFamily="34" charset="0"/>
            </a:endParaRPr>
          </a:p>
          <a:p>
            <a:pPr marL="0" indent="0" algn="ctr">
              <a:buNone/>
            </a:pPr>
            <a:r>
              <a:rPr lang="en-GB" altLang="en-US" sz="2400" b="1" kern="0" dirty="0" smtClean="0">
                <a:latin typeface="Calibri" pitchFamily="34" charset="0"/>
                <a:ea typeface="Calibri" pitchFamily="34" charset="0"/>
                <a:cs typeface="Calibri" pitchFamily="34" charset="0"/>
              </a:rPr>
              <a:t>CSM/OCTRU, 9 November 2017</a:t>
            </a:r>
            <a:endParaRPr lang="en-US" altLang="en-US" sz="2400" b="1" kern="0" dirty="0" smtClean="0">
              <a:latin typeface="Calibri" pitchFamily="34" charset="0"/>
              <a:ea typeface="Calibri" pitchFamily="34" charset="0"/>
              <a:cs typeface="Calibri" pitchFamily="34" charset="0"/>
            </a:endParaRPr>
          </a:p>
          <a:p>
            <a:pPr marL="0" indent="0" algn="ctr">
              <a:buNone/>
            </a:pPr>
            <a:endParaRPr lang="en-US" altLang="en-US" sz="2800" b="1" kern="0" dirty="0" smtClean="0">
              <a:latin typeface="Calibri" pitchFamily="34" charset="0"/>
              <a:ea typeface="Calibri" pitchFamily="34" charset="0"/>
              <a:cs typeface="Calibri" pitchFamily="34" charset="0"/>
            </a:endParaRPr>
          </a:p>
        </p:txBody>
      </p:sp>
    </p:spTree>
    <p:extLst>
      <p:ext uri="{BB962C8B-B14F-4D97-AF65-F5344CB8AC3E}">
        <p14:creationId xmlns:p14="http://schemas.microsoft.com/office/powerpoint/2010/main" val="15463149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236892" y="255240"/>
            <a:ext cx="8655587" cy="6414120"/>
          </a:xfrm>
          <a:prstGeom prst="round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9" name="Picture 2" descr="G:\OXSTAT\Logo Pack\Screen\The Ox Stat Net-Logo.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76256" y="5445224"/>
            <a:ext cx="1516113" cy="779409"/>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p:cNvSpPr>
            <a:spLocks noGrp="1"/>
          </p:cNvSpPr>
          <p:nvPr>
            <p:ph type="title"/>
          </p:nvPr>
        </p:nvSpPr>
        <p:spPr>
          <a:xfrm>
            <a:off x="457200" y="548680"/>
            <a:ext cx="8229600" cy="1143000"/>
          </a:xfrm>
        </p:spPr>
        <p:txBody>
          <a:bodyPr/>
          <a:lstStyle/>
          <a:p>
            <a:r>
              <a:rPr lang="en-US" altLang="en-US" sz="4000" b="1" dirty="0" smtClean="0">
                <a:solidFill>
                  <a:srgbClr val="002060"/>
                </a:solidFill>
                <a:latin typeface="Calibri" pitchFamily="34" charset="0"/>
                <a:ea typeface="Calibri" pitchFamily="34" charset="0"/>
                <a:cs typeface="Calibri" pitchFamily="34" charset="0"/>
              </a:rPr>
              <a:t>Weekly/monthly </a:t>
            </a:r>
            <a:r>
              <a:rPr lang="en-US" altLang="en-US" sz="4000" b="1" dirty="0">
                <a:solidFill>
                  <a:srgbClr val="002060"/>
                </a:solidFill>
                <a:latin typeface="Calibri" pitchFamily="34" charset="0"/>
                <a:ea typeface="Calibri" pitchFamily="34" charset="0"/>
                <a:cs typeface="Calibri" pitchFamily="34" charset="0"/>
              </a:rPr>
              <a:t>digest</a:t>
            </a:r>
            <a:br>
              <a:rPr lang="en-US" altLang="en-US" sz="4000" b="1" dirty="0">
                <a:solidFill>
                  <a:srgbClr val="002060"/>
                </a:solidFill>
                <a:latin typeface="Calibri" pitchFamily="34" charset="0"/>
                <a:ea typeface="Calibri" pitchFamily="34" charset="0"/>
                <a:cs typeface="Calibri" pitchFamily="34" charset="0"/>
              </a:rPr>
            </a:br>
            <a:endParaRPr lang="en-GB" sz="4000" dirty="0"/>
          </a:p>
        </p:txBody>
      </p:sp>
      <p:sp>
        <p:nvSpPr>
          <p:cNvPr id="6" name="TextBox 7"/>
          <p:cNvSpPr txBox="1">
            <a:spLocks noChangeArrowheads="1"/>
          </p:cNvSpPr>
          <p:nvPr/>
        </p:nvSpPr>
        <p:spPr bwMode="auto">
          <a:xfrm>
            <a:off x="1907704" y="1546041"/>
            <a:ext cx="5184576" cy="5309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720000" indent="-720000">
              <a:buFont typeface="Arial" panose="020B0604020202020204" pitchFamily="34" charset="0"/>
              <a:buChar char="•"/>
            </a:pPr>
            <a:r>
              <a:rPr lang="en-GB" sz="3600" b="1" dirty="0" smtClean="0">
                <a:solidFill>
                  <a:srgbClr val="002060"/>
                </a:solidFill>
                <a:latin typeface="Calibri" panose="020F0502020204030204" pitchFamily="34" charset="0"/>
              </a:rPr>
              <a:t>Events</a:t>
            </a:r>
            <a:endParaRPr lang="en-GB" sz="3600" b="1" dirty="0">
              <a:solidFill>
                <a:srgbClr val="002060"/>
              </a:solidFill>
              <a:latin typeface="Calibri" panose="020F0502020204030204" pitchFamily="34" charset="0"/>
            </a:endParaRPr>
          </a:p>
          <a:p>
            <a:pPr marL="720000" indent="-720000">
              <a:buFont typeface="Arial" panose="020B0604020202020204" pitchFamily="34" charset="0"/>
              <a:buChar char="•"/>
            </a:pPr>
            <a:r>
              <a:rPr lang="en-US" sz="3600" b="1" dirty="0" smtClean="0">
                <a:solidFill>
                  <a:srgbClr val="002060"/>
                </a:solidFill>
                <a:latin typeface="Calibri" panose="020F0502020204030204" pitchFamily="34" charset="0"/>
              </a:rPr>
              <a:t>Courses/workshops</a:t>
            </a:r>
            <a:endParaRPr lang="en-GB" sz="3600" b="1" dirty="0">
              <a:solidFill>
                <a:srgbClr val="002060"/>
              </a:solidFill>
              <a:latin typeface="Calibri" panose="020F0502020204030204" pitchFamily="34" charset="0"/>
            </a:endParaRPr>
          </a:p>
          <a:p>
            <a:pPr marL="720000" indent="-720000">
              <a:buFont typeface="Arial" panose="020B0604020202020204" pitchFamily="34" charset="0"/>
              <a:buChar char="•"/>
            </a:pPr>
            <a:r>
              <a:rPr lang="en-US" sz="3600" b="1" dirty="0" smtClean="0">
                <a:solidFill>
                  <a:srgbClr val="002060"/>
                </a:solidFill>
                <a:latin typeface="Calibri" panose="020F0502020204030204" pitchFamily="34" charset="0"/>
              </a:rPr>
              <a:t>Training</a:t>
            </a:r>
            <a:endParaRPr lang="en-GB" sz="3600" b="1" dirty="0">
              <a:solidFill>
                <a:srgbClr val="002060"/>
              </a:solidFill>
              <a:latin typeface="Calibri" panose="020F0502020204030204" pitchFamily="34" charset="0"/>
            </a:endParaRPr>
          </a:p>
          <a:p>
            <a:pPr marL="720000" indent="-720000">
              <a:buFont typeface="Arial" panose="020B0604020202020204" pitchFamily="34" charset="0"/>
              <a:buChar char="•"/>
            </a:pPr>
            <a:r>
              <a:rPr lang="en-US" sz="3600" b="1" dirty="0" smtClean="0">
                <a:solidFill>
                  <a:srgbClr val="002060"/>
                </a:solidFill>
                <a:latin typeface="Calibri" panose="020F0502020204030204" pitchFamily="34" charset="0"/>
              </a:rPr>
              <a:t>Talks/seminars</a:t>
            </a:r>
          </a:p>
          <a:p>
            <a:pPr marL="720000" indent="-720000">
              <a:buFont typeface="Arial" panose="020B0604020202020204" pitchFamily="34" charset="0"/>
              <a:buChar char="•"/>
            </a:pPr>
            <a:r>
              <a:rPr lang="en-US" sz="3600" b="1" dirty="0" smtClean="0">
                <a:solidFill>
                  <a:srgbClr val="002060"/>
                </a:solidFill>
                <a:latin typeface="Calibri" panose="020F0502020204030204" pitchFamily="34" charset="0"/>
              </a:rPr>
              <a:t>Conferences</a:t>
            </a:r>
            <a:endParaRPr lang="en-GB" sz="3600" b="1" dirty="0" smtClean="0">
              <a:solidFill>
                <a:srgbClr val="002060"/>
              </a:solidFill>
              <a:latin typeface="Calibri" panose="020F0502020204030204" pitchFamily="34" charset="0"/>
            </a:endParaRPr>
          </a:p>
          <a:p>
            <a:pPr marL="720000" indent="-720000">
              <a:buFont typeface="Arial" panose="020B0604020202020204" pitchFamily="34" charset="0"/>
              <a:buChar char="•"/>
            </a:pPr>
            <a:r>
              <a:rPr lang="en-US" sz="3600" b="1" dirty="0" smtClean="0">
                <a:solidFill>
                  <a:srgbClr val="002060"/>
                </a:solidFill>
                <a:latin typeface="Calibri" panose="020F0502020204030204" pitchFamily="34" charset="0"/>
              </a:rPr>
              <a:t>Announcements</a:t>
            </a:r>
            <a:endParaRPr lang="en-GB" sz="3600" b="1" dirty="0">
              <a:solidFill>
                <a:srgbClr val="002060"/>
              </a:solidFill>
              <a:latin typeface="Calibri" panose="020F0502020204030204" pitchFamily="34" charset="0"/>
            </a:endParaRPr>
          </a:p>
          <a:p>
            <a:pPr marL="720000" defTabSz="432000" eaLnBrk="1" hangingPunct="1">
              <a:spcBef>
                <a:spcPts val="0"/>
              </a:spcBef>
              <a:spcAft>
                <a:spcPts val="1800"/>
              </a:spcAft>
              <a:buFont typeface="Arial" panose="020B0604020202020204" pitchFamily="34" charset="0"/>
              <a:buChar char="•"/>
            </a:pPr>
            <a:endParaRPr lang="en-US" altLang="en-US" sz="3600" b="1" dirty="0">
              <a:solidFill>
                <a:srgbClr val="002060"/>
              </a:solidFill>
              <a:latin typeface="Calibri" pitchFamily="34" charset="0"/>
              <a:ea typeface="Calibri" pitchFamily="34" charset="0"/>
              <a:cs typeface="Calibri" pitchFamily="34" charset="0"/>
            </a:endParaRPr>
          </a:p>
          <a:p>
            <a:pPr marL="720000" defTabSz="432000" eaLnBrk="1" hangingPunct="1">
              <a:spcBef>
                <a:spcPts val="0"/>
              </a:spcBef>
              <a:spcAft>
                <a:spcPts val="1800"/>
              </a:spcAft>
              <a:buFont typeface="Arial" panose="020B0604020202020204" pitchFamily="34" charset="0"/>
              <a:buChar char="•"/>
            </a:pPr>
            <a:endParaRPr lang="en-US" altLang="en-US" sz="3600" b="1" dirty="0">
              <a:solidFill>
                <a:srgbClr val="002060"/>
              </a:solidFill>
              <a:latin typeface="Calibri" pitchFamily="34" charset="0"/>
              <a:ea typeface="Calibri" pitchFamily="34" charset="0"/>
              <a:cs typeface="Calibri" pitchFamily="34" charset="0"/>
            </a:endParaRPr>
          </a:p>
        </p:txBody>
      </p:sp>
    </p:spTree>
    <p:extLst>
      <p:ext uri="{BB962C8B-B14F-4D97-AF65-F5344CB8AC3E}">
        <p14:creationId xmlns:p14="http://schemas.microsoft.com/office/powerpoint/2010/main" val="35999922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236892" y="255240"/>
            <a:ext cx="8655587" cy="6414120"/>
          </a:xfrm>
          <a:prstGeom prst="round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p:nvPr>
        </p:nvSpPr>
        <p:spPr>
          <a:xfrm>
            <a:off x="452963" y="260648"/>
            <a:ext cx="8229600" cy="1143000"/>
          </a:xfrm>
        </p:spPr>
        <p:txBody>
          <a:bodyPr/>
          <a:lstStyle/>
          <a:p>
            <a:r>
              <a:rPr lang="en-GB" sz="4000" b="1" dirty="0" smtClean="0">
                <a:solidFill>
                  <a:srgbClr val="002060"/>
                </a:solidFill>
                <a:latin typeface="Calibri" pitchFamily="34" charset="0"/>
              </a:rPr>
              <a:t>Future dates for your diary</a:t>
            </a:r>
            <a:endParaRPr lang="en-GB" sz="4000" dirty="0">
              <a:solidFill>
                <a:srgbClr val="002060"/>
              </a:solidFill>
            </a:endParaRPr>
          </a:p>
        </p:txBody>
      </p:sp>
      <p:pic>
        <p:nvPicPr>
          <p:cNvPr id="9" name="Picture 2" descr="G:\OXSTAT\Logo Pack\Screen\The Ox Stat Net-Logo.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01987" y="5618814"/>
            <a:ext cx="1516113" cy="77940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7"/>
          <p:cNvSpPr txBox="1">
            <a:spLocks noChangeArrowheads="1"/>
          </p:cNvSpPr>
          <p:nvPr/>
        </p:nvSpPr>
        <p:spPr bwMode="auto">
          <a:xfrm>
            <a:off x="604245" y="1268760"/>
            <a:ext cx="7920880" cy="47397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720000" indent="-720000">
              <a:spcAft>
                <a:spcPts val="1200"/>
              </a:spcAft>
              <a:buFont typeface="Arial" panose="020B0604020202020204" pitchFamily="34" charset="0"/>
              <a:buChar char="•"/>
            </a:pPr>
            <a:r>
              <a:rPr lang="en-US" sz="2000" b="1" dirty="0" smtClean="0">
                <a:solidFill>
                  <a:srgbClr val="002060"/>
                </a:solidFill>
                <a:latin typeface="Calibri" panose="020F0502020204030204" pitchFamily="34" charset="0"/>
              </a:rPr>
              <a:t>Christmas social </a:t>
            </a:r>
            <a:r>
              <a:rPr lang="en-US" sz="2000" b="1" dirty="0">
                <a:solidFill>
                  <a:srgbClr val="002060"/>
                </a:solidFill>
                <a:latin typeface="Calibri" panose="020F0502020204030204" pitchFamily="34" charset="0"/>
              </a:rPr>
              <a:t> </a:t>
            </a:r>
            <a:r>
              <a:rPr lang="en-US" sz="2000" b="1" dirty="0" smtClean="0">
                <a:solidFill>
                  <a:srgbClr val="002060"/>
                </a:solidFill>
                <a:latin typeface="Calibri" panose="020F0502020204030204" pitchFamily="34" charset="0"/>
              </a:rPr>
              <a:t>                                               </a:t>
            </a:r>
            <a:r>
              <a:rPr lang="en-US" sz="2000" b="1" dirty="0">
                <a:solidFill>
                  <a:srgbClr val="002060"/>
                </a:solidFill>
                <a:latin typeface="Calibri" panose="020F0502020204030204" pitchFamily="34" charset="0"/>
              </a:rPr>
              <a:t> </a:t>
            </a:r>
            <a:r>
              <a:rPr lang="en-US" sz="2000" b="1" dirty="0" smtClean="0">
                <a:solidFill>
                  <a:srgbClr val="002060"/>
                </a:solidFill>
                <a:latin typeface="Calibri" panose="020F0502020204030204" pitchFamily="34" charset="0"/>
              </a:rPr>
              <a:t>                                        </a:t>
            </a:r>
            <a:r>
              <a:rPr lang="en-US" sz="2000" dirty="0" smtClean="0">
                <a:solidFill>
                  <a:srgbClr val="002060"/>
                </a:solidFill>
                <a:latin typeface="Calibri" panose="020F0502020204030204" pitchFamily="34" charset="0"/>
              </a:rPr>
              <a:t>All Bar One, High Street </a:t>
            </a:r>
            <a:r>
              <a:rPr lang="en-US" sz="2000" dirty="0">
                <a:solidFill>
                  <a:srgbClr val="002060"/>
                </a:solidFill>
                <a:latin typeface="Calibri" panose="020F0502020204030204" pitchFamily="34" charset="0"/>
              </a:rPr>
              <a:t> </a:t>
            </a:r>
            <a:r>
              <a:rPr lang="en-US" sz="2000" dirty="0" smtClean="0">
                <a:solidFill>
                  <a:srgbClr val="002060"/>
                </a:solidFill>
                <a:latin typeface="Calibri" panose="020F0502020204030204" pitchFamily="34" charset="0"/>
              </a:rPr>
              <a:t>                                                                            6 December 2017 from 5.30pm</a:t>
            </a:r>
          </a:p>
          <a:p>
            <a:pPr marL="720000" indent="-720000">
              <a:spcAft>
                <a:spcPts val="1200"/>
              </a:spcAft>
              <a:buFont typeface="Arial" panose="020B0604020202020204" pitchFamily="34" charset="0"/>
              <a:buChar char="•"/>
            </a:pPr>
            <a:r>
              <a:rPr lang="en-US" sz="2000" b="1" dirty="0" smtClean="0">
                <a:solidFill>
                  <a:srgbClr val="002060"/>
                </a:solidFill>
                <a:latin typeface="Calibri" panose="020F0502020204030204" pitchFamily="34" charset="0"/>
              </a:rPr>
              <a:t>3rd OXSTAT meeting</a:t>
            </a:r>
            <a:r>
              <a:rPr lang="en-US" sz="2000" dirty="0" smtClean="0">
                <a:solidFill>
                  <a:srgbClr val="002060"/>
                </a:solidFill>
                <a:latin typeface="Calibri" panose="020F0502020204030204" pitchFamily="34" charset="0"/>
              </a:rPr>
              <a:t>                                                                        Primary Care CTU Radcliffe Infirmary                                                     12 February 2018 4pm followed by trip to the Royal Oak (optional!)</a:t>
            </a:r>
          </a:p>
          <a:p>
            <a:pPr marL="720000" indent="-720000">
              <a:spcAft>
                <a:spcPts val="1200"/>
              </a:spcAft>
              <a:buFont typeface="Arial" panose="020B0604020202020204" pitchFamily="34" charset="0"/>
              <a:buChar char="•"/>
            </a:pPr>
            <a:r>
              <a:rPr lang="en-US" sz="2000" b="1" dirty="0" smtClean="0">
                <a:solidFill>
                  <a:srgbClr val="002060"/>
                </a:solidFill>
                <a:latin typeface="Calibri" panose="020F0502020204030204" pitchFamily="34" charset="0"/>
              </a:rPr>
              <a:t>Young Statistician’s Meeting                                                      </a:t>
            </a:r>
            <a:r>
              <a:rPr lang="en-GB" sz="2000" dirty="0" smtClean="0">
                <a:solidFill>
                  <a:srgbClr val="002060"/>
                </a:solidFill>
                <a:latin typeface="Calibri" panose="020F0502020204030204" pitchFamily="34" charset="0"/>
              </a:rPr>
              <a:t>University </a:t>
            </a:r>
            <a:r>
              <a:rPr lang="en-GB" sz="2000" dirty="0">
                <a:solidFill>
                  <a:srgbClr val="002060"/>
                </a:solidFill>
                <a:latin typeface="Calibri" panose="020F0502020204030204" pitchFamily="34" charset="0"/>
              </a:rPr>
              <a:t>of Oxford Department of </a:t>
            </a:r>
            <a:r>
              <a:rPr lang="en-GB" sz="2000" dirty="0" smtClean="0">
                <a:solidFill>
                  <a:srgbClr val="002060"/>
                </a:solidFill>
                <a:latin typeface="Calibri" panose="020F0502020204030204" pitchFamily="34" charset="0"/>
              </a:rPr>
              <a:t>Statistics</a:t>
            </a:r>
            <a:r>
              <a:rPr lang="en-GB" sz="2000" dirty="0">
                <a:solidFill>
                  <a:srgbClr val="002060"/>
                </a:solidFill>
                <a:latin typeface="Calibri" panose="020F0502020204030204" pitchFamily="34" charset="0"/>
              </a:rPr>
              <a:t> </a:t>
            </a:r>
            <a:r>
              <a:rPr lang="en-GB" sz="2000" dirty="0" smtClean="0">
                <a:solidFill>
                  <a:srgbClr val="002060"/>
                </a:solidFill>
                <a:latin typeface="Calibri" panose="020F0502020204030204" pitchFamily="34" charset="0"/>
              </a:rPr>
              <a:t>                                       30-31 July 2018 (registration will open in January 2018)                                                                                                                                                     Early interest can </a:t>
            </a:r>
            <a:r>
              <a:rPr lang="en-GB" sz="2000" dirty="0">
                <a:solidFill>
                  <a:srgbClr val="002060"/>
                </a:solidFill>
                <a:latin typeface="Calibri" panose="020F0502020204030204" pitchFamily="34" charset="0"/>
              </a:rPr>
              <a:t>be registered at </a:t>
            </a:r>
            <a:r>
              <a:rPr lang="en-GB" sz="2000" dirty="0" smtClean="0">
                <a:solidFill>
                  <a:srgbClr val="002060"/>
                </a:solidFill>
                <a:latin typeface="Calibri" panose="020F0502020204030204" pitchFamily="34" charset="0"/>
                <a:hlinkClick r:id="rId4"/>
              </a:rPr>
              <a:t>ysm2018@csm.ox.ac.uk</a:t>
            </a:r>
            <a:r>
              <a:rPr lang="en-GB" sz="2000" dirty="0" smtClean="0">
                <a:solidFill>
                  <a:srgbClr val="002060"/>
                </a:solidFill>
                <a:latin typeface="Calibri" panose="020F0502020204030204" pitchFamily="34" charset="0"/>
              </a:rPr>
              <a:t>                              If you have any questions email:</a:t>
            </a:r>
            <a:r>
              <a:rPr lang="en-GB" sz="2000" dirty="0" smtClean="0">
                <a:latin typeface="Calibri" panose="020F0502020204030204" pitchFamily="34" charset="0"/>
              </a:rPr>
              <a:t>                       </a:t>
            </a:r>
            <a:r>
              <a:rPr lang="en-GB" sz="2000" u="sng" dirty="0" smtClean="0">
                <a:latin typeface="Calibri" panose="020F0502020204030204" pitchFamily="34" charset="0"/>
                <a:hlinkClick r:id="rId5"/>
              </a:rPr>
              <a:t>usama.ali@csm.ox.ac.uk</a:t>
            </a:r>
            <a:r>
              <a:rPr lang="en-GB" sz="2000" dirty="0" smtClean="0">
                <a:latin typeface="Calibri" panose="020F0502020204030204" pitchFamily="34" charset="0"/>
              </a:rPr>
              <a:t> </a:t>
            </a:r>
            <a:r>
              <a:rPr lang="en-GB" sz="2000" dirty="0">
                <a:latin typeface="Calibri" panose="020F0502020204030204" pitchFamily="34" charset="0"/>
              </a:rPr>
              <a:t>or </a:t>
            </a:r>
            <a:r>
              <a:rPr lang="en-GB" sz="2000" u="sng" dirty="0" smtClean="0">
                <a:latin typeface="Calibri" panose="020F0502020204030204" pitchFamily="34" charset="0"/>
                <a:hlinkClick r:id="rId6"/>
              </a:rPr>
              <a:t>corran.roberts@csm.ox.ac.uk</a:t>
            </a:r>
            <a:endParaRPr lang="en-US" altLang="en-US" sz="2000" dirty="0">
              <a:solidFill>
                <a:srgbClr val="002060"/>
              </a:solidFill>
              <a:latin typeface="Calibri" pitchFamily="34" charset="0"/>
              <a:ea typeface="Calibri" pitchFamily="34" charset="0"/>
              <a:cs typeface="Calibri" pitchFamily="34" charset="0"/>
            </a:endParaRPr>
          </a:p>
          <a:p>
            <a:pPr marL="0" indent="0">
              <a:spcAft>
                <a:spcPts val="1200"/>
              </a:spcAft>
              <a:buNone/>
            </a:pPr>
            <a:endParaRPr lang="en-US" altLang="en-US" sz="2000" dirty="0">
              <a:solidFill>
                <a:srgbClr val="002060"/>
              </a:solidFill>
              <a:latin typeface="Calibri" pitchFamily="34" charset="0"/>
              <a:ea typeface="Calibri" pitchFamily="34" charset="0"/>
              <a:cs typeface="Calibri" pitchFamily="34" charset="0"/>
            </a:endParaRPr>
          </a:p>
        </p:txBody>
      </p:sp>
    </p:spTree>
    <p:extLst>
      <p:ext uri="{BB962C8B-B14F-4D97-AF65-F5344CB8AC3E}">
        <p14:creationId xmlns:p14="http://schemas.microsoft.com/office/powerpoint/2010/main" val="15459667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236892" y="255240"/>
            <a:ext cx="8655587" cy="6414120"/>
          </a:xfrm>
          <a:prstGeom prst="round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p:nvPr>
        </p:nvSpPr>
        <p:spPr>
          <a:xfrm>
            <a:off x="452963" y="260648"/>
            <a:ext cx="8229600" cy="1143000"/>
          </a:xfrm>
        </p:spPr>
        <p:txBody>
          <a:bodyPr/>
          <a:lstStyle/>
          <a:p>
            <a:r>
              <a:rPr lang="en-GB" sz="4000" b="1" dirty="0" smtClean="0">
                <a:solidFill>
                  <a:srgbClr val="002060"/>
                </a:solidFill>
                <a:latin typeface="Calibri" pitchFamily="34" charset="0"/>
              </a:rPr>
              <a:t>Teaching opportunities</a:t>
            </a:r>
            <a:endParaRPr lang="en-GB" sz="4000" dirty="0">
              <a:solidFill>
                <a:srgbClr val="002060"/>
              </a:solidFill>
            </a:endParaRPr>
          </a:p>
        </p:txBody>
      </p:sp>
      <p:pic>
        <p:nvPicPr>
          <p:cNvPr id="9" name="Picture 2" descr="G:\OXSTAT\Logo Pack\Screen\The Ox Stat Net-Logo.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01987" y="5618814"/>
            <a:ext cx="1516113" cy="77940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7"/>
          <p:cNvSpPr txBox="1">
            <a:spLocks noChangeArrowheads="1"/>
          </p:cNvSpPr>
          <p:nvPr/>
        </p:nvSpPr>
        <p:spPr bwMode="auto">
          <a:xfrm>
            <a:off x="604245" y="1268760"/>
            <a:ext cx="7920880" cy="5386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0" indent="0">
              <a:buNone/>
            </a:pPr>
            <a:r>
              <a:rPr lang="en-GB" sz="2000" dirty="0" smtClean="0">
                <a:solidFill>
                  <a:srgbClr val="002060"/>
                </a:solidFill>
              </a:rPr>
              <a:t>In undergraduate epidemiology/public health teaching</a:t>
            </a:r>
          </a:p>
          <a:p>
            <a:pPr marL="0" indent="0">
              <a:buNone/>
            </a:pPr>
            <a:endParaRPr lang="en-GB" sz="2000" dirty="0" smtClean="0">
              <a:solidFill>
                <a:srgbClr val="002060"/>
              </a:solidFill>
            </a:endParaRPr>
          </a:p>
          <a:p>
            <a:pPr marL="0" indent="0">
              <a:buNone/>
            </a:pPr>
            <a:r>
              <a:rPr lang="en-GB" sz="2000" dirty="0" smtClean="0">
                <a:solidFill>
                  <a:srgbClr val="002060"/>
                </a:solidFill>
              </a:rPr>
              <a:t>The </a:t>
            </a:r>
            <a:r>
              <a:rPr lang="en-GB" sz="2000" dirty="0">
                <a:solidFill>
                  <a:srgbClr val="002060"/>
                </a:solidFill>
              </a:rPr>
              <a:t>topics that are available are:</a:t>
            </a:r>
            <a:endParaRPr lang="en-US" sz="2000" dirty="0">
              <a:solidFill>
                <a:srgbClr val="002060"/>
              </a:solidFill>
            </a:endParaRPr>
          </a:p>
          <a:p>
            <a:r>
              <a:rPr lang="en-GB" sz="2000" dirty="0">
                <a:solidFill>
                  <a:srgbClr val="002060"/>
                </a:solidFill>
              </a:rPr>
              <a:t>Epidemiology 1: </a:t>
            </a:r>
            <a:r>
              <a:rPr lang="en-GB" sz="2000" dirty="0" smtClean="0">
                <a:solidFill>
                  <a:srgbClr val="002060"/>
                </a:solidFill>
              </a:rPr>
              <a:t>Descriptive </a:t>
            </a:r>
            <a:r>
              <a:rPr lang="en-GB" sz="2000" dirty="0">
                <a:solidFill>
                  <a:srgbClr val="002060"/>
                </a:solidFill>
              </a:rPr>
              <a:t>studies </a:t>
            </a:r>
            <a:endParaRPr lang="en-US" sz="2000" dirty="0">
              <a:solidFill>
                <a:srgbClr val="002060"/>
              </a:solidFill>
            </a:endParaRPr>
          </a:p>
          <a:p>
            <a:r>
              <a:rPr lang="en-GB" sz="2000" dirty="0">
                <a:solidFill>
                  <a:srgbClr val="002060"/>
                </a:solidFill>
              </a:rPr>
              <a:t>Epidemiology 2: Prospective Studies </a:t>
            </a:r>
            <a:endParaRPr lang="en-US" sz="2000" dirty="0">
              <a:solidFill>
                <a:srgbClr val="002060"/>
              </a:solidFill>
            </a:endParaRPr>
          </a:p>
          <a:p>
            <a:r>
              <a:rPr lang="en-GB" sz="2000" dirty="0">
                <a:solidFill>
                  <a:srgbClr val="002060"/>
                </a:solidFill>
              </a:rPr>
              <a:t>Epidemiology 3: Case-control and cross-sectional studies</a:t>
            </a:r>
            <a:endParaRPr lang="en-US" sz="2000" dirty="0">
              <a:solidFill>
                <a:srgbClr val="002060"/>
              </a:solidFill>
            </a:endParaRPr>
          </a:p>
          <a:p>
            <a:r>
              <a:rPr lang="en-GB" sz="2000" dirty="0">
                <a:solidFill>
                  <a:srgbClr val="002060"/>
                </a:solidFill>
              </a:rPr>
              <a:t>Epidemiology 4: Diagnostic test performance</a:t>
            </a:r>
            <a:endParaRPr lang="en-US" sz="2000" dirty="0">
              <a:solidFill>
                <a:srgbClr val="002060"/>
              </a:solidFill>
            </a:endParaRPr>
          </a:p>
          <a:p>
            <a:pPr marL="0" indent="0">
              <a:buNone/>
            </a:pPr>
            <a:endParaRPr lang="en-US" sz="2000" dirty="0">
              <a:solidFill>
                <a:srgbClr val="002060"/>
              </a:solidFill>
            </a:endParaRPr>
          </a:p>
          <a:p>
            <a:r>
              <a:rPr lang="en-GB" sz="2000" dirty="0">
                <a:solidFill>
                  <a:srgbClr val="002060"/>
                </a:solidFill>
              </a:rPr>
              <a:t>As a minimum it is expected that potential teachers have done a teaching course such as part one/two teaching run by the medical sciences division, or </a:t>
            </a:r>
            <a:r>
              <a:rPr lang="en-GB" sz="2000" dirty="0" smtClean="0">
                <a:solidFill>
                  <a:srgbClr val="002060"/>
                </a:solidFill>
              </a:rPr>
              <a:t>equivalent</a:t>
            </a:r>
            <a:endParaRPr lang="en-GB" sz="2000" dirty="0">
              <a:solidFill>
                <a:srgbClr val="002060"/>
              </a:solidFill>
            </a:endParaRPr>
          </a:p>
          <a:p>
            <a:endParaRPr lang="en-GB" sz="2000" dirty="0" smtClean="0">
              <a:solidFill>
                <a:srgbClr val="002060"/>
              </a:solidFill>
              <a:latin typeface="Calibri" panose="020F0502020204030204" pitchFamily="34" charset="0"/>
            </a:endParaRPr>
          </a:p>
          <a:p>
            <a:r>
              <a:rPr lang="en-GB" sz="2000" dirty="0" smtClean="0">
                <a:solidFill>
                  <a:srgbClr val="002060"/>
                </a:solidFill>
                <a:latin typeface="Calibri" panose="020F0502020204030204" pitchFamily="34" charset="0"/>
              </a:rPr>
              <a:t>Email </a:t>
            </a:r>
            <a:r>
              <a:rPr lang="en-GB" sz="2000" u="sng" dirty="0" smtClean="0">
                <a:solidFill>
                  <a:srgbClr val="FF0000"/>
                </a:solidFill>
                <a:latin typeface="Calibri" panose="020F0502020204030204" pitchFamily="34" charset="0"/>
                <a:hlinkClick r:id="rId4"/>
              </a:rPr>
              <a:t>derrick.bennett@ndph.ox.ac.uk</a:t>
            </a:r>
            <a:r>
              <a:rPr lang="en-GB" sz="2000" dirty="0">
                <a:solidFill>
                  <a:srgbClr val="002060"/>
                </a:solidFill>
                <a:latin typeface="Calibri" panose="020F0502020204030204" pitchFamily="34" charset="0"/>
              </a:rPr>
              <a:t> </a:t>
            </a:r>
            <a:r>
              <a:rPr lang="en-GB" sz="2000" dirty="0" smtClean="0">
                <a:solidFill>
                  <a:srgbClr val="002060"/>
                </a:solidFill>
                <a:latin typeface="Calibri" panose="020F0502020204030204" pitchFamily="34" charset="0"/>
              </a:rPr>
              <a:t>if you are                             interested or have any questions</a:t>
            </a:r>
            <a:endParaRPr lang="en-US" altLang="en-US" sz="2000" u="sng" dirty="0" smtClean="0">
              <a:solidFill>
                <a:srgbClr val="FF0000"/>
              </a:solidFill>
              <a:latin typeface="Calibri" pitchFamily="34" charset="0"/>
              <a:ea typeface="Calibri" pitchFamily="34" charset="0"/>
              <a:cs typeface="Calibri" pitchFamily="34" charset="0"/>
            </a:endParaRPr>
          </a:p>
          <a:p>
            <a:pPr marL="0" indent="0">
              <a:spcAft>
                <a:spcPts val="1200"/>
              </a:spcAft>
              <a:buNone/>
            </a:pPr>
            <a:endParaRPr lang="en-US" altLang="en-US" sz="2000" dirty="0">
              <a:solidFill>
                <a:srgbClr val="002060"/>
              </a:solidFill>
              <a:latin typeface="Calibri" pitchFamily="34" charset="0"/>
              <a:ea typeface="Calibri" pitchFamily="34" charset="0"/>
              <a:cs typeface="Calibri" pitchFamily="34" charset="0"/>
            </a:endParaRPr>
          </a:p>
        </p:txBody>
      </p:sp>
    </p:spTree>
    <p:extLst>
      <p:ext uri="{BB962C8B-B14F-4D97-AF65-F5344CB8AC3E}">
        <p14:creationId xmlns:p14="http://schemas.microsoft.com/office/powerpoint/2010/main" val="12733065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236892" y="255240"/>
            <a:ext cx="8655587" cy="6414120"/>
          </a:xfrm>
          <a:prstGeom prst="round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p:nvPr>
        </p:nvSpPr>
        <p:spPr>
          <a:xfrm>
            <a:off x="452963" y="260648"/>
            <a:ext cx="8229600" cy="1143000"/>
          </a:xfrm>
        </p:spPr>
        <p:txBody>
          <a:bodyPr/>
          <a:lstStyle/>
          <a:p>
            <a:r>
              <a:rPr lang="en-GB" sz="4000" b="1" dirty="0" smtClean="0">
                <a:solidFill>
                  <a:srgbClr val="002060"/>
                </a:solidFill>
                <a:latin typeface="Calibri" pitchFamily="34" charset="0"/>
              </a:rPr>
              <a:t>Today’s agenda</a:t>
            </a:r>
            <a:endParaRPr lang="en-GB" sz="4000" dirty="0">
              <a:solidFill>
                <a:srgbClr val="002060"/>
              </a:solidFill>
            </a:endParaRPr>
          </a:p>
        </p:txBody>
      </p:sp>
      <p:pic>
        <p:nvPicPr>
          <p:cNvPr id="9" name="Picture 2" descr="G:\OXSTAT\Logo Pack\Screen\The Ox Stat Net-Logo.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76256" y="5445224"/>
            <a:ext cx="1516113" cy="77940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7"/>
          <p:cNvSpPr txBox="1">
            <a:spLocks noChangeArrowheads="1"/>
          </p:cNvSpPr>
          <p:nvPr/>
        </p:nvSpPr>
        <p:spPr bwMode="auto">
          <a:xfrm>
            <a:off x="755575" y="1556792"/>
            <a:ext cx="8136903" cy="4893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0" indent="0" defTabSz="432000">
              <a:spcBef>
                <a:spcPts val="0"/>
              </a:spcBef>
              <a:spcAft>
                <a:spcPts val="1800"/>
              </a:spcAft>
              <a:buNone/>
            </a:pPr>
            <a:r>
              <a:rPr lang="en-US" sz="2300" b="1" dirty="0" smtClean="0">
                <a:solidFill>
                  <a:srgbClr val="002060"/>
                </a:solidFill>
                <a:latin typeface="Calibri" panose="020F0502020204030204" pitchFamily="34" charset="0"/>
              </a:rPr>
              <a:t>12.30		Lunch </a:t>
            </a:r>
            <a:r>
              <a:rPr lang="en-US" sz="2300" b="1" dirty="0">
                <a:solidFill>
                  <a:srgbClr val="002060"/>
                </a:solidFill>
                <a:latin typeface="Calibri" panose="020F0502020204030204" pitchFamily="34" charset="0"/>
              </a:rPr>
              <a:t>and welcome</a:t>
            </a:r>
            <a:endParaRPr lang="en-GB" sz="2300" b="1" dirty="0">
              <a:solidFill>
                <a:srgbClr val="002060"/>
              </a:solidFill>
              <a:latin typeface="Calibri" panose="020F0502020204030204" pitchFamily="34" charset="0"/>
            </a:endParaRPr>
          </a:p>
          <a:p>
            <a:pPr marL="0" indent="0" defTabSz="432000">
              <a:spcBef>
                <a:spcPts val="0"/>
              </a:spcBef>
              <a:spcAft>
                <a:spcPts val="1800"/>
              </a:spcAft>
              <a:buNone/>
            </a:pPr>
            <a:r>
              <a:rPr lang="en-GB" sz="2300" b="1" dirty="0" smtClean="0">
                <a:solidFill>
                  <a:srgbClr val="002060"/>
                </a:solidFill>
                <a:latin typeface="Calibri" panose="020F0502020204030204" pitchFamily="34" charset="0"/>
              </a:rPr>
              <a:t>13.00		Update </a:t>
            </a:r>
            <a:r>
              <a:rPr lang="en-GB" sz="2300" b="1" dirty="0">
                <a:solidFill>
                  <a:srgbClr val="002060"/>
                </a:solidFill>
                <a:latin typeface="Calibri" panose="020F0502020204030204" pitchFamily="34" charset="0"/>
              </a:rPr>
              <a:t>on </a:t>
            </a:r>
            <a:r>
              <a:rPr lang="en-GB" sz="2300" b="1" dirty="0" smtClean="0">
                <a:solidFill>
                  <a:srgbClr val="002060"/>
                </a:solidFill>
                <a:latin typeface="Calibri" panose="020F0502020204030204" pitchFamily="34" charset="0"/>
              </a:rPr>
              <a:t>OXSTAT </a:t>
            </a:r>
            <a:r>
              <a:rPr lang="en-GB" sz="2300" b="1" dirty="0">
                <a:solidFill>
                  <a:srgbClr val="002060"/>
                </a:solidFill>
                <a:latin typeface="Calibri" panose="020F0502020204030204" pitchFamily="34" charset="0"/>
              </a:rPr>
              <a:t>activities (Louise Linsell)</a:t>
            </a:r>
          </a:p>
          <a:p>
            <a:pPr marL="0" indent="0" defTabSz="432000">
              <a:spcBef>
                <a:spcPts val="0"/>
              </a:spcBef>
              <a:spcAft>
                <a:spcPts val="1800"/>
              </a:spcAft>
              <a:buNone/>
            </a:pPr>
            <a:r>
              <a:rPr lang="en-GB" sz="2300" b="1" dirty="0" smtClean="0">
                <a:solidFill>
                  <a:srgbClr val="002060"/>
                </a:solidFill>
                <a:latin typeface="Calibri" panose="020F0502020204030204" pitchFamily="34" charset="0"/>
              </a:rPr>
              <a:t>13.10 </a:t>
            </a:r>
            <a:r>
              <a:rPr lang="en-GB" sz="2300" b="1" dirty="0">
                <a:solidFill>
                  <a:srgbClr val="002060"/>
                </a:solidFill>
                <a:latin typeface="Calibri" panose="020F0502020204030204" pitchFamily="34" charset="0"/>
              </a:rPr>
              <a:t>	</a:t>
            </a:r>
            <a:r>
              <a:rPr lang="en-GB" sz="2300" b="1" dirty="0" smtClean="0">
                <a:solidFill>
                  <a:srgbClr val="002060"/>
                </a:solidFill>
                <a:latin typeface="Calibri" panose="020F0502020204030204" pitchFamily="34" charset="0"/>
              </a:rPr>
              <a:t>	Overview </a:t>
            </a:r>
            <a:r>
              <a:rPr lang="en-GB" sz="2300" b="1" dirty="0">
                <a:solidFill>
                  <a:srgbClr val="002060"/>
                </a:solidFill>
                <a:latin typeface="Calibri" panose="020F0502020204030204" pitchFamily="34" charset="0"/>
              </a:rPr>
              <a:t>of CSM/OCTRU (Sharon </a:t>
            </a:r>
            <a:r>
              <a:rPr lang="en-GB" sz="2300" b="1" dirty="0" smtClean="0">
                <a:solidFill>
                  <a:srgbClr val="002060"/>
                </a:solidFill>
                <a:latin typeface="Calibri" panose="020F0502020204030204" pitchFamily="34" charset="0"/>
              </a:rPr>
              <a:t>Love)</a:t>
            </a:r>
          </a:p>
          <a:p>
            <a:pPr marL="0" indent="0" defTabSz="432000">
              <a:spcBef>
                <a:spcPts val="0"/>
              </a:spcBef>
              <a:spcAft>
                <a:spcPts val="1800"/>
              </a:spcAft>
              <a:buNone/>
            </a:pPr>
            <a:r>
              <a:rPr lang="en-GB" sz="2300" b="1" dirty="0" smtClean="0">
                <a:solidFill>
                  <a:srgbClr val="002060"/>
                </a:solidFill>
                <a:latin typeface="Calibri" panose="020F0502020204030204" pitchFamily="34" charset="0"/>
              </a:rPr>
              <a:t>13.20</a:t>
            </a:r>
            <a:r>
              <a:rPr lang="en-GB" sz="2300" b="1" dirty="0">
                <a:solidFill>
                  <a:srgbClr val="002060"/>
                </a:solidFill>
                <a:latin typeface="Calibri" panose="020F0502020204030204" pitchFamily="34" charset="0"/>
              </a:rPr>
              <a:t>		Application of a nested case-control design in the 					secondary analysis of clinical trial data (Chris Partlett</a:t>
            </a:r>
            <a:r>
              <a:rPr lang="en-GB" sz="2300" b="1" dirty="0" smtClean="0">
                <a:solidFill>
                  <a:srgbClr val="002060"/>
                </a:solidFill>
                <a:latin typeface="Calibri" panose="020F0502020204030204" pitchFamily="34" charset="0"/>
              </a:rPr>
              <a:t>)</a:t>
            </a:r>
          </a:p>
          <a:p>
            <a:pPr marL="0" indent="0" defTabSz="432000">
              <a:spcBef>
                <a:spcPts val="0"/>
              </a:spcBef>
              <a:spcAft>
                <a:spcPts val="1800"/>
              </a:spcAft>
              <a:buNone/>
            </a:pPr>
            <a:r>
              <a:rPr lang="en-GB" sz="2300" b="1" smtClean="0">
                <a:solidFill>
                  <a:srgbClr val="002060"/>
                </a:solidFill>
                <a:latin typeface="Calibri" panose="020F0502020204030204" pitchFamily="34" charset="0"/>
              </a:rPr>
              <a:t>13.35</a:t>
            </a:r>
            <a:r>
              <a:rPr lang="en-GB" sz="2300" b="1" dirty="0">
                <a:solidFill>
                  <a:srgbClr val="002060"/>
                </a:solidFill>
                <a:latin typeface="Calibri" panose="020F0502020204030204" pitchFamily="34" charset="0"/>
              </a:rPr>
              <a:t>	</a:t>
            </a:r>
            <a:r>
              <a:rPr lang="en-GB" sz="2300" b="1" dirty="0" smtClean="0">
                <a:solidFill>
                  <a:srgbClr val="002060"/>
                </a:solidFill>
                <a:latin typeface="Calibri" panose="020F0502020204030204" pitchFamily="34" charset="0"/>
              </a:rPr>
              <a:t>	Competing </a:t>
            </a:r>
            <a:r>
              <a:rPr lang="en-GB" sz="2300" b="1" dirty="0">
                <a:solidFill>
                  <a:srgbClr val="002060"/>
                </a:solidFill>
                <a:latin typeface="Calibri" panose="020F0502020204030204" pitchFamily="34" charset="0"/>
              </a:rPr>
              <a:t>risks Cox </a:t>
            </a:r>
            <a:r>
              <a:rPr lang="en-GB" sz="2300" b="1" dirty="0" smtClean="0">
                <a:solidFill>
                  <a:srgbClr val="002060"/>
                </a:solidFill>
                <a:latin typeface="Calibri" panose="020F0502020204030204" pitchFamily="34" charset="0"/>
              </a:rPr>
              <a:t>meta-analysis (Pradeep </a:t>
            </a:r>
            <a:r>
              <a:rPr lang="en-GB" sz="2300" b="1" dirty="0">
                <a:solidFill>
                  <a:srgbClr val="002060"/>
                </a:solidFill>
                <a:latin typeface="Calibri" panose="020F0502020204030204" pitchFamily="34" charset="0"/>
              </a:rPr>
              <a:t>Virdee)</a:t>
            </a:r>
          </a:p>
          <a:p>
            <a:pPr marL="0" indent="0" defTabSz="432000">
              <a:spcBef>
                <a:spcPts val="0"/>
              </a:spcBef>
              <a:spcAft>
                <a:spcPts val="1800"/>
              </a:spcAft>
              <a:buNone/>
            </a:pPr>
            <a:r>
              <a:rPr lang="en-GB" sz="2300" b="1" dirty="0" smtClean="0">
                <a:solidFill>
                  <a:srgbClr val="002060"/>
                </a:solidFill>
                <a:latin typeface="Calibri" panose="020F0502020204030204" pitchFamily="34" charset="0"/>
              </a:rPr>
              <a:t>13.50 </a:t>
            </a:r>
            <a:r>
              <a:rPr lang="en-GB" sz="2300" b="1" dirty="0">
                <a:solidFill>
                  <a:srgbClr val="002060"/>
                </a:solidFill>
                <a:latin typeface="Calibri" panose="020F0502020204030204" pitchFamily="34" charset="0"/>
              </a:rPr>
              <a:t>  </a:t>
            </a:r>
            <a:r>
              <a:rPr lang="en-GB" sz="2300" b="1" dirty="0" smtClean="0">
                <a:solidFill>
                  <a:srgbClr val="002060"/>
                </a:solidFill>
                <a:latin typeface="Calibri" panose="020F0502020204030204" pitchFamily="34" charset="0"/>
              </a:rPr>
              <a:t>	5 </a:t>
            </a:r>
            <a:r>
              <a:rPr lang="en-GB" sz="2300" b="1" dirty="0">
                <a:solidFill>
                  <a:srgbClr val="002060"/>
                </a:solidFill>
                <a:latin typeface="Calibri" panose="020F0502020204030204" pitchFamily="34" charset="0"/>
              </a:rPr>
              <a:t>thoughts on early phase trials </a:t>
            </a:r>
            <a:r>
              <a:rPr lang="en-GB" sz="2300" b="1" dirty="0" smtClean="0">
                <a:solidFill>
                  <a:srgbClr val="002060"/>
                </a:solidFill>
                <a:latin typeface="Calibri" panose="020F0502020204030204" pitchFamily="34" charset="0"/>
              </a:rPr>
              <a:t>(Jane </a:t>
            </a:r>
            <a:r>
              <a:rPr lang="en-GB" sz="2300" b="1" dirty="0">
                <a:solidFill>
                  <a:srgbClr val="002060"/>
                </a:solidFill>
                <a:latin typeface="Calibri" panose="020F0502020204030204" pitchFamily="34" charset="0"/>
              </a:rPr>
              <a:t>Holmes)</a:t>
            </a:r>
          </a:p>
          <a:p>
            <a:pPr marL="0" indent="0" defTabSz="432000" eaLnBrk="1" hangingPunct="1">
              <a:spcBef>
                <a:spcPts val="0"/>
              </a:spcBef>
              <a:spcAft>
                <a:spcPts val="1800"/>
              </a:spcAft>
              <a:buNone/>
            </a:pPr>
            <a:endParaRPr lang="en-US" altLang="en-US" sz="2300" b="1" dirty="0">
              <a:solidFill>
                <a:srgbClr val="002060"/>
              </a:solidFill>
              <a:latin typeface="Calibri" pitchFamily="34" charset="0"/>
              <a:ea typeface="Calibri" pitchFamily="34" charset="0"/>
              <a:cs typeface="Calibri" pitchFamily="34" charset="0"/>
            </a:endParaRPr>
          </a:p>
          <a:p>
            <a:pPr defTabSz="432000" eaLnBrk="1" hangingPunct="1">
              <a:spcBef>
                <a:spcPts val="0"/>
              </a:spcBef>
              <a:spcAft>
                <a:spcPts val="1800"/>
              </a:spcAft>
            </a:pPr>
            <a:endParaRPr lang="en-US" altLang="en-US" sz="2300" b="1" dirty="0">
              <a:solidFill>
                <a:srgbClr val="002060"/>
              </a:solidFill>
              <a:latin typeface="Calibri" pitchFamily="34" charset="0"/>
              <a:ea typeface="Calibri" pitchFamily="34" charset="0"/>
              <a:cs typeface="Calibri" pitchFamily="34" charset="0"/>
            </a:endParaRPr>
          </a:p>
        </p:txBody>
      </p:sp>
    </p:spTree>
    <p:extLst>
      <p:ext uri="{BB962C8B-B14F-4D97-AF65-F5344CB8AC3E}">
        <p14:creationId xmlns:p14="http://schemas.microsoft.com/office/powerpoint/2010/main" val="1402767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236892" y="255240"/>
            <a:ext cx="8655587" cy="6414120"/>
          </a:xfrm>
          <a:prstGeom prst="round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p:nvPr>
        </p:nvSpPr>
        <p:spPr>
          <a:xfrm>
            <a:off x="452963" y="260648"/>
            <a:ext cx="8229600" cy="1143000"/>
          </a:xfrm>
        </p:spPr>
        <p:txBody>
          <a:bodyPr/>
          <a:lstStyle/>
          <a:p>
            <a:r>
              <a:rPr lang="en-GB" sz="4000" b="1" dirty="0" smtClean="0">
                <a:solidFill>
                  <a:srgbClr val="002060"/>
                </a:solidFill>
                <a:latin typeface="Calibri" pitchFamily="34" charset="0"/>
              </a:rPr>
              <a:t>Talks for future meetings</a:t>
            </a:r>
            <a:endParaRPr lang="en-GB" sz="4000" dirty="0">
              <a:solidFill>
                <a:srgbClr val="002060"/>
              </a:solidFill>
            </a:endParaRPr>
          </a:p>
        </p:txBody>
      </p:sp>
      <p:pic>
        <p:nvPicPr>
          <p:cNvPr id="9" name="Picture 2" descr="G:\OXSTAT\Logo Pack\Screen\The Ox Stat Net-Logo.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76256" y="5445224"/>
            <a:ext cx="1516113" cy="77940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7"/>
          <p:cNvSpPr txBox="1">
            <a:spLocks noChangeArrowheads="1"/>
          </p:cNvSpPr>
          <p:nvPr/>
        </p:nvSpPr>
        <p:spPr bwMode="auto">
          <a:xfrm>
            <a:off x="1907704" y="1546041"/>
            <a:ext cx="4104457" cy="46443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720000" indent="-720000">
              <a:buFont typeface="Arial" panose="020B0604020202020204" pitchFamily="34" charset="0"/>
              <a:buChar char="•"/>
            </a:pPr>
            <a:r>
              <a:rPr lang="en-US" sz="3600" b="1" dirty="0">
                <a:solidFill>
                  <a:srgbClr val="002060"/>
                </a:solidFill>
                <a:latin typeface="Calibri" panose="020F0502020204030204" pitchFamily="34" charset="0"/>
              </a:rPr>
              <a:t>Show ‘n’ Tell </a:t>
            </a:r>
            <a:endParaRPr lang="en-GB" sz="3600" b="1" dirty="0">
              <a:solidFill>
                <a:srgbClr val="002060"/>
              </a:solidFill>
              <a:latin typeface="Calibri" panose="020F0502020204030204" pitchFamily="34" charset="0"/>
            </a:endParaRPr>
          </a:p>
          <a:p>
            <a:pPr marL="720000" indent="-720000">
              <a:buFont typeface="Arial" panose="020B0604020202020204" pitchFamily="34" charset="0"/>
              <a:buChar char="•"/>
            </a:pPr>
            <a:r>
              <a:rPr lang="en-US" sz="3600" b="1" dirty="0" smtClean="0">
                <a:solidFill>
                  <a:srgbClr val="002060"/>
                </a:solidFill>
                <a:latin typeface="Calibri" panose="020F0502020204030204" pitchFamily="34" charset="0"/>
              </a:rPr>
              <a:t>Hotspots</a:t>
            </a:r>
            <a:endParaRPr lang="en-GB" sz="3600" b="1" dirty="0">
              <a:solidFill>
                <a:srgbClr val="002060"/>
              </a:solidFill>
              <a:latin typeface="Calibri" panose="020F0502020204030204" pitchFamily="34" charset="0"/>
            </a:endParaRPr>
          </a:p>
          <a:p>
            <a:pPr marL="720000" indent="-720000">
              <a:buFont typeface="Arial" panose="020B0604020202020204" pitchFamily="34" charset="0"/>
              <a:buChar char="•"/>
            </a:pPr>
            <a:r>
              <a:rPr lang="en-US" sz="3600" b="1" dirty="0">
                <a:solidFill>
                  <a:srgbClr val="002060"/>
                </a:solidFill>
                <a:latin typeface="Calibri" panose="020F0502020204030204" pitchFamily="34" charset="0"/>
              </a:rPr>
              <a:t>Teaching</a:t>
            </a:r>
            <a:endParaRPr lang="en-GB" sz="3600" b="1" dirty="0">
              <a:solidFill>
                <a:srgbClr val="002060"/>
              </a:solidFill>
              <a:latin typeface="Calibri" panose="020F0502020204030204" pitchFamily="34" charset="0"/>
            </a:endParaRPr>
          </a:p>
          <a:p>
            <a:pPr marL="720000" indent="-720000">
              <a:buFont typeface="Arial" panose="020B0604020202020204" pitchFamily="34" charset="0"/>
              <a:buChar char="•"/>
            </a:pPr>
            <a:r>
              <a:rPr lang="en-US" sz="3600" b="1" dirty="0" smtClean="0">
                <a:solidFill>
                  <a:srgbClr val="002060"/>
                </a:solidFill>
                <a:latin typeface="Calibri" panose="020F0502020204030204" pitchFamily="34" charset="0"/>
              </a:rPr>
              <a:t>Career </a:t>
            </a:r>
            <a:r>
              <a:rPr lang="en-US" sz="3600" b="1" dirty="0">
                <a:solidFill>
                  <a:srgbClr val="002060"/>
                </a:solidFill>
                <a:latin typeface="Calibri" panose="020F0502020204030204" pitchFamily="34" charset="0"/>
              </a:rPr>
              <a:t>Corner</a:t>
            </a:r>
            <a:endParaRPr lang="en-GB" sz="3600" b="1" dirty="0">
              <a:solidFill>
                <a:srgbClr val="002060"/>
              </a:solidFill>
              <a:latin typeface="Calibri" panose="020F0502020204030204" pitchFamily="34" charset="0"/>
            </a:endParaRPr>
          </a:p>
          <a:p>
            <a:pPr marL="720000" indent="-720000">
              <a:buFont typeface="Arial" panose="020B0604020202020204" pitchFamily="34" charset="0"/>
              <a:buChar char="•"/>
            </a:pPr>
            <a:r>
              <a:rPr lang="en-US" sz="3600" b="1" dirty="0" smtClean="0">
                <a:solidFill>
                  <a:srgbClr val="002060"/>
                </a:solidFill>
                <a:latin typeface="Calibri" panose="020F0502020204030204" pitchFamily="34" charset="0"/>
              </a:rPr>
              <a:t>Methodology</a:t>
            </a:r>
            <a:endParaRPr lang="en-GB" sz="3600" b="1" dirty="0">
              <a:solidFill>
                <a:srgbClr val="002060"/>
              </a:solidFill>
              <a:latin typeface="Calibri" panose="020F0502020204030204" pitchFamily="34" charset="0"/>
            </a:endParaRPr>
          </a:p>
          <a:p>
            <a:pPr marL="720000" defTabSz="432000" eaLnBrk="1" hangingPunct="1">
              <a:spcBef>
                <a:spcPts val="0"/>
              </a:spcBef>
              <a:spcAft>
                <a:spcPts val="1800"/>
              </a:spcAft>
              <a:buFont typeface="Arial" panose="020B0604020202020204" pitchFamily="34" charset="0"/>
              <a:buChar char="•"/>
            </a:pPr>
            <a:endParaRPr lang="en-US" altLang="en-US" sz="3600" b="1" dirty="0">
              <a:solidFill>
                <a:srgbClr val="002060"/>
              </a:solidFill>
              <a:latin typeface="Calibri" pitchFamily="34" charset="0"/>
              <a:ea typeface="Calibri" pitchFamily="34" charset="0"/>
              <a:cs typeface="Calibri" pitchFamily="34" charset="0"/>
            </a:endParaRPr>
          </a:p>
          <a:p>
            <a:pPr marL="720000" defTabSz="432000" eaLnBrk="1" hangingPunct="1">
              <a:spcBef>
                <a:spcPts val="0"/>
              </a:spcBef>
              <a:spcAft>
                <a:spcPts val="1800"/>
              </a:spcAft>
              <a:buFont typeface="Arial" panose="020B0604020202020204" pitchFamily="34" charset="0"/>
              <a:buChar char="•"/>
            </a:pPr>
            <a:endParaRPr lang="en-US" altLang="en-US" sz="3600" b="1" dirty="0">
              <a:solidFill>
                <a:srgbClr val="002060"/>
              </a:solidFill>
              <a:latin typeface="Calibri" pitchFamily="34" charset="0"/>
              <a:ea typeface="Calibri" pitchFamily="34" charset="0"/>
              <a:cs typeface="Calibri" pitchFamily="34" charset="0"/>
            </a:endParaRPr>
          </a:p>
        </p:txBody>
      </p:sp>
    </p:spTree>
    <p:extLst>
      <p:ext uri="{BB962C8B-B14F-4D97-AF65-F5344CB8AC3E}">
        <p14:creationId xmlns:p14="http://schemas.microsoft.com/office/powerpoint/2010/main" val="14129387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236892" y="255240"/>
            <a:ext cx="8655587" cy="6414120"/>
          </a:xfrm>
          <a:prstGeom prst="round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p:nvPr>
        </p:nvSpPr>
        <p:spPr>
          <a:xfrm>
            <a:off x="452963" y="260648"/>
            <a:ext cx="8229600" cy="1143000"/>
          </a:xfrm>
        </p:spPr>
        <p:txBody>
          <a:bodyPr/>
          <a:lstStyle/>
          <a:p>
            <a:r>
              <a:rPr lang="en-GB" sz="4000" b="1" dirty="0" smtClean="0">
                <a:solidFill>
                  <a:srgbClr val="002060"/>
                </a:solidFill>
                <a:latin typeface="Calibri" pitchFamily="34" charset="0"/>
              </a:rPr>
              <a:t>Talks for future meetings</a:t>
            </a:r>
            <a:endParaRPr lang="en-GB" sz="4000" dirty="0">
              <a:solidFill>
                <a:srgbClr val="002060"/>
              </a:solidFill>
            </a:endParaRPr>
          </a:p>
        </p:txBody>
      </p:sp>
      <p:pic>
        <p:nvPicPr>
          <p:cNvPr id="9" name="Picture 2" descr="G:\OXSTAT\Logo Pack\Screen\The Ox Stat Net-Logo.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76256" y="5445224"/>
            <a:ext cx="1516113" cy="77940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7"/>
          <p:cNvSpPr txBox="1">
            <a:spLocks noChangeArrowheads="1"/>
          </p:cNvSpPr>
          <p:nvPr/>
        </p:nvSpPr>
        <p:spPr bwMode="auto">
          <a:xfrm>
            <a:off x="827583" y="1546041"/>
            <a:ext cx="7564785" cy="495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r>
              <a:rPr lang="en-US" b="1" dirty="0">
                <a:solidFill>
                  <a:srgbClr val="002060"/>
                </a:solidFill>
                <a:latin typeface="Calibri" panose="020F0502020204030204" pitchFamily="34" charset="0"/>
              </a:rPr>
              <a:t>Show ‘n’ Tell </a:t>
            </a:r>
            <a:endParaRPr lang="en-GB" dirty="0">
              <a:solidFill>
                <a:srgbClr val="002060"/>
              </a:solidFill>
              <a:latin typeface="Calibri" panose="020F0502020204030204" pitchFamily="34" charset="0"/>
            </a:endParaRPr>
          </a:p>
          <a:p>
            <a:pPr marL="0" indent="0">
              <a:buNone/>
            </a:pPr>
            <a:r>
              <a:rPr lang="en-US" sz="2400" dirty="0">
                <a:solidFill>
                  <a:srgbClr val="002060"/>
                </a:solidFill>
                <a:latin typeface="Calibri" panose="020F0502020204030204" pitchFamily="34" charset="0"/>
              </a:rPr>
              <a:t>Have you got a piece of statistical work that you would like to share, or do you need some constructive criticism within a friendly environment? This could be anything from a pragmatic data analysis, a piece of methodological work, the solution to a statistical problem, the application of a novel technique or adaption of a standard technique, discussion of an interesting journal article or anything else you think might be of interest to others. </a:t>
            </a:r>
            <a:endParaRPr lang="en-GB" sz="2400" dirty="0">
              <a:solidFill>
                <a:srgbClr val="002060"/>
              </a:solidFill>
              <a:latin typeface="Calibri" panose="020F0502020204030204" pitchFamily="34" charset="0"/>
            </a:endParaRPr>
          </a:p>
          <a:p>
            <a:pPr marL="434250" indent="0" defTabSz="432000" eaLnBrk="1" hangingPunct="1">
              <a:spcBef>
                <a:spcPts val="0"/>
              </a:spcBef>
              <a:spcAft>
                <a:spcPts val="1800"/>
              </a:spcAft>
              <a:buNone/>
            </a:pPr>
            <a:endParaRPr lang="en-US" altLang="en-US" sz="3600" b="1" dirty="0">
              <a:solidFill>
                <a:srgbClr val="002060"/>
              </a:solidFill>
              <a:latin typeface="Calibri" pitchFamily="34" charset="0"/>
              <a:ea typeface="Calibri" pitchFamily="34" charset="0"/>
              <a:cs typeface="Calibri" pitchFamily="34" charset="0"/>
            </a:endParaRPr>
          </a:p>
          <a:p>
            <a:pPr marL="720000" defTabSz="432000" eaLnBrk="1" hangingPunct="1">
              <a:spcBef>
                <a:spcPts val="0"/>
              </a:spcBef>
              <a:spcAft>
                <a:spcPts val="1800"/>
              </a:spcAft>
              <a:buFont typeface="Arial" panose="020B0604020202020204" pitchFamily="34" charset="0"/>
              <a:buChar char="•"/>
            </a:pPr>
            <a:endParaRPr lang="en-US" altLang="en-US" sz="3600" b="1" dirty="0">
              <a:solidFill>
                <a:srgbClr val="002060"/>
              </a:solidFill>
              <a:latin typeface="Calibri" pitchFamily="34" charset="0"/>
              <a:ea typeface="Calibri" pitchFamily="34" charset="0"/>
              <a:cs typeface="Calibri" pitchFamily="34" charset="0"/>
            </a:endParaRPr>
          </a:p>
        </p:txBody>
      </p:sp>
    </p:spTree>
    <p:extLst>
      <p:ext uri="{BB962C8B-B14F-4D97-AF65-F5344CB8AC3E}">
        <p14:creationId xmlns:p14="http://schemas.microsoft.com/office/powerpoint/2010/main" val="41458605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236892" y="255240"/>
            <a:ext cx="8655587" cy="6414120"/>
          </a:xfrm>
          <a:prstGeom prst="round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p:nvPr>
        </p:nvSpPr>
        <p:spPr>
          <a:xfrm>
            <a:off x="452963" y="260648"/>
            <a:ext cx="8229600" cy="1143000"/>
          </a:xfrm>
        </p:spPr>
        <p:txBody>
          <a:bodyPr/>
          <a:lstStyle/>
          <a:p>
            <a:r>
              <a:rPr lang="en-GB" sz="4000" b="1" dirty="0" smtClean="0">
                <a:solidFill>
                  <a:srgbClr val="002060"/>
                </a:solidFill>
                <a:latin typeface="Calibri" pitchFamily="34" charset="0"/>
              </a:rPr>
              <a:t>Talks for future meetings</a:t>
            </a:r>
            <a:endParaRPr lang="en-GB" sz="4000" dirty="0">
              <a:solidFill>
                <a:srgbClr val="002060"/>
              </a:solidFill>
            </a:endParaRPr>
          </a:p>
        </p:txBody>
      </p:sp>
      <p:pic>
        <p:nvPicPr>
          <p:cNvPr id="9" name="Picture 2" descr="G:\OXSTAT\Logo Pack\Screen\The Ox Stat Net-Logo.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76256" y="5445224"/>
            <a:ext cx="1516113" cy="77940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7"/>
          <p:cNvSpPr txBox="1">
            <a:spLocks noChangeArrowheads="1"/>
          </p:cNvSpPr>
          <p:nvPr/>
        </p:nvSpPr>
        <p:spPr bwMode="auto">
          <a:xfrm>
            <a:off x="827583" y="1546041"/>
            <a:ext cx="7564785" cy="3844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r>
              <a:rPr lang="en-US" b="1" dirty="0">
                <a:solidFill>
                  <a:srgbClr val="002060"/>
                </a:solidFill>
                <a:latin typeface="Calibri" panose="020F0502020204030204" pitchFamily="34" charset="0"/>
              </a:rPr>
              <a:t>Hotspots</a:t>
            </a:r>
            <a:endParaRPr lang="en-GB" dirty="0">
              <a:solidFill>
                <a:srgbClr val="002060"/>
              </a:solidFill>
              <a:latin typeface="Calibri" panose="020F0502020204030204" pitchFamily="34" charset="0"/>
            </a:endParaRPr>
          </a:p>
          <a:p>
            <a:pPr marL="0" indent="0">
              <a:buNone/>
            </a:pPr>
            <a:r>
              <a:rPr lang="en-US" sz="2400" dirty="0">
                <a:solidFill>
                  <a:srgbClr val="002060"/>
                </a:solidFill>
                <a:latin typeface="Calibri" panose="020F0502020204030204" pitchFamily="34" charset="0"/>
              </a:rPr>
              <a:t>Are you feeling a bit stuck or can’t fully get your head around something? Come and share it in a hotspot and let others see if they can help. It doesn’t have to be a formal presentation with </a:t>
            </a:r>
            <a:r>
              <a:rPr lang="en-US" sz="2400" dirty="0" smtClean="0">
                <a:solidFill>
                  <a:srgbClr val="002060"/>
                </a:solidFill>
                <a:latin typeface="Calibri" panose="020F0502020204030204" pitchFamily="34" charset="0"/>
              </a:rPr>
              <a:t>slides, it could even be just a short question, </a:t>
            </a:r>
            <a:r>
              <a:rPr lang="en-US" sz="2400" dirty="0">
                <a:solidFill>
                  <a:srgbClr val="002060"/>
                </a:solidFill>
                <a:latin typeface="Calibri" panose="020F0502020204030204" pitchFamily="34" charset="0"/>
              </a:rPr>
              <a:t>it’s up to you. </a:t>
            </a:r>
            <a:endParaRPr lang="en-GB" sz="2400" dirty="0">
              <a:solidFill>
                <a:srgbClr val="002060"/>
              </a:solidFill>
              <a:latin typeface="Calibri" panose="020F0502020204030204" pitchFamily="34" charset="0"/>
            </a:endParaRPr>
          </a:p>
          <a:p>
            <a:pPr marL="434250" indent="0" defTabSz="432000" eaLnBrk="1" hangingPunct="1">
              <a:spcBef>
                <a:spcPts val="0"/>
              </a:spcBef>
              <a:spcAft>
                <a:spcPts val="1800"/>
              </a:spcAft>
              <a:buNone/>
            </a:pPr>
            <a:endParaRPr lang="en-US" altLang="en-US" sz="3600" b="1" dirty="0">
              <a:solidFill>
                <a:srgbClr val="002060"/>
              </a:solidFill>
              <a:latin typeface="Calibri" pitchFamily="34" charset="0"/>
              <a:ea typeface="Calibri" pitchFamily="34" charset="0"/>
              <a:cs typeface="Calibri" pitchFamily="34" charset="0"/>
            </a:endParaRPr>
          </a:p>
          <a:p>
            <a:pPr marL="720000" defTabSz="432000" eaLnBrk="1" hangingPunct="1">
              <a:spcBef>
                <a:spcPts val="0"/>
              </a:spcBef>
              <a:spcAft>
                <a:spcPts val="1800"/>
              </a:spcAft>
              <a:buFont typeface="Arial" panose="020B0604020202020204" pitchFamily="34" charset="0"/>
              <a:buChar char="•"/>
            </a:pPr>
            <a:endParaRPr lang="en-US" altLang="en-US" sz="3600" b="1" dirty="0">
              <a:solidFill>
                <a:srgbClr val="002060"/>
              </a:solidFill>
              <a:latin typeface="Calibri" pitchFamily="34" charset="0"/>
              <a:ea typeface="Calibri" pitchFamily="34" charset="0"/>
              <a:cs typeface="Calibri" pitchFamily="34" charset="0"/>
            </a:endParaRPr>
          </a:p>
        </p:txBody>
      </p:sp>
    </p:spTree>
    <p:extLst>
      <p:ext uri="{BB962C8B-B14F-4D97-AF65-F5344CB8AC3E}">
        <p14:creationId xmlns:p14="http://schemas.microsoft.com/office/powerpoint/2010/main" val="4959400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236892" y="255240"/>
            <a:ext cx="8655587" cy="6414120"/>
          </a:xfrm>
          <a:prstGeom prst="round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p:nvPr>
        </p:nvSpPr>
        <p:spPr>
          <a:xfrm>
            <a:off x="452963" y="260648"/>
            <a:ext cx="8229600" cy="1143000"/>
          </a:xfrm>
        </p:spPr>
        <p:txBody>
          <a:bodyPr/>
          <a:lstStyle/>
          <a:p>
            <a:r>
              <a:rPr lang="en-GB" sz="4000" b="1" dirty="0" smtClean="0">
                <a:solidFill>
                  <a:srgbClr val="002060"/>
                </a:solidFill>
                <a:latin typeface="Calibri" pitchFamily="34" charset="0"/>
              </a:rPr>
              <a:t>Talks for future meetings</a:t>
            </a:r>
            <a:endParaRPr lang="en-GB" sz="4000" dirty="0">
              <a:solidFill>
                <a:srgbClr val="002060"/>
              </a:solidFill>
            </a:endParaRPr>
          </a:p>
        </p:txBody>
      </p:sp>
      <p:pic>
        <p:nvPicPr>
          <p:cNvPr id="9" name="Picture 2" descr="G:\OXSTAT\Logo Pack\Screen\The Ox Stat Net-Logo.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76256" y="5445224"/>
            <a:ext cx="1516113" cy="77940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7"/>
          <p:cNvSpPr txBox="1">
            <a:spLocks noChangeArrowheads="1"/>
          </p:cNvSpPr>
          <p:nvPr/>
        </p:nvSpPr>
        <p:spPr bwMode="auto">
          <a:xfrm>
            <a:off x="827583" y="1546041"/>
            <a:ext cx="8064896" cy="32439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r>
              <a:rPr lang="en-US" b="1" dirty="0">
                <a:solidFill>
                  <a:srgbClr val="002060"/>
                </a:solidFill>
                <a:latin typeface="Calibri" panose="020F0502020204030204" pitchFamily="34" charset="0"/>
              </a:rPr>
              <a:t>Teaching</a:t>
            </a:r>
            <a:endParaRPr lang="en-GB" dirty="0">
              <a:solidFill>
                <a:srgbClr val="002060"/>
              </a:solidFill>
              <a:latin typeface="Calibri" panose="020F0502020204030204" pitchFamily="34" charset="0"/>
            </a:endParaRPr>
          </a:p>
          <a:p>
            <a:pPr marL="0" indent="0">
              <a:buNone/>
            </a:pPr>
            <a:r>
              <a:rPr lang="en-US" sz="2400" dirty="0">
                <a:solidFill>
                  <a:srgbClr val="002060"/>
                </a:solidFill>
                <a:latin typeface="Calibri" panose="020F0502020204030204" pitchFamily="34" charset="0"/>
              </a:rPr>
              <a:t>Are you involved in teaching or running a course</a:t>
            </a:r>
            <a:r>
              <a:rPr lang="en-US" sz="2400" dirty="0" smtClean="0">
                <a:solidFill>
                  <a:srgbClr val="002060"/>
                </a:solidFill>
                <a:latin typeface="Calibri" panose="020F0502020204030204" pitchFamily="34" charset="0"/>
              </a:rPr>
              <a:t>/ workshop </a:t>
            </a:r>
            <a:r>
              <a:rPr lang="en-US" sz="2400" dirty="0">
                <a:solidFill>
                  <a:srgbClr val="002060"/>
                </a:solidFill>
                <a:latin typeface="Calibri" panose="020F0502020204030204" pitchFamily="34" charset="0"/>
              </a:rPr>
              <a:t>that you would like to talk about? Perhaps you looking for volunteers to help out on your course and would like to talk about teaching opportunities available for statisticians and epidemiologists on your course or within the wider Medical Sciences Division? Or thinking of launching a new course or workshop and looking for ideas and input? </a:t>
            </a:r>
            <a:endParaRPr lang="en-US" altLang="en-US" sz="2400" b="1" dirty="0">
              <a:solidFill>
                <a:srgbClr val="002060"/>
              </a:solidFill>
              <a:latin typeface="Calibri" pitchFamily="34" charset="0"/>
              <a:ea typeface="Calibri" pitchFamily="34" charset="0"/>
              <a:cs typeface="Calibri" pitchFamily="34" charset="0"/>
            </a:endParaRPr>
          </a:p>
        </p:txBody>
      </p:sp>
    </p:spTree>
    <p:extLst>
      <p:ext uri="{BB962C8B-B14F-4D97-AF65-F5344CB8AC3E}">
        <p14:creationId xmlns:p14="http://schemas.microsoft.com/office/powerpoint/2010/main" val="4959400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236892" y="255240"/>
            <a:ext cx="8655587" cy="6414120"/>
          </a:xfrm>
          <a:prstGeom prst="round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p:nvPr>
        </p:nvSpPr>
        <p:spPr>
          <a:xfrm>
            <a:off x="452963" y="260648"/>
            <a:ext cx="8229600" cy="1143000"/>
          </a:xfrm>
        </p:spPr>
        <p:txBody>
          <a:bodyPr/>
          <a:lstStyle/>
          <a:p>
            <a:r>
              <a:rPr lang="en-GB" sz="4000" b="1" dirty="0" smtClean="0">
                <a:solidFill>
                  <a:srgbClr val="002060"/>
                </a:solidFill>
                <a:latin typeface="Calibri" pitchFamily="34" charset="0"/>
              </a:rPr>
              <a:t>Talks for future meetings</a:t>
            </a:r>
            <a:endParaRPr lang="en-GB" sz="4000" dirty="0">
              <a:solidFill>
                <a:srgbClr val="002060"/>
              </a:solidFill>
            </a:endParaRPr>
          </a:p>
        </p:txBody>
      </p:sp>
      <p:pic>
        <p:nvPicPr>
          <p:cNvPr id="9" name="Picture 2" descr="G:\OXSTAT\Logo Pack\Screen\The Ox Stat Net-Logo.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76256" y="5445224"/>
            <a:ext cx="1516113" cy="77940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7"/>
          <p:cNvSpPr txBox="1">
            <a:spLocks noChangeArrowheads="1"/>
          </p:cNvSpPr>
          <p:nvPr/>
        </p:nvSpPr>
        <p:spPr bwMode="auto">
          <a:xfrm>
            <a:off x="827583" y="1546041"/>
            <a:ext cx="7776865" cy="4213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r>
              <a:rPr lang="en-US" b="1" dirty="0">
                <a:solidFill>
                  <a:srgbClr val="002060"/>
                </a:solidFill>
                <a:latin typeface="Calibri" panose="020F0502020204030204" pitchFamily="34" charset="0"/>
              </a:rPr>
              <a:t>Career Corner</a:t>
            </a:r>
            <a:endParaRPr lang="en-GB" dirty="0">
              <a:solidFill>
                <a:srgbClr val="002060"/>
              </a:solidFill>
              <a:latin typeface="Calibri" panose="020F0502020204030204" pitchFamily="34" charset="0"/>
            </a:endParaRPr>
          </a:p>
          <a:p>
            <a:pPr marL="0" indent="0">
              <a:buNone/>
            </a:pPr>
            <a:r>
              <a:rPr lang="en-US" sz="2400" dirty="0">
                <a:solidFill>
                  <a:srgbClr val="002060"/>
                </a:solidFill>
                <a:latin typeface="Calibri" panose="020F0502020204030204" pitchFamily="34" charset="0"/>
              </a:rPr>
              <a:t>This section is for people who want to talk about opportunities such as NIHR/MRC/</a:t>
            </a:r>
            <a:r>
              <a:rPr lang="en-US" sz="2400" dirty="0" err="1">
                <a:solidFill>
                  <a:srgbClr val="002060"/>
                </a:solidFill>
                <a:latin typeface="Calibri" panose="020F0502020204030204" pitchFamily="34" charset="0"/>
              </a:rPr>
              <a:t>Wellcome</a:t>
            </a:r>
            <a:r>
              <a:rPr lang="en-US" sz="2400" dirty="0">
                <a:solidFill>
                  <a:srgbClr val="002060"/>
                </a:solidFill>
                <a:latin typeface="Calibri" panose="020F0502020204030204" pitchFamily="34" charset="0"/>
              </a:rPr>
              <a:t> fellowships, pump-priming bids, how to be a PI as a statistician, getting methodology grants. Come and talk about your experiences, share your successes and failures, </a:t>
            </a:r>
            <a:r>
              <a:rPr lang="en-US" sz="2400" dirty="0" smtClean="0">
                <a:solidFill>
                  <a:srgbClr val="002060"/>
                </a:solidFill>
                <a:latin typeface="Calibri" panose="020F0502020204030204" pitchFamily="34" charset="0"/>
              </a:rPr>
              <a:t>guidance to others on where </a:t>
            </a:r>
            <a:r>
              <a:rPr lang="en-US" sz="2400" dirty="0">
                <a:solidFill>
                  <a:srgbClr val="002060"/>
                </a:solidFill>
                <a:latin typeface="Calibri" panose="020F0502020204030204" pitchFamily="34" charset="0"/>
              </a:rPr>
              <a:t>to get help and advice.</a:t>
            </a:r>
            <a:endParaRPr lang="en-GB" sz="2400" dirty="0">
              <a:solidFill>
                <a:srgbClr val="002060"/>
              </a:solidFill>
              <a:latin typeface="Calibri" panose="020F0502020204030204" pitchFamily="34" charset="0"/>
            </a:endParaRPr>
          </a:p>
          <a:p>
            <a:pPr marL="434250" indent="0" defTabSz="432000" eaLnBrk="1" hangingPunct="1">
              <a:spcBef>
                <a:spcPts val="0"/>
              </a:spcBef>
              <a:spcAft>
                <a:spcPts val="1800"/>
              </a:spcAft>
              <a:buNone/>
            </a:pPr>
            <a:endParaRPr lang="en-US" altLang="en-US" sz="3600" b="1" dirty="0">
              <a:solidFill>
                <a:srgbClr val="002060"/>
              </a:solidFill>
              <a:latin typeface="Calibri" pitchFamily="34" charset="0"/>
              <a:ea typeface="Calibri" pitchFamily="34" charset="0"/>
              <a:cs typeface="Calibri" pitchFamily="34" charset="0"/>
            </a:endParaRPr>
          </a:p>
          <a:p>
            <a:pPr marL="720000" defTabSz="432000" eaLnBrk="1" hangingPunct="1">
              <a:spcBef>
                <a:spcPts val="0"/>
              </a:spcBef>
              <a:spcAft>
                <a:spcPts val="1800"/>
              </a:spcAft>
              <a:buFont typeface="Arial" panose="020B0604020202020204" pitchFamily="34" charset="0"/>
              <a:buChar char="•"/>
            </a:pPr>
            <a:endParaRPr lang="en-US" altLang="en-US" sz="3600" b="1" dirty="0">
              <a:solidFill>
                <a:srgbClr val="002060"/>
              </a:solidFill>
              <a:latin typeface="Calibri" pitchFamily="34" charset="0"/>
              <a:ea typeface="Calibri" pitchFamily="34" charset="0"/>
              <a:cs typeface="Calibri" pitchFamily="34" charset="0"/>
            </a:endParaRPr>
          </a:p>
        </p:txBody>
      </p:sp>
    </p:spTree>
    <p:extLst>
      <p:ext uri="{BB962C8B-B14F-4D97-AF65-F5344CB8AC3E}">
        <p14:creationId xmlns:p14="http://schemas.microsoft.com/office/powerpoint/2010/main" val="4959400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236892" y="255240"/>
            <a:ext cx="8655587" cy="6414120"/>
          </a:xfrm>
          <a:prstGeom prst="round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p:nvPr>
        </p:nvSpPr>
        <p:spPr>
          <a:xfrm>
            <a:off x="452963" y="260648"/>
            <a:ext cx="8229600" cy="1143000"/>
          </a:xfrm>
        </p:spPr>
        <p:txBody>
          <a:bodyPr/>
          <a:lstStyle/>
          <a:p>
            <a:r>
              <a:rPr lang="en-GB" sz="4000" b="1" dirty="0" smtClean="0">
                <a:solidFill>
                  <a:srgbClr val="002060"/>
                </a:solidFill>
                <a:latin typeface="Calibri" pitchFamily="34" charset="0"/>
              </a:rPr>
              <a:t>Talks for future meetings</a:t>
            </a:r>
            <a:endParaRPr lang="en-GB" sz="4000" dirty="0">
              <a:solidFill>
                <a:srgbClr val="002060"/>
              </a:solidFill>
            </a:endParaRPr>
          </a:p>
        </p:txBody>
      </p:sp>
      <p:pic>
        <p:nvPicPr>
          <p:cNvPr id="9" name="Picture 2" descr="G:\OXSTAT\Logo Pack\Screen\The Ox Stat Net-Logo.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76256" y="5445224"/>
            <a:ext cx="1516113" cy="77940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7"/>
          <p:cNvSpPr txBox="1">
            <a:spLocks noChangeArrowheads="1"/>
          </p:cNvSpPr>
          <p:nvPr/>
        </p:nvSpPr>
        <p:spPr bwMode="auto">
          <a:xfrm>
            <a:off x="827583" y="1546041"/>
            <a:ext cx="7564785" cy="3844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r>
              <a:rPr lang="en-US" b="1" dirty="0">
                <a:solidFill>
                  <a:srgbClr val="002060"/>
                </a:solidFill>
                <a:latin typeface="Calibri" panose="020F0502020204030204" pitchFamily="34" charset="0"/>
              </a:rPr>
              <a:t>Methodology</a:t>
            </a:r>
            <a:endParaRPr lang="en-GB" dirty="0">
              <a:solidFill>
                <a:srgbClr val="002060"/>
              </a:solidFill>
              <a:latin typeface="Calibri" panose="020F0502020204030204" pitchFamily="34" charset="0"/>
            </a:endParaRPr>
          </a:p>
          <a:p>
            <a:pPr marL="0" indent="0">
              <a:buNone/>
            </a:pPr>
            <a:r>
              <a:rPr lang="en-US" sz="2400" dirty="0">
                <a:solidFill>
                  <a:srgbClr val="002060"/>
                </a:solidFill>
                <a:latin typeface="Calibri" panose="020F0502020204030204" pitchFamily="34" charset="0"/>
              </a:rPr>
              <a:t>Have you got some ideas for a piece of methodological work, but require some collaboration or expertise that you don’t have in your own unit? Come along and present your ideas and see if anyone is interested in collaborating with you. </a:t>
            </a:r>
            <a:endParaRPr lang="en-GB" sz="2400" dirty="0">
              <a:solidFill>
                <a:srgbClr val="002060"/>
              </a:solidFill>
              <a:latin typeface="Calibri" panose="020F0502020204030204" pitchFamily="34" charset="0"/>
            </a:endParaRPr>
          </a:p>
          <a:p>
            <a:pPr marL="434250" indent="0" defTabSz="432000" eaLnBrk="1" hangingPunct="1">
              <a:spcBef>
                <a:spcPts val="0"/>
              </a:spcBef>
              <a:spcAft>
                <a:spcPts val="1800"/>
              </a:spcAft>
              <a:buNone/>
            </a:pPr>
            <a:endParaRPr lang="en-US" altLang="en-US" sz="3600" b="1" dirty="0">
              <a:solidFill>
                <a:srgbClr val="002060"/>
              </a:solidFill>
              <a:latin typeface="Calibri" pitchFamily="34" charset="0"/>
              <a:ea typeface="Calibri" pitchFamily="34" charset="0"/>
              <a:cs typeface="Calibri" pitchFamily="34" charset="0"/>
            </a:endParaRPr>
          </a:p>
          <a:p>
            <a:pPr marL="720000" defTabSz="432000" eaLnBrk="1" hangingPunct="1">
              <a:spcBef>
                <a:spcPts val="0"/>
              </a:spcBef>
              <a:spcAft>
                <a:spcPts val="1800"/>
              </a:spcAft>
              <a:buFont typeface="Arial" panose="020B0604020202020204" pitchFamily="34" charset="0"/>
              <a:buChar char="•"/>
            </a:pPr>
            <a:endParaRPr lang="en-US" altLang="en-US" sz="3600" b="1" dirty="0">
              <a:solidFill>
                <a:srgbClr val="002060"/>
              </a:solidFill>
              <a:latin typeface="Calibri" pitchFamily="34" charset="0"/>
              <a:ea typeface="Calibri" pitchFamily="34" charset="0"/>
              <a:cs typeface="Calibri" pitchFamily="34" charset="0"/>
            </a:endParaRPr>
          </a:p>
        </p:txBody>
      </p:sp>
    </p:spTree>
    <p:extLst>
      <p:ext uri="{BB962C8B-B14F-4D97-AF65-F5344CB8AC3E}">
        <p14:creationId xmlns:p14="http://schemas.microsoft.com/office/powerpoint/2010/main" val="4959400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236892" y="255240"/>
            <a:ext cx="8655587" cy="6414120"/>
          </a:xfrm>
          <a:prstGeom prst="round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9" name="Picture 2" descr="G:\OXSTAT\Logo Pack\Screen\The Ox Stat Net-Logo.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76256" y="5445224"/>
            <a:ext cx="1516113" cy="77940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7"/>
          <p:cNvSpPr txBox="1">
            <a:spLocks noChangeArrowheads="1"/>
          </p:cNvSpPr>
          <p:nvPr/>
        </p:nvSpPr>
        <p:spPr bwMode="auto">
          <a:xfrm>
            <a:off x="971600" y="1546041"/>
            <a:ext cx="7200800" cy="3647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434250" indent="0" defTabSz="432000" eaLnBrk="1" hangingPunct="1">
              <a:spcBef>
                <a:spcPts val="0"/>
              </a:spcBef>
              <a:spcAft>
                <a:spcPts val="1800"/>
              </a:spcAft>
              <a:buNone/>
            </a:pPr>
            <a:r>
              <a:rPr lang="en-US" altLang="en-US" sz="7200" b="1" dirty="0" smtClean="0">
                <a:solidFill>
                  <a:srgbClr val="002060"/>
                </a:solidFill>
                <a:latin typeface="Calibri" pitchFamily="34" charset="0"/>
                <a:ea typeface="Calibri" pitchFamily="34" charset="0"/>
                <a:cs typeface="Calibri" pitchFamily="34" charset="0"/>
              </a:rPr>
              <a:t>User groups for STATA / SAS / R</a:t>
            </a:r>
            <a:endParaRPr lang="en-US" altLang="en-US" sz="7200" b="1" dirty="0">
              <a:solidFill>
                <a:srgbClr val="002060"/>
              </a:solidFill>
              <a:latin typeface="Calibri" pitchFamily="34" charset="0"/>
              <a:ea typeface="Calibri" pitchFamily="34" charset="0"/>
              <a:cs typeface="Calibri" pitchFamily="34" charset="0"/>
            </a:endParaRPr>
          </a:p>
          <a:p>
            <a:pPr marL="720000" defTabSz="432000" eaLnBrk="1" hangingPunct="1">
              <a:spcBef>
                <a:spcPts val="0"/>
              </a:spcBef>
              <a:spcAft>
                <a:spcPts val="1800"/>
              </a:spcAft>
              <a:buFont typeface="Arial" panose="020B0604020202020204" pitchFamily="34" charset="0"/>
              <a:buChar char="•"/>
            </a:pPr>
            <a:endParaRPr lang="en-US" altLang="en-US" sz="7200" b="1" dirty="0">
              <a:solidFill>
                <a:srgbClr val="002060"/>
              </a:solidFill>
              <a:latin typeface="Calibri" pitchFamily="34" charset="0"/>
              <a:ea typeface="Calibri" pitchFamily="34" charset="0"/>
              <a:cs typeface="Calibri" pitchFamily="34" charset="0"/>
            </a:endParaRPr>
          </a:p>
        </p:txBody>
      </p:sp>
      <p:sp>
        <p:nvSpPr>
          <p:cNvPr id="4" name="Title 3"/>
          <p:cNvSpPr>
            <a:spLocks noGrp="1"/>
          </p:cNvSpPr>
          <p:nvPr>
            <p:ph type="title"/>
          </p:nvPr>
        </p:nvSpPr>
        <p:spPr/>
        <p:txBody>
          <a:bodyPr/>
          <a:lstStyle/>
          <a:p>
            <a:endParaRPr lang="en-GB"/>
          </a:p>
        </p:txBody>
      </p:sp>
    </p:spTree>
    <p:extLst>
      <p:ext uri="{BB962C8B-B14F-4D97-AF65-F5344CB8AC3E}">
        <p14:creationId xmlns:p14="http://schemas.microsoft.com/office/powerpoint/2010/main" val="1545966772"/>
      </p:ext>
    </p:extLst>
  </p:cSld>
  <p:clrMapOvr>
    <a:masterClrMapping/>
  </p:clrMapOvr>
  <p:timing>
    <p:tnLst>
      <p:par>
        <p:cTn id="1" dur="indefinite" restart="never" nodeType="tmRoot"/>
      </p:par>
    </p:tnLst>
  </p:timing>
</p:sld>
</file>

<file path=ppt/theme/theme1.xml><?xml version="1.0" encoding="utf-8"?>
<a:theme xmlns:a="http://schemas.openxmlformats.org/drawingml/2006/main" name="Theme1">
  <a:themeElements>
    <a:clrScheme name="NPEU">
      <a:dk1>
        <a:srgbClr val="000000"/>
      </a:dk1>
      <a:lt1>
        <a:srgbClr val="FFFFFF"/>
      </a:lt1>
      <a:dk2>
        <a:srgbClr val="6E90A6"/>
      </a:dk2>
      <a:lt2>
        <a:srgbClr val="EFF3F6"/>
      </a:lt2>
      <a:accent1>
        <a:srgbClr val="ADB6A8"/>
      </a:accent1>
      <a:accent2>
        <a:srgbClr val="A19CA8"/>
      </a:accent2>
      <a:accent3>
        <a:srgbClr val="BA636A"/>
      </a:accent3>
      <a:accent4>
        <a:srgbClr val="9CD196"/>
      </a:accent4>
      <a:accent5>
        <a:srgbClr val="ADB4B8"/>
      </a:accent5>
      <a:accent6>
        <a:srgbClr val="E3D9B1"/>
      </a:accent6>
      <a:hlink>
        <a:srgbClr val="FF0000"/>
      </a:hlink>
      <a:folHlink>
        <a:srgbClr val="0070C0"/>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Template>
  <TotalTime>10897</TotalTime>
  <Words>552</Words>
  <Application>Microsoft Office PowerPoint</Application>
  <PresentationFormat>On-screen Show (4:3)</PresentationFormat>
  <Paragraphs>71</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Theme1</vt:lpstr>
      <vt:lpstr>PowerPoint Presentation</vt:lpstr>
      <vt:lpstr>Today’s agenda</vt:lpstr>
      <vt:lpstr>Talks for future meetings</vt:lpstr>
      <vt:lpstr>Talks for future meetings</vt:lpstr>
      <vt:lpstr>Talks for future meetings</vt:lpstr>
      <vt:lpstr>Talks for future meetings</vt:lpstr>
      <vt:lpstr>Talks for future meetings</vt:lpstr>
      <vt:lpstr>Talks for future meetings</vt:lpstr>
      <vt:lpstr>PowerPoint Presentation</vt:lpstr>
      <vt:lpstr>Weekly/monthly digest </vt:lpstr>
      <vt:lpstr>Future dates for your diary</vt:lpstr>
      <vt:lpstr>Teaching opportunities</vt:lpstr>
    </vt:vector>
  </TitlesOfParts>
  <Company>University of Oxford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Chamberlain</dc:creator>
  <cp:lastModifiedBy>llinsell</cp:lastModifiedBy>
  <cp:revision>730</cp:revision>
  <cp:lastPrinted>2017-07-05T13:49:42Z</cp:lastPrinted>
  <dcterms:created xsi:type="dcterms:W3CDTF">2013-07-01T14:42:12Z</dcterms:created>
  <dcterms:modified xsi:type="dcterms:W3CDTF">2017-11-09T11:14:44Z</dcterms:modified>
</cp:coreProperties>
</file>