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63" r:id="rId3"/>
    <p:sldId id="264" r:id="rId4"/>
    <p:sldId id="258" r:id="rId5"/>
    <p:sldId id="257" r:id="rId6"/>
    <p:sldId id="271" r:id="rId7"/>
    <p:sldId id="275" r:id="rId8"/>
    <p:sldId id="276" r:id="rId9"/>
    <p:sldId id="277" r:id="rId10"/>
    <p:sldId id="269" r:id="rId11"/>
    <p:sldId id="27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9B7CE-EA09-4812-AC5B-04C9E0DA5F03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524DA-13DD-4012-86E3-86B2BC55A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36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Increasingly blood-based analyses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60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B1353D-739E-46C7-BC7C-741A4B276DD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743D-D7EC-4915-8DE3-9700A0422246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016-4C3B-4CD2-ABC4-69F5B06B1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50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743D-D7EC-4915-8DE3-9700A0422246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016-4C3B-4CD2-ABC4-69F5B06B1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743D-D7EC-4915-8DE3-9700A0422246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016-4C3B-4CD2-ABC4-69F5B06B1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8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743D-D7EC-4915-8DE3-9700A0422246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016-4C3B-4CD2-ABC4-69F5B06B1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0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743D-D7EC-4915-8DE3-9700A0422246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016-4C3B-4CD2-ABC4-69F5B06B1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743D-D7EC-4915-8DE3-9700A0422246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016-4C3B-4CD2-ABC4-69F5B06B1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743D-D7EC-4915-8DE3-9700A0422246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016-4C3B-4CD2-ABC4-69F5B06B1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03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743D-D7EC-4915-8DE3-9700A0422246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016-4C3B-4CD2-ABC4-69F5B06B1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93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743D-D7EC-4915-8DE3-9700A0422246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016-4C3B-4CD2-ABC4-69F5B06B1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2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743D-D7EC-4915-8DE3-9700A0422246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016-4C3B-4CD2-ABC4-69F5B06B1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08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C743D-D7EC-4915-8DE3-9700A0422246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CC016-4C3B-4CD2-ABC4-69F5B06B1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51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C743D-D7EC-4915-8DE3-9700A0422246}" type="datetimeFigureOut">
              <a:rPr lang="en-GB" smtClean="0"/>
              <a:t>04/07/2018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C016-4C3B-4CD2-ABC4-69F5B06B1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0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Overview of </a:t>
            </a:r>
            <a:r>
              <a:rPr lang="en-GB" dirty="0" smtClean="0"/>
              <a:t>the Clinical </a:t>
            </a:r>
            <a:r>
              <a:rPr lang="en-GB" dirty="0" smtClean="0"/>
              <a:t>Trial Service Unit and Epidemiological Studies Unit (CTSU)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Derrick Bennett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7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Individual participant data meta-analyses</a:t>
            </a:r>
            <a:endParaRPr lang="en-GB" b="1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8" y="1628800"/>
            <a:ext cx="3108207" cy="174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3729" y="3501008"/>
            <a:ext cx="325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Anti-thrombotic treatment </a:t>
            </a:r>
            <a:r>
              <a:rPr lang="en-GB" b="1" dirty="0" err="1" smtClean="0"/>
              <a:t>trialist</a:t>
            </a:r>
            <a:r>
              <a:rPr lang="en-GB" b="1" dirty="0" smtClean="0"/>
              <a:t> collaboration</a:t>
            </a:r>
            <a:endParaRPr lang="en-GB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16596"/>
            <a:ext cx="3168352" cy="1782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39332" y="3429000"/>
            <a:ext cx="3401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Cholesterol Treatment Trialists’ Collaboration</a:t>
            </a:r>
            <a:endParaRPr lang="en-GB" b="1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29" y="4147340"/>
            <a:ext cx="3202792" cy="180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0780" y="6093296"/>
            <a:ext cx="3215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Early Breast Cancer Treatment </a:t>
            </a:r>
            <a:r>
              <a:rPr lang="en-GB" b="1" dirty="0"/>
              <a:t>Trialists’ Collaboration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47" y="4161087"/>
            <a:ext cx="3406205" cy="178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355976" y="5969015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Stroke Thrombolysis Trialists</a:t>
            </a:r>
            <a:r>
              <a:rPr lang="en-GB" b="1" dirty="0"/>
              <a:t>’ Collaboration</a:t>
            </a:r>
          </a:p>
        </p:txBody>
      </p:sp>
    </p:spTree>
    <p:extLst>
      <p:ext uri="{BB962C8B-B14F-4D97-AF65-F5344CB8AC3E}">
        <p14:creationId xmlns:p14="http://schemas.microsoft.com/office/powerpoint/2010/main" val="40285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EPV007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506" y="3229496"/>
            <a:ext cx="3957719" cy="314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259632" y="333832"/>
            <a:ext cx="720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4000" b="1" dirty="0" smtClean="0"/>
              <a:t>CTSU Wolfson Laboratories</a:t>
            </a:r>
            <a:endParaRPr lang="en-GB" sz="4000" b="1" dirty="0"/>
          </a:p>
        </p:txBody>
      </p:sp>
      <p:pic>
        <p:nvPicPr>
          <p:cNvPr id="13" name="Picture 6" descr="L:\permanent\SarahP\RDB Photos\RDBNov06 015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94" y="1372091"/>
            <a:ext cx="3891228" cy="3038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4464222" y="1385674"/>
            <a:ext cx="467977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161645"/>
                </a:solidFill>
                <a:latin typeface="Verdana" pitchFamily="34" charset="0"/>
              </a:rPr>
              <a:t> June 2005 – New laboratories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161645"/>
                </a:solidFill>
                <a:latin typeface="Verdana" pitchFamily="34" charset="0"/>
              </a:rPr>
              <a:t> June 2007 – HTA licence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161645"/>
                </a:solidFill>
                <a:latin typeface="Verdana" pitchFamily="34" charset="0"/>
              </a:rPr>
              <a:t> July 2008  – ISO 17025:2005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6295" y="4593691"/>
            <a:ext cx="3160259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161645"/>
                </a:solidFill>
                <a:latin typeface="Verdana" pitchFamily="34" charset="0"/>
              </a:rPr>
              <a:t> Sample collection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161645"/>
                </a:solidFill>
                <a:latin typeface="Verdana" pitchFamily="34" charset="0"/>
              </a:rPr>
              <a:t> Processing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161645"/>
                </a:solidFill>
                <a:latin typeface="Verdana" pitchFamily="34" charset="0"/>
              </a:rPr>
              <a:t> Analysis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161645"/>
                </a:solidFill>
                <a:latin typeface="Verdana" pitchFamily="34" charset="0"/>
              </a:rPr>
              <a:t> Long-term Storage</a:t>
            </a:r>
            <a:endParaRPr lang="en-GB" sz="2200" dirty="0">
              <a:solidFill>
                <a:srgbClr val="161645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4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GB" b="1" dirty="0" smtClean="0"/>
              <a:t>CTSU </a:t>
            </a:r>
            <a:r>
              <a:rPr lang="en-GB" b="1" dirty="0" smtClean="0"/>
              <a:t>Research Staff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r>
              <a:rPr lang="en-GB" dirty="0" smtClean="0"/>
              <a:t>Statistical</a:t>
            </a:r>
          </a:p>
          <a:p>
            <a:pPr lvl="1"/>
            <a:r>
              <a:rPr lang="en-GB" dirty="0" smtClean="0"/>
              <a:t>4 Professors of Medical Statistics</a:t>
            </a:r>
          </a:p>
          <a:p>
            <a:pPr lvl="1"/>
            <a:r>
              <a:rPr lang="en-GB" dirty="0" smtClean="0"/>
              <a:t>3 Associate Professors of Statistics/Epidemiology/Clinical Trials</a:t>
            </a:r>
          </a:p>
          <a:p>
            <a:pPr lvl="1"/>
            <a:r>
              <a:rPr lang="en-GB" dirty="0" smtClean="0"/>
              <a:t>10 Senior Statisticians</a:t>
            </a:r>
          </a:p>
          <a:p>
            <a:pPr lvl="1"/>
            <a:r>
              <a:rPr lang="en-GB" dirty="0" smtClean="0"/>
              <a:t>~30  Statisticians/Statistical Programmers</a:t>
            </a:r>
          </a:p>
          <a:p>
            <a:r>
              <a:rPr lang="en-GB" dirty="0" smtClean="0"/>
              <a:t>Clinical</a:t>
            </a:r>
          </a:p>
          <a:p>
            <a:pPr lvl="1"/>
            <a:r>
              <a:rPr lang="en-GB" dirty="0" smtClean="0"/>
              <a:t>3 Professors; 3 Associate Professors </a:t>
            </a:r>
          </a:p>
          <a:p>
            <a:pPr lvl="1"/>
            <a:r>
              <a:rPr lang="en-GB" dirty="0" smtClean="0"/>
              <a:t>Trial managers, </a:t>
            </a:r>
            <a:r>
              <a:rPr lang="en-GB" dirty="0" smtClean="0"/>
              <a:t>study co-ordinators, research nurses</a:t>
            </a:r>
            <a:r>
              <a:rPr lang="en-GB" dirty="0" smtClean="0"/>
              <a:t>, research fellows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66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The Clinical Trial Service Unit and Epidemiological Studies Unit (‘CTSU’)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000" i="1" dirty="0" smtClean="0"/>
              <a:t>“To </a:t>
            </a:r>
            <a:r>
              <a:rPr lang="en-GB" sz="4000" i="1" dirty="0"/>
              <a:t>generate and disseminate reliable evidence from observational epidemiology and from randomised trials that leads to practicable methods of avoiding premature death and </a:t>
            </a:r>
            <a:r>
              <a:rPr lang="en-GB" sz="4000" i="1" dirty="0" smtClean="0"/>
              <a:t>disability”. </a:t>
            </a:r>
            <a:endParaRPr lang="en-GB" sz="4000" i="1" dirty="0"/>
          </a:p>
        </p:txBody>
      </p:sp>
      <p:sp>
        <p:nvSpPr>
          <p:cNvPr id="5" name="Rectangle 4"/>
          <p:cNvSpPr/>
          <p:nvPr/>
        </p:nvSpPr>
        <p:spPr>
          <a:xfrm>
            <a:off x="611560" y="6237312"/>
            <a:ext cx="375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https://</a:t>
            </a:r>
            <a:r>
              <a:rPr lang="en-GB" b="1" dirty="0" smtClean="0">
                <a:solidFill>
                  <a:srgbClr val="FF0000"/>
                </a:solidFill>
              </a:rPr>
              <a:t>www.ctsu.ox.ac.uk/research/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Two Co-directors</a:t>
            </a:r>
            <a:endParaRPr lang="en-GB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49748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877272"/>
            <a:ext cx="264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Professor Sir Richard Peto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51775" y="5877272"/>
            <a:ext cx="2558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Professor Sir Rory Collins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674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80512" cy="1175657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Large-scale 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observational studies </a:t>
            </a:r>
            <a:r>
              <a:rPr lang="en-GB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GB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diverse </a:t>
            </a:r>
            <a:r>
              <a:rPr lang="en-GB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populations</a:t>
            </a:r>
            <a:endParaRPr lang="en-GB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609" y="1275907"/>
            <a:ext cx="8591137" cy="5105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Prospective: Primarily major risk factors for premature death </a:t>
            </a:r>
            <a:r>
              <a:rPr lang="en-GB" sz="2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GB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disability</a:t>
            </a:r>
          </a:p>
          <a:p>
            <a:pPr marL="0" indent="0">
              <a:buNone/>
            </a:pPr>
            <a:endParaRPr lang="en-GB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GB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 effects in different </a:t>
            </a:r>
            <a:r>
              <a:rPr lang="en-GB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populations</a:t>
            </a:r>
          </a:p>
          <a:p>
            <a:pPr marL="0" lvl="1" indent="0">
              <a:spcBef>
                <a:spcPts val="0"/>
              </a:spcBef>
              <a:buNone/>
            </a:pP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0363" lvl="1" indent="0">
              <a:buNone/>
            </a:pPr>
            <a:r>
              <a:rPr lang="en-GB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Smoking</a:t>
            </a:r>
          </a:p>
          <a:p>
            <a:pPr marL="360363" lvl="1" indent="0">
              <a:buNone/>
            </a:pPr>
            <a:r>
              <a:rPr lang="en-GB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Alcohol </a:t>
            </a:r>
          </a:p>
          <a:p>
            <a:pPr marL="360363" lvl="1" indent="0">
              <a:buNone/>
            </a:pPr>
            <a:r>
              <a:rPr lang="en-GB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Adiposity</a:t>
            </a:r>
          </a:p>
          <a:p>
            <a:pPr marL="360363" lvl="1" indent="0">
              <a:buNone/>
            </a:pPr>
            <a:r>
              <a:rPr lang="en-GB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Blood pressure</a:t>
            </a:r>
          </a:p>
          <a:p>
            <a:pPr marL="360363" lvl="1" indent="0">
              <a:buNone/>
            </a:pPr>
            <a:r>
              <a:rPr lang="en-GB" sz="19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Diabetes </a:t>
            </a:r>
          </a:p>
          <a:p>
            <a:pPr marL="0" lvl="1" indent="0">
              <a:buNone/>
            </a:pPr>
            <a:r>
              <a:rPr lang="en-GB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2554026" y="3018587"/>
            <a:ext cx="432048" cy="141852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4437112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CTSU-initiated studies in </a:t>
            </a:r>
            <a:r>
              <a:rPr lang="en-GB" sz="18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1.4 million </a:t>
            </a:r>
            <a:r>
              <a:rPr lang="en-GB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adults</a:t>
            </a:r>
          </a:p>
          <a:p>
            <a:pPr marL="742950" lvl="1" indent="-2857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Fieldwork</a:t>
            </a:r>
            <a:endParaRPr lang="en-GB" sz="18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Data collection and cleaning</a:t>
            </a:r>
          </a:p>
          <a:p>
            <a:pPr marL="742950" lvl="1" indent="-2857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Statistical analysis</a:t>
            </a:r>
          </a:p>
          <a:p>
            <a:pPr marL="742950" lvl="1" indent="-2857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Interpretation and reporting of results</a:t>
            </a:r>
          </a:p>
          <a:p>
            <a:pPr marL="742950" lvl="1" indent="-2857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Future blood-based analyses</a:t>
            </a:r>
          </a:p>
        </p:txBody>
      </p:sp>
    </p:spTree>
    <p:extLst>
      <p:ext uri="{BB962C8B-B14F-4D97-AF65-F5344CB8AC3E}">
        <p14:creationId xmlns:p14="http://schemas.microsoft.com/office/powerpoint/2010/main" val="31643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70121" y="6326372"/>
            <a:ext cx="9643730" cy="551507"/>
          </a:xfrm>
          <a:prstGeom prst="rect">
            <a:avLst/>
          </a:prstGeom>
          <a:solidFill>
            <a:schemeClr val="bg1"/>
          </a:solidFill>
          <a:ln w="508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496"/>
            <a:ext cx="9151466" cy="503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Diamond 19"/>
          <p:cNvSpPr/>
          <p:nvPr/>
        </p:nvSpPr>
        <p:spPr>
          <a:xfrm>
            <a:off x="2051720" y="3458443"/>
            <a:ext cx="72008" cy="114573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0" y="5417532"/>
            <a:ext cx="2344044" cy="1460347"/>
            <a:chOff x="11472" y="4587623"/>
            <a:chExt cx="3333750" cy="2076937"/>
          </a:xfrm>
          <a:solidFill>
            <a:schemeClr val="bg1"/>
          </a:solidFill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2" y="4587623"/>
              <a:ext cx="3333750" cy="1595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11472" y="6183061"/>
              <a:ext cx="3333750" cy="4814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+mn-lt"/>
                </a:rPr>
                <a:t>150,000 Mexico City</a:t>
              </a:r>
              <a:endParaRPr lang="en-GB" sz="1600" b="1" dirty="0">
                <a:latin typeface="+mn-lt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 flipV="1">
            <a:off x="1172022" y="3546000"/>
            <a:ext cx="879698" cy="1872000"/>
          </a:xfrm>
          <a:prstGeom prst="straightConnector1">
            <a:avLst/>
          </a:prstGeom>
          <a:ln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-5766" y="1166"/>
            <a:ext cx="2295504" cy="1467894"/>
            <a:chOff x="2855192" y="3212976"/>
            <a:chExt cx="3264716" cy="2087671"/>
          </a:xfrm>
          <a:solidFill>
            <a:schemeClr val="bg1"/>
          </a:solidFill>
        </p:grpSpPr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192" y="3212976"/>
              <a:ext cx="3264716" cy="1562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855192" y="4775375"/>
              <a:ext cx="3264716" cy="52527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 smtClean="0">
                  <a:latin typeface="+mn-lt"/>
                </a:rPr>
                <a:t>150,000</a:t>
              </a:r>
              <a:r>
                <a:rPr lang="en-GB" sz="1600" b="1" dirty="0" smtClean="0">
                  <a:latin typeface="+mn-lt"/>
                </a:rPr>
                <a:t> Cuba</a:t>
              </a:r>
            </a:p>
          </p:txBody>
        </p:sp>
      </p:grpSp>
      <p:sp>
        <p:nvSpPr>
          <p:cNvPr id="33" name="Diamond 32"/>
          <p:cNvSpPr/>
          <p:nvPr/>
        </p:nvSpPr>
        <p:spPr>
          <a:xfrm>
            <a:off x="2555776" y="3458442"/>
            <a:ext cx="72008" cy="114573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49" name="Straight Connector 2048"/>
          <p:cNvCxnSpPr/>
          <p:nvPr/>
        </p:nvCxnSpPr>
        <p:spPr>
          <a:xfrm>
            <a:off x="1214556" y="1458000"/>
            <a:ext cx="1341220" cy="2019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6713052" y="0"/>
            <a:ext cx="2520280" cy="1459897"/>
            <a:chOff x="5665877" y="4644277"/>
            <a:chExt cx="3584397" cy="2076298"/>
          </a:xfrm>
          <a:solidFill>
            <a:schemeClr val="bg1"/>
          </a:solidFill>
        </p:grpSpPr>
        <p:pic>
          <p:nvPicPr>
            <p:cNvPr id="37" name="Picture 6" descr="https://www.ctsu.ox.ac.uk/images/research/the-russia-retrospective-and-prospective-studies/@@images/image/w76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3891" y="4644277"/>
              <a:ext cx="3326093" cy="1594800"/>
            </a:xfrm>
            <a:prstGeom prst="rect">
              <a:avLst/>
            </a:prstGeom>
            <a:grpFill/>
            <a:extLst/>
          </p:spPr>
        </p:pic>
        <p:sp>
          <p:nvSpPr>
            <p:cNvPr id="38" name="TextBox 37"/>
            <p:cNvSpPr txBox="1"/>
            <p:nvPr/>
          </p:nvSpPr>
          <p:spPr>
            <a:xfrm>
              <a:off x="5665877" y="6239076"/>
              <a:ext cx="3584397" cy="4814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+mn-lt"/>
                </a:rPr>
                <a:t>200,000 Siberia, Russia</a:t>
              </a:r>
              <a:endParaRPr lang="en-GB" sz="1600" b="1" dirty="0">
                <a:latin typeface="+mn-lt"/>
              </a:endParaRPr>
            </a:p>
          </p:txBody>
        </p:sp>
      </p:grpSp>
      <p:sp>
        <p:nvSpPr>
          <p:cNvPr id="39" name="Diamond 38"/>
          <p:cNvSpPr/>
          <p:nvPr/>
        </p:nvSpPr>
        <p:spPr>
          <a:xfrm>
            <a:off x="6804248" y="2347284"/>
            <a:ext cx="72008" cy="114573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52" name="Straight Connector 2051"/>
          <p:cNvCxnSpPr>
            <a:stCxn id="38" idx="2"/>
            <a:endCxn id="39" idx="1"/>
          </p:cNvCxnSpPr>
          <p:nvPr/>
        </p:nvCxnSpPr>
        <p:spPr>
          <a:xfrm flipH="1">
            <a:off x="6804248" y="1459897"/>
            <a:ext cx="1168944" cy="944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iamond 41"/>
          <p:cNvSpPr/>
          <p:nvPr/>
        </p:nvSpPr>
        <p:spPr>
          <a:xfrm>
            <a:off x="6561364" y="3717032"/>
            <a:ext cx="72008" cy="114573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Diamond 42"/>
          <p:cNvSpPr/>
          <p:nvPr/>
        </p:nvSpPr>
        <p:spPr>
          <a:xfrm>
            <a:off x="6461124" y="3750258"/>
            <a:ext cx="72008" cy="114573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>
            <a:grpSpLocks noChangeAspect="1"/>
          </p:cNvGrpSpPr>
          <p:nvPr/>
        </p:nvGrpSpPr>
        <p:grpSpPr>
          <a:xfrm>
            <a:off x="6597974" y="5417533"/>
            <a:ext cx="2560544" cy="1706567"/>
            <a:chOff x="168518" y="1412776"/>
            <a:chExt cx="3333750" cy="2427118"/>
          </a:xfrm>
          <a:solidFill>
            <a:schemeClr val="bg1"/>
          </a:solidFill>
        </p:grpSpPr>
        <p:pic>
          <p:nvPicPr>
            <p:cNvPr id="4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518" y="1412776"/>
              <a:ext cx="3333750" cy="1595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168518" y="3008214"/>
              <a:ext cx="3333750" cy="8316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+mn-lt"/>
                </a:rPr>
                <a:t>500,000 Chennai, India</a:t>
              </a:r>
            </a:p>
          </p:txBody>
        </p:sp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3558850" y="5392839"/>
            <a:ext cx="2564650" cy="1465161"/>
            <a:chOff x="4876034" y="1405928"/>
            <a:chExt cx="3647501" cy="2083785"/>
          </a:xfrm>
          <a:solidFill>
            <a:schemeClr val="bg1"/>
          </a:solidFill>
        </p:grpSpPr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405928"/>
              <a:ext cx="3333750" cy="15954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4876034" y="3008214"/>
              <a:ext cx="3647501" cy="4814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+mn-lt"/>
                </a:rPr>
                <a:t>400,000 Kerala, India</a:t>
              </a:r>
            </a:p>
          </p:txBody>
        </p:sp>
      </p:grpSp>
      <p:sp>
        <p:nvSpPr>
          <p:cNvPr id="2053" name="Rectangle 2052"/>
          <p:cNvSpPr/>
          <p:nvPr/>
        </p:nvSpPr>
        <p:spPr>
          <a:xfrm>
            <a:off x="2051720" y="-43144"/>
            <a:ext cx="5074794" cy="954107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en-GB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1.4 </a:t>
            </a:r>
            <a:r>
              <a:rPr lang="en-GB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million participants</a:t>
            </a:r>
          </a:p>
          <a:p>
            <a:pPr algn="ctr"/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GB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large </a:t>
            </a:r>
            <a:r>
              <a:rPr lang="en-GB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studies</a:t>
            </a:r>
            <a:endParaRPr lang="en-GB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58" name="Straight Connector 2057"/>
          <p:cNvCxnSpPr>
            <a:stCxn id="48" idx="0"/>
            <a:endCxn id="43" idx="3"/>
          </p:cNvCxnSpPr>
          <p:nvPr/>
        </p:nvCxnSpPr>
        <p:spPr>
          <a:xfrm flipV="1">
            <a:off x="4820882" y="3807545"/>
            <a:ext cx="1712250" cy="15852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Straight Connector 2059"/>
          <p:cNvCxnSpPr>
            <a:stCxn id="45" idx="0"/>
            <a:endCxn id="42" idx="3"/>
          </p:cNvCxnSpPr>
          <p:nvPr/>
        </p:nvCxnSpPr>
        <p:spPr>
          <a:xfrm flipH="1" flipV="1">
            <a:off x="6633372" y="3774319"/>
            <a:ext cx="1244874" cy="16432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7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zh-CN" b="1" dirty="0">
                <a:latin typeface="+mn-lt"/>
                <a:ea typeface="黑体" pitchFamily="49" charset="-122"/>
              </a:rPr>
              <a:t>China Kadoorie </a:t>
            </a:r>
            <a:r>
              <a:rPr lang="en-GB" altLang="zh-CN" b="1" dirty="0" smtClean="0">
                <a:latin typeface="+mn-lt"/>
                <a:ea typeface="黑体" pitchFamily="49" charset="-122"/>
              </a:rPr>
              <a:t>Biobank (CKB)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328592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GB" altLang="zh-CN" sz="3000" dirty="0">
                <a:latin typeface="Arial" charset="0"/>
                <a:ea typeface="黑体" pitchFamily="49" charset="-122"/>
              </a:rPr>
              <a:t>An open-ended study with broad research aims</a:t>
            </a:r>
            <a:r>
              <a:rPr lang="en-GB" altLang="zh-CN" sz="3000" b="1" dirty="0">
                <a:latin typeface="Arial" charset="0"/>
                <a:ea typeface="黑体" pitchFamily="49" charset="-122"/>
              </a:rPr>
              <a:t> </a:t>
            </a:r>
            <a:endParaRPr lang="en-GB" altLang="zh-CN" sz="3000" b="1" dirty="0" smtClean="0">
              <a:latin typeface="Arial" charset="0"/>
              <a:ea typeface="黑体" pitchFamily="49" charset="-122"/>
            </a:endParaRPr>
          </a:p>
          <a:p>
            <a:pPr>
              <a:spcAft>
                <a:spcPts val="600"/>
              </a:spcAft>
            </a:pPr>
            <a:r>
              <a:rPr lang="en-GB" altLang="zh-CN" sz="3000" dirty="0" smtClean="0">
                <a:latin typeface="Arial" charset="0"/>
                <a:ea typeface="黑体" pitchFamily="49" charset="-122"/>
              </a:rPr>
              <a:t>0.5M participants from 10 survey sites in China (with different risk exposure and disease patterns)</a:t>
            </a:r>
          </a:p>
          <a:p>
            <a:pPr>
              <a:spcAft>
                <a:spcPts val="600"/>
              </a:spcAft>
            </a:pPr>
            <a:r>
              <a:rPr lang="en-GB" sz="3000" dirty="0" smtClean="0"/>
              <a:t>A collaborative project between:</a:t>
            </a:r>
          </a:p>
          <a:p>
            <a:pPr lvl="1">
              <a:spcAft>
                <a:spcPts val="600"/>
              </a:spcAft>
            </a:pPr>
            <a:r>
              <a:rPr lang="en-GB" sz="3000" dirty="0" smtClean="0"/>
              <a:t>The </a:t>
            </a:r>
            <a:r>
              <a:rPr lang="en-GB" sz="3000" dirty="0"/>
              <a:t>Clinical Trial Service Unit &amp; Epidemiological Studies </a:t>
            </a:r>
            <a:r>
              <a:rPr lang="en-GB" sz="3000" dirty="0" smtClean="0"/>
              <a:t>Unit (CTSU), University of Oxford</a:t>
            </a:r>
          </a:p>
          <a:p>
            <a:pPr lvl="2">
              <a:spcAft>
                <a:spcPts val="600"/>
              </a:spcAft>
            </a:pPr>
            <a:r>
              <a:rPr lang="en-GB" sz="3000" dirty="0" smtClean="0">
                <a:solidFill>
                  <a:srgbClr val="FF0000"/>
                </a:solidFill>
              </a:rPr>
              <a:t>Principle investigator: </a:t>
            </a:r>
            <a:r>
              <a:rPr lang="en-GB" sz="3000" dirty="0" err="1" smtClean="0">
                <a:solidFill>
                  <a:srgbClr val="FF0000"/>
                </a:solidFill>
              </a:rPr>
              <a:t>Prof.</a:t>
            </a:r>
            <a:r>
              <a:rPr lang="en-GB" sz="3000" dirty="0" smtClean="0">
                <a:solidFill>
                  <a:srgbClr val="FF0000"/>
                </a:solidFill>
              </a:rPr>
              <a:t> Zhengming Chen</a:t>
            </a:r>
          </a:p>
          <a:p>
            <a:pPr lvl="1">
              <a:spcAft>
                <a:spcPts val="600"/>
              </a:spcAft>
            </a:pPr>
            <a:r>
              <a:rPr lang="en-GB" sz="3000" dirty="0" smtClean="0"/>
              <a:t>The </a:t>
            </a:r>
            <a:r>
              <a:rPr lang="en-GB" sz="3000" dirty="0"/>
              <a:t>Chinese Academy of Medical Sciences (CAMS</a:t>
            </a:r>
            <a:r>
              <a:rPr lang="en-GB" sz="3000" dirty="0" smtClean="0"/>
              <a:t>).</a:t>
            </a:r>
          </a:p>
          <a:p>
            <a:pPr lvl="2">
              <a:spcAft>
                <a:spcPts val="600"/>
              </a:spcAft>
            </a:pPr>
            <a:r>
              <a:rPr lang="en-GB" sz="3000" dirty="0">
                <a:solidFill>
                  <a:srgbClr val="FF0000"/>
                </a:solidFill>
              </a:rPr>
              <a:t>Principle investigator: </a:t>
            </a:r>
            <a:r>
              <a:rPr lang="en-GB" sz="3000" dirty="0" err="1">
                <a:solidFill>
                  <a:srgbClr val="FF0000"/>
                </a:solidFill>
              </a:rPr>
              <a:t>Prof.</a:t>
            </a:r>
            <a:r>
              <a:rPr lang="en-GB" sz="3000" dirty="0">
                <a:solidFill>
                  <a:srgbClr val="FF0000"/>
                </a:solidFill>
              </a:rPr>
              <a:t> </a:t>
            </a:r>
            <a:r>
              <a:rPr lang="en-GB" sz="3000" dirty="0" smtClean="0">
                <a:solidFill>
                  <a:srgbClr val="FF0000"/>
                </a:solidFill>
              </a:rPr>
              <a:t>Liming Li</a:t>
            </a:r>
            <a:endParaRPr lang="en-GB" sz="3000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52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Clinical Trials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CTSU’s </a:t>
            </a:r>
            <a:r>
              <a:rPr lang="en-GB" dirty="0" smtClean="0"/>
              <a:t>trials </a:t>
            </a:r>
            <a:r>
              <a:rPr lang="en-GB" dirty="0"/>
              <a:t>have largely focussed on cancer (particularly breast cancer) and cardiovascular disease. </a:t>
            </a:r>
            <a:endParaRPr lang="en-GB" dirty="0" smtClean="0"/>
          </a:p>
          <a:p>
            <a:r>
              <a:rPr lang="en-GB" dirty="0" smtClean="0"/>
              <a:t>CTSU </a:t>
            </a:r>
            <a:r>
              <a:rPr lang="en-GB" dirty="0"/>
              <a:t>is distinctive in that it coordinates some of the world’s largest trials (having pioneered the streamlined “mega-trial” approach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uniquely </a:t>
            </a:r>
            <a:r>
              <a:rPr lang="en-GB" dirty="0"/>
              <a:t>positioned to inform doctors and patients about the efficacy and safety of a wide range of interventions. </a:t>
            </a:r>
          </a:p>
        </p:txBody>
      </p:sp>
    </p:spTree>
    <p:extLst>
      <p:ext uri="{BB962C8B-B14F-4D97-AF65-F5344CB8AC3E}">
        <p14:creationId xmlns:p14="http://schemas.microsoft.com/office/powerpoint/2010/main" val="11710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24136"/>
          </a:xfrm>
        </p:spPr>
        <p:txBody>
          <a:bodyPr>
            <a:normAutofit/>
          </a:bodyPr>
          <a:lstStyle/>
          <a:p>
            <a:r>
              <a:rPr lang="en-GB" b="1" dirty="0" smtClean="0"/>
              <a:t>Recent Major Clinical Trials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368380"/>
              </p:ext>
            </p:extLst>
          </p:nvPr>
        </p:nvGraphicFramePr>
        <p:xfrm>
          <a:off x="467544" y="1772816"/>
          <a:ext cx="8424936" cy="39604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60041"/>
                <a:gridCol w="2364895"/>
              </a:tblGrid>
              <a:tr h="47672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Study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Sample size</a:t>
                      </a:r>
                      <a:endParaRPr lang="en-GB" sz="2000" b="1" dirty="0"/>
                    </a:p>
                  </a:txBody>
                  <a:tcPr/>
                </a:tc>
              </a:tr>
              <a:tr h="47672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HPS</a:t>
                      </a:r>
                      <a:r>
                        <a:rPr lang="en-GB" sz="2000" dirty="0" smtClean="0"/>
                        <a:t>: Heart Protection Study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20,536</a:t>
                      </a:r>
                      <a:endParaRPr lang="en-GB" sz="2000" dirty="0"/>
                    </a:p>
                  </a:txBody>
                  <a:tcPr/>
                </a:tc>
              </a:tr>
              <a:tr h="84342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HPS2 -THRIVE</a:t>
                      </a:r>
                      <a:r>
                        <a:rPr lang="en-GB" sz="2000" dirty="0" smtClean="0"/>
                        <a:t>: Treatment of HDL to Reduce the Incidence of Vascular Events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25, 673</a:t>
                      </a:r>
                      <a:endParaRPr lang="en-GB" sz="2000" dirty="0"/>
                    </a:p>
                  </a:txBody>
                  <a:tcPr/>
                </a:tc>
              </a:tr>
              <a:tr h="84342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HPS3 / TIMI 55 - REVEAL </a:t>
                      </a:r>
                      <a:r>
                        <a:rPr lang="en-GB" sz="2000" dirty="0" smtClean="0"/>
                        <a:t>: Randomised </a:t>
                      </a:r>
                      <a:r>
                        <a:rPr lang="en-GB" sz="2000" dirty="0" err="1" smtClean="0"/>
                        <a:t>EValuation</a:t>
                      </a:r>
                      <a:r>
                        <a:rPr lang="en-GB" sz="2000" dirty="0" smtClean="0"/>
                        <a:t> of the Effects of </a:t>
                      </a:r>
                      <a:r>
                        <a:rPr lang="en-GB" sz="2000" dirty="0" err="1" smtClean="0"/>
                        <a:t>Anacetrapib</a:t>
                      </a:r>
                      <a:r>
                        <a:rPr lang="en-GB" sz="2000" dirty="0" smtClean="0"/>
                        <a:t> through Lipid-modification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30,000</a:t>
                      </a:r>
                      <a:endParaRPr lang="en-GB" sz="2000" dirty="0"/>
                    </a:p>
                  </a:txBody>
                  <a:tcPr/>
                </a:tc>
              </a:tr>
              <a:tr h="843427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SEARCH</a:t>
                      </a:r>
                      <a:r>
                        <a:rPr lang="en-GB" sz="2000" dirty="0" smtClean="0"/>
                        <a:t>: Study of the Effectiveness of Additional Reductions in Cholesterol and Homocysteine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12,064</a:t>
                      </a:r>
                      <a:endParaRPr lang="en-GB" sz="2000" dirty="0"/>
                    </a:p>
                  </a:txBody>
                  <a:tcPr/>
                </a:tc>
              </a:tr>
              <a:tr h="47672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SHARP</a:t>
                      </a:r>
                      <a:r>
                        <a:rPr lang="en-GB" sz="2000" dirty="0" smtClean="0"/>
                        <a:t>: Study of Heart and Renal Protection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9,400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14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Freeform 1056"/>
          <p:cNvSpPr>
            <a:spLocks/>
          </p:cNvSpPr>
          <p:nvPr/>
        </p:nvSpPr>
        <p:spPr bwMode="auto">
          <a:xfrm>
            <a:off x="1748822" y="5597799"/>
            <a:ext cx="5925355" cy="178079"/>
          </a:xfrm>
          <a:custGeom>
            <a:avLst/>
            <a:gdLst>
              <a:gd name="T0" fmla="*/ 0 w 7287"/>
              <a:gd name="T1" fmla="*/ 220 h 220"/>
              <a:gd name="T2" fmla="*/ 0 w 7287"/>
              <a:gd name="T3" fmla="*/ 0 h 220"/>
              <a:gd name="T4" fmla="*/ 7287 w 7287"/>
              <a:gd name="T5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7" h="220">
                <a:moveTo>
                  <a:pt x="0" y="220"/>
                </a:moveTo>
                <a:lnTo>
                  <a:pt x="0" y="0"/>
                </a:lnTo>
                <a:lnTo>
                  <a:pt x="7287" y="0"/>
                </a:lnTo>
              </a:path>
            </a:pathLst>
          </a:custGeom>
          <a:noFill/>
          <a:ln w="158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88" name="Line 1057"/>
          <p:cNvSpPr>
            <a:spLocks noChangeShapeType="1"/>
          </p:cNvSpPr>
          <p:nvPr/>
        </p:nvSpPr>
        <p:spPr bwMode="auto">
          <a:xfrm flipV="1">
            <a:off x="2600181" y="5609997"/>
            <a:ext cx="0" cy="165881"/>
          </a:xfrm>
          <a:prstGeom prst="line">
            <a:avLst/>
          </a:prstGeom>
          <a:noFill/>
          <a:ln w="158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89" name="Line 1058"/>
          <p:cNvSpPr>
            <a:spLocks noChangeShapeType="1"/>
          </p:cNvSpPr>
          <p:nvPr/>
        </p:nvSpPr>
        <p:spPr bwMode="auto">
          <a:xfrm flipV="1">
            <a:off x="3441781" y="5609997"/>
            <a:ext cx="0" cy="165881"/>
          </a:xfrm>
          <a:prstGeom prst="line">
            <a:avLst/>
          </a:prstGeom>
          <a:noFill/>
          <a:ln w="158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90" name="Line 1059"/>
          <p:cNvSpPr>
            <a:spLocks noChangeShapeType="1"/>
          </p:cNvSpPr>
          <p:nvPr/>
        </p:nvSpPr>
        <p:spPr bwMode="auto">
          <a:xfrm flipV="1">
            <a:off x="4293140" y="5609997"/>
            <a:ext cx="0" cy="165881"/>
          </a:xfrm>
          <a:prstGeom prst="line">
            <a:avLst/>
          </a:prstGeom>
          <a:noFill/>
          <a:ln w="158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91" name="Line 1060"/>
          <p:cNvSpPr>
            <a:spLocks noChangeShapeType="1"/>
          </p:cNvSpPr>
          <p:nvPr/>
        </p:nvSpPr>
        <p:spPr bwMode="auto">
          <a:xfrm flipV="1">
            <a:off x="5132301" y="5609997"/>
            <a:ext cx="0" cy="165881"/>
          </a:xfrm>
          <a:prstGeom prst="line">
            <a:avLst/>
          </a:prstGeom>
          <a:noFill/>
          <a:ln w="158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92" name="Line 1061"/>
          <p:cNvSpPr>
            <a:spLocks noChangeShapeType="1"/>
          </p:cNvSpPr>
          <p:nvPr/>
        </p:nvSpPr>
        <p:spPr bwMode="auto">
          <a:xfrm flipV="1">
            <a:off x="5983659" y="5609997"/>
            <a:ext cx="0" cy="165881"/>
          </a:xfrm>
          <a:prstGeom prst="line">
            <a:avLst/>
          </a:prstGeom>
          <a:noFill/>
          <a:ln w="158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93" name="Line 1062"/>
          <p:cNvSpPr>
            <a:spLocks noChangeShapeType="1"/>
          </p:cNvSpPr>
          <p:nvPr/>
        </p:nvSpPr>
        <p:spPr bwMode="auto">
          <a:xfrm flipV="1">
            <a:off x="6822820" y="5609997"/>
            <a:ext cx="0" cy="165881"/>
          </a:xfrm>
          <a:prstGeom prst="line">
            <a:avLst/>
          </a:prstGeom>
          <a:noFill/>
          <a:ln w="158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94" name="Line 1063"/>
          <p:cNvSpPr>
            <a:spLocks noChangeShapeType="1"/>
          </p:cNvSpPr>
          <p:nvPr/>
        </p:nvSpPr>
        <p:spPr bwMode="auto">
          <a:xfrm flipV="1">
            <a:off x="7674179" y="5609997"/>
            <a:ext cx="0" cy="165881"/>
          </a:xfrm>
          <a:prstGeom prst="line">
            <a:avLst/>
          </a:prstGeom>
          <a:noFill/>
          <a:ln w="1588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95" name="Line 1064"/>
          <p:cNvSpPr>
            <a:spLocks noChangeShapeType="1"/>
          </p:cNvSpPr>
          <p:nvPr/>
        </p:nvSpPr>
        <p:spPr bwMode="auto">
          <a:xfrm>
            <a:off x="1917143" y="5597799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96" name="Line 1065"/>
          <p:cNvSpPr>
            <a:spLocks noChangeShapeType="1"/>
          </p:cNvSpPr>
          <p:nvPr/>
        </p:nvSpPr>
        <p:spPr bwMode="auto">
          <a:xfrm>
            <a:off x="2085463" y="5597799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97" name="Line 1066"/>
          <p:cNvSpPr>
            <a:spLocks noChangeShapeType="1"/>
          </p:cNvSpPr>
          <p:nvPr/>
        </p:nvSpPr>
        <p:spPr bwMode="auto">
          <a:xfrm>
            <a:off x="2253783" y="5597799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98" name="Line 1067"/>
          <p:cNvSpPr>
            <a:spLocks noChangeShapeType="1"/>
          </p:cNvSpPr>
          <p:nvPr/>
        </p:nvSpPr>
        <p:spPr bwMode="auto">
          <a:xfrm>
            <a:off x="2422103" y="5597799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99" name="Line 1068"/>
          <p:cNvSpPr>
            <a:spLocks noChangeShapeType="1"/>
          </p:cNvSpPr>
          <p:nvPr/>
        </p:nvSpPr>
        <p:spPr bwMode="auto">
          <a:xfrm>
            <a:off x="2768501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00" name="Line 1069"/>
          <p:cNvSpPr>
            <a:spLocks noChangeShapeType="1"/>
          </p:cNvSpPr>
          <p:nvPr/>
        </p:nvSpPr>
        <p:spPr bwMode="auto">
          <a:xfrm>
            <a:off x="2936822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01" name="Line 1070"/>
          <p:cNvSpPr>
            <a:spLocks noChangeShapeType="1"/>
          </p:cNvSpPr>
          <p:nvPr/>
        </p:nvSpPr>
        <p:spPr bwMode="auto">
          <a:xfrm>
            <a:off x="3105141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02" name="Line 1071"/>
          <p:cNvSpPr>
            <a:spLocks noChangeShapeType="1"/>
          </p:cNvSpPr>
          <p:nvPr/>
        </p:nvSpPr>
        <p:spPr bwMode="auto">
          <a:xfrm>
            <a:off x="3273462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03" name="Line 1072"/>
          <p:cNvSpPr>
            <a:spLocks noChangeShapeType="1"/>
          </p:cNvSpPr>
          <p:nvPr/>
        </p:nvSpPr>
        <p:spPr bwMode="auto">
          <a:xfrm>
            <a:off x="3610102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04" name="Line 1073"/>
          <p:cNvSpPr>
            <a:spLocks noChangeShapeType="1"/>
          </p:cNvSpPr>
          <p:nvPr/>
        </p:nvSpPr>
        <p:spPr bwMode="auto">
          <a:xfrm>
            <a:off x="3775983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05" name="Line 1074"/>
          <p:cNvSpPr>
            <a:spLocks noChangeShapeType="1"/>
          </p:cNvSpPr>
          <p:nvPr/>
        </p:nvSpPr>
        <p:spPr bwMode="auto">
          <a:xfrm>
            <a:off x="3944302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06" name="Line 1075"/>
          <p:cNvSpPr>
            <a:spLocks noChangeShapeType="1"/>
          </p:cNvSpPr>
          <p:nvPr/>
        </p:nvSpPr>
        <p:spPr bwMode="auto">
          <a:xfrm>
            <a:off x="4124819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07" name="Line 1076"/>
          <p:cNvSpPr>
            <a:spLocks noChangeShapeType="1"/>
          </p:cNvSpPr>
          <p:nvPr/>
        </p:nvSpPr>
        <p:spPr bwMode="auto">
          <a:xfrm>
            <a:off x="4459021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08" name="Line 1077"/>
          <p:cNvSpPr>
            <a:spLocks noChangeShapeType="1"/>
          </p:cNvSpPr>
          <p:nvPr/>
        </p:nvSpPr>
        <p:spPr bwMode="auto">
          <a:xfrm>
            <a:off x="4627340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09" name="Line 1078"/>
          <p:cNvSpPr>
            <a:spLocks noChangeShapeType="1"/>
          </p:cNvSpPr>
          <p:nvPr/>
        </p:nvSpPr>
        <p:spPr bwMode="auto">
          <a:xfrm>
            <a:off x="4795661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10" name="Line 1079"/>
          <p:cNvSpPr>
            <a:spLocks noChangeShapeType="1"/>
          </p:cNvSpPr>
          <p:nvPr/>
        </p:nvSpPr>
        <p:spPr bwMode="auto">
          <a:xfrm>
            <a:off x="4963980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11" name="Line 1080"/>
          <p:cNvSpPr>
            <a:spLocks noChangeShapeType="1"/>
          </p:cNvSpPr>
          <p:nvPr/>
        </p:nvSpPr>
        <p:spPr bwMode="auto">
          <a:xfrm>
            <a:off x="5300621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12" name="Line 1081"/>
          <p:cNvSpPr>
            <a:spLocks noChangeShapeType="1"/>
          </p:cNvSpPr>
          <p:nvPr/>
        </p:nvSpPr>
        <p:spPr bwMode="auto">
          <a:xfrm>
            <a:off x="5478699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13" name="Line 1082"/>
          <p:cNvSpPr>
            <a:spLocks noChangeShapeType="1"/>
          </p:cNvSpPr>
          <p:nvPr/>
        </p:nvSpPr>
        <p:spPr bwMode="auto">
          <a:xfrm>
            <a:off x="5647018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14" name="Line 1083"/>
          <p:cNvSpPr>
            <a:spLocks noChangeShapeType="1"/>
          </p:cNvSpPr>
          <p:nvPr/>
        </p:nvSpPr>
        <p:spPr bwMode="auto">
          <a:xfrm>
            <a:off x="5815339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15" name="Line 1084"/>
          <p:cNvSpPr>
            <a:spLocks noChangeShapeType="1"/>
          </p:cNvSpPr>
          <p:nvPr/>
        </p:nvSpPr>
        <p:spPr bwMode="auto">
          <a:xfrm>
            <a:off x="6151980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16" name="Line 1085"/>
          <p:cNvSpPr>
            <a:spLocks noChangeShapeType="1"/>
          </p:cNvSpPr>
          <p:nvPr/>
        </p:nvSpPr>
        <p:spPr bwMode="auto">
          <a:xfrm>
            <a:off x="6320299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17" name="Line 1086"/>
          <p:cNvSpPr>
            <a:spLocks noChangeShapeType="1"/>
          </p:cNvSpPr>
          <p:nvPr/>
        </p:nvSpPr>
        <p:spPr bwMode="auto">
          <a:xfrm>
            <a:off x="6488620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18" name="Line 1087"/>
          <p:cNvSpPr>
            <a:spLocks noChangeShapeType="1"/>
          </p:cNvSpPr>
          <p:nvPr/>
        </p:nvSpPr>
        <p:spPr bwMode="auto">
          <a:xfrm>
            <a:off x="6656939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19" name="Line 1088"/>
          <p:cNvSpPr>
            <a:spLocks noChangeShapeType="1"/>
          </p:cNvSpPr>
          <p:nvPr/>
        </p:nvSpPr>
        <p:spPr bwMode="auto">
          <a:xfrm>
            <a:off x="7003337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20" name="Line 1089"/>
          <p:cNvSpPr>
            <a:spLocks noChangeShapeType="1"/>
          </p:cNvSpPr>
          <p:nvPr/>
        </p:nvSpPr>
        <p:spPr bwMode="auto">
          <a:xfrm>
            <a:off x="7171658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21" name="Line 1090"/>
          <p:cNvSpPr>
            <a:spLocks noChangeShapeType="1"/>
          </p:cNvSpPr>
          <p:nvPr/>
        </p:nvSpPr>
        <p:spPr bwMode="auto">
          <a:xfrm>
            <a:off x="7339977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22" name="Line 1091"/>
          <p:cNvSpPr>
            <a:spLocks noChangeShapeType="1"/>
          </p:cNvSpPr>
          <p:nvPr/>
        </p:nvSpPr>
        <p:spPr bwMode="auto">
          <a:xfrm>
            <a:off x="7508298" y="5588041"/>
            <a:ext cx="0" cy="78062"/>
          </a:xfrm>
          <a:prstGeom prst="line">
            <a:avLst/>
          </a:pr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23" name="Rectangle 1092"/>
          <p:cNvSpPr>
            <a:spLocks noChangeArrowheads="1"/>
          </p:cNvSpPr>
          <p:nvPr/>
        </p:nvSpPr>
        <p:spPr bwMode="auto">
          <a:xfrm>
            <a:off x="1600018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1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4" name="Rectangle 1093"/>
          <p:cNvSpPr>
            <a:spLocks noChangeArrowheads="1"/>
          </p:cNvSpPr>
          <p:nvPr/>
        </p:nvSpPr>
        <p:spPr bwMode="auto">
          <a:xfrm>
            <a:off x="1673201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9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5" name="Rectangle 1094"/>
          <p:cNvSpPr>
            <a:spLocks noChangeArrowheads="1"/>
          </p:cNvSpPr>
          <p:nvPr/>
        </p:nvSpPr>
        <p:spPr bwMode="auto">
          <a:xfrm>
            <a:off x="1748822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9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6" name="Rectangle 1095"/>
          <p:cNvSpPr>
            <a:spLocks noChangeArrowheads="1"/>
          </p:cNvSpPr>
          <p:nvPr/>
        </p:nvSpPr>
        <p:spPr bwMode="auto">
          <a:xfrm>
            <a:off x="1824445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7" name="Rectangle 1096"/>
          <p:cNvSpPr>
            <a:spLocks noChangeArrowheads="1"/>
          </p:cNvSpPr>
          <p:nvPr/>
        </p:nvSpPr>
        <p:spPr bwMode="auto">
          <a:xfrm>
            <a:off x="2446497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1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8" name="Rectangle 1097"/>
          <p:cNvSpPr>
            <a:spLocks noChangeArrowheads="1"/>
          </p:cNvSpPr>
          <p:nvPr/>
        </p:nvSpPr>
        <p:spPr bwMode="auto">
          <a:xfrm>
            <a:off x="2519680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9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9" name="Rectangle 1098"/>
          <p:cNvSpPr>
            <a:spLocks noChangeArrowheads="1"/>
          </p:cNvSpPr>
          <p:nvPr/>
        </p:nvSpPr>
        <p:spPr bwMode="auto">
          <a:xfrm>
            <a:off x="2595303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9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0" name="Rectangle 1099"/>
          <p:cNvSpPr>
            <a:spLocks noChangeArrowheads="1"/>
          </p:cNvSpPr>
          <p:nvPr/>
        </p:nvSpPr>
        <p:spPr bwMode="auto">
          <a:xfrm>
            <a:off x="2670924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1" name="Rectangle 1100"/>
          <p:cNvSpPr>
            <a:spLocks noChangeArrowheads="1"/>
          </p:cNvSpPr>
          <p:nvPr/>
        </p:nvSpPr>
        <p:spPr bwMode="auto">
          <a:xfrm>
            <a:off x="3292977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2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2" name="Rectangle 1101"/>
          <p:cNvSpPr>
            <a:spLocks noChangeArrowheads="1"/>
          </p:cNvSpPr>
          <p:nvPr/>
        </p:nvSpPr>
        <p:spPr bwMode="auto">
          <a:xfrm>
            <a:off x="3368598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3" name="Rectangle 1102"/>
          <p:cNvSpPr>
            <a:spLocks noChangeArrowheads="1"/>
          </p:cNvSpPr>
          <p:nvPr/>
        </p:nvSpPr>
        <p:spPr bwMode="auto">
          <a:xfrm>
            <a:off x="3441781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4" name="Rectangle 1103"/>
          <p:cNvSpPr>
            <a:spLocks noChangeArrowheads="1"/>
          </p:cNvSpPr>
          <p:nvPr/>
        </p:nvSpPr>
        <p:spPr bwMode="auto">
          <a:xfrm>
            <a:off x="3517404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5" name="Rectangle 1104"/>
          <p:cNvSpPr>
            <a:spLocks noChangeArrowheads="1"/>
          </p:cNvSpPr>
          <p:nvPr/>
        </p:nvSpPr>
        <p:spPr bwMode="auto">
          <a:xfrm>
            <a:off x="4139456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2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6" name="Rectangle 1105"/>
          <p:cNvSpPr>
            <a:spLocks noChangeArrowheads="1"/>
          </p:cNvSpPr>
          <p:nvPr/>
        </p:nvSpPr>
        <p:spPr bwMode="auto">
          <a:xfrm>
            <a:off x="4215079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7" name="Rectangle 1106"/>
          <p:cNvSpPr>
            <a:spLocks noChangeArrowheads="1"/>
          </p:cNvSpPr>
          <p:nvPr/>
        </p:nvSpPr>
        <p:spPr bwMode="auto">
          <a:xfrm>
            <a:off x="4288261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8" name="Rectangle 1107"/>
          <p:cNvSpPr>
            <a:spLocks noChangeArrowheads="1"/>
          </p:cNvSpPr>
          <p:nvPr/>
        </p:nvSpPr>
        <p:spPr bwMode="auto">
          <a:xfrm>
            <a:off x="4363883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9" name="Rectangle 1108"/>
          <p:cNvSpPr>
            <a:spLocks noChangeArrowheads="1"/>
          </p:cNvSpPr>
          <p:nvPr/>
        </p:nvSpPr>
        <p:spPr bwMode="auto">
          <a:xfrm>
            <a:off x="4985936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2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0" name="Rectangle 1109"/>
          <p:cNvSpPr>
            <a:spLocks noChangeArrowheads="1"/>
          </p:cNvSpPr>
          <p:nvPr/>
        </p:nvSpPr>
        <p:spPr bwMode="auto">
          <a:xfrm>
            <a:off x="5061557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" name="Rectangle 1110"/>
          <p:cNvSpPr>
            <a:spLocks noChangeArrowheads="1"/>
          </p:cNvSpPr>
          <p:nvPr/>
        </p:nvSpPr>
        <p:spPr bwMode="auto">
          <a:xfrm>
            <a:off x="5134740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1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" name="Rectangle 1111"/>
          <p:cNvSpPr>
            <a:spLocks noChangeArrowheads="1"/>
          </p:cNvSpPr>
          <p:nvPr/>
        </p:nvSpPr>
        <p:spPr bwMode="auto">
          <a:xfrm>
            <a:off x="5210363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3" name="Rectangle 1112"/>
          <p:cNvSpPr>
            <a:spLocks noChangeArrowheads="1"/>
          </p:cNvSpPr>
          <p:nvPr/>
        </p:nvSpPr>
        <p:spPr bwMode="auto">
          <a:xfrm>
            <a:off x="5832415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2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4" name="Rectangle 1113"/>
          <p:cNvSpPr>
            <a:spLocks noChangeArrowheads="1"/>
          </p:cNvSpPr>
          <p:nvPr/>
        </p:nvSpPr>
        <p:spPr bwMode="auto">
          <a:xfrm>
            <a:off x="5908037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5" name="Rectangle 1114"/>
          <p:cNvSpPr>
            <a:spLocks noChangeArrowheads="1"/>
          </p:cNvSpPr>
          <p:nvPr/>
        </p:nvSpPr>
        <p:spPr bwMode="auto">
          <a:xfrm>
            <a:off x="5983659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1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6" name="Rectangle 1115"/>
          <p:cNvSpPr>
            <a:spLocks noChangeArrowheads="1"/>
          </p:cNvSpPr>
          <p:nvPr/>
        </p:nvSpPr>
        <p:spPr bwMode="auto">
          <a:xfrm>
            <a:off x="6056841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7" name="Rectangle 1116"/>
          <p:cNvSpPr>
            <a:spLocks noChangeArrowheads="1"/>
          </p:cNvSpPr>
          <p:nvPr/>
        </p:nvSpPr>
        <p:spPr bwMode="auto">
          <a:xfrm>
            <a:off x="6678895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2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8" name="Rectangle 1117"/>
          <p:cNvSpPr>
            <a:spLocks noChangeArrowheads="1"/>
          </p:cNvSpPr>
          <p:nvPr/>
        </p:nvSpPr>
        <p:spPr bwMode="auto">
          <a:xfrm>
            <a:off x="6754516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9" name="Rectangle 1118"/>
          <p:cNvSpPr>
            <a:spLocks noChangeArrowheads="1"/>
          </p:cNvSpPr>
          <p:nvPr/>
        </p:nvSpPr>
        <p:spPr bwMode="auto">
          <a:xfrm>
            <a:off x="6830139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2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0" name="Rectangle 1119"/>
          <p:cNvSpPr>
            <a:spLocks noChangeArrowheads="1"/>
          </p:cNvSpPr>
          <p:nvPr/>
        </p:nvSpPr>
        <p:spPr bwMode="auto">
          <a:xfrm>
            <a:off x="6903321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1" name="Rectangle 1120"/>
          <p:cNvSpPr>
            <a:spLocks noChangeArrowheads="1"/>
          </p:cNvSpPr>
          <p:nvPr/>
        </p:nvSpPr>
        <p:spPr bwMode="auto">
          <a:xfrm>
            <a:off x="7525373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2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2" name="Rectangle 1121"/>
          <p:cNvSpPr>
            <a:spLocks noChangeArrowheads="1"/>
          </p:cNvSpPr>
          <p:nvPr/>
        </p:nvSpPr>
        <p:spPr bwMode="auto">
          <a:xfrm>
            <a:off x="7600996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0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3" name="Rectangle 1122"/>
          <p:cNvSpPr>
            <a:spLocks noChangeArrowheads="1"/>
          </p:cNvSpPr>
          <p:nvPr/>
        </p:nvSpPr>
        <p:spPr bwMode="auto">
          <a:xfrm>
            <a:off x="7676617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2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4" name="Rectangle 1123"/>
          <p:cNvSpPr>
            <a:spLocks noChangeArrowheads="1"/>
          </p:cNvSpPr>
          <p:nvPr/>
        </p:nvSpPr>
        <p:spPr bwMode="auto">
          <a:xfrm>
            <a:off x="7749800" y="5795393"/>
            <a:ext cx="70532" cy="1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5</a:t>
            </a: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6" name="Freeform 1125"/>
          <p:cNvSpPr>
            <a:spLocks/>
          </p:cNvSpPr>
          <p:nvPr/>
        </p:nvSpPr>
        <p:spPr bwMode="auto">
          <a:xfrm>
            <a:off x="1621972" y="5161143"/>
            <a:ext cx="973329" cy="258579"/>
          </a:xfrm>
          <a:custGeom>
            <a:avLst/>
            <a:gdLst>
              <a:gd name="T0" fmla="*/ 1041 w 1197"/>
              <a:gd name="T1" fmla="*/ 311 h 318"/>
              <a:gd name="T2" fmla="*/ 1056 w 1197"/>
              <a:gd name="T3" fmla="*/ 311 h 318"/>
              <a:gd name="T4" fmla="*/ 1102 w 1197"/>
              <a:gd name="T5" fmla="*/ 299 h 318"/>
              <a:gd name="T6" fmla="*/ 1151 w 1197"/>
              <a:gd name="T7" fmla="*/ 266 h 318"/>
              <a:gd name="T8" fmla="*/ 1185 w 1197"/>
              <a:gd name="T9" fmla="*/ 216 h 318"/>
              <a:gd name="T10" fmla="*/ 1197 w 1197"/>
              <a:gd name="T11" fmla="*/ 171 h 318"/>
              <a:gd name="T12" fmla="*/ 1197 w 1197"/>
              <a:gd name="T13" fmla="*/ 156 h 318"/>
              <a:gd name="T14" fmla="*/ 1197 w 1197"/>
              <a:gd name="T15" fmla="*/ 140 h 318"/>
              <a:gd name="T16" fmla="*/ 1185 w 1197"/>
              <a:gd name="T17" fmla="*/ 95 h 318"/>
              <a:gd name="T18" fmla="*/ 1151 w 1197"/>
              <a:gd name="T19" fmla="*/ 45 h 318"/>
              <a:gd name="T20" fmla="*/ 1102 w 1197"/>
              <a:gd name="T21" fmla="*/ 12 h 318"/>
              <a:gd name="T22" fmla="*/ 1056 w 1197"/>
              <a:gd name="T23" fmla="*/ 0 h 318"/>
              <a:gd name="T24" fmla="*/ 1041 w 1197"/>
              <a:gd name="T25" fmla="*/ 0 h 318"/>
              <a:gd name="T26" fmla="*/ 1038 w 1197"/>
              <a:gd name="T27" fmla="*/ 2 h 318"/>
              <a:gd name="T28" fmla="*/ 157 w 1197"/>
              <a:gd name="T29" fmla="*/ 2 h 318"/>
              <a:gd name="T30" fmla="*/ 156 w 1197"/>
              <a:gd name="T31" fmla="*/ 0 h 318"/>
              <a:gd name="T32" fmla="*/ 141 w 1197"/>
              <a:gd name="T33" fmla="*/ 0 h 318"/>
              <a:gd name="T34" fmla="*/ 95 w 1197"/>
              <a:gd name="T35" fmla="*/ 12 h 318"/>
              <a:gd name="T36" fmla="*/ 45 w 1197"/>
              <a:gd name="T37" fmla="*/ 45 h 318"/>
              <a:gd name="T38" fmla="*/ 12 w 1197"/>
              <a:gd name="T39" fmla="*/ 95 h 318"/>
              <a:gd name="T40" fmla="*/ 0 w 1197"/>
              <a:gd name="T41" fmla="*/ 140 h 318"/>
              <a:gd name="T42" fmla="*/ 0 w 1197"/>
              <a:gd name="T43" fmla="*/ 156 h 318"/>
              <a:gd name="T44" fmla="*/ 0 w 1197"/>
              <a:gd name="T45" fmla="*/ 171 h 318"/>
              <a:gd name="T46" fmla="*/ 12 w 1197"/>
              <a:gd name="T47" fmla="*/ 216 h 318"/>
              <a:gd name="T48" fmla="*/ 45 w 1197"/>
              <a:gd name="T49" fmla="*/ 266 h 318"/>
              <a:gd name="T50" fmla="*/ 95 w 1197"/>
              <a:gd name="T51" fmla="*/ 299 h 318"/>
              <a:gd name="T52" fmla="*/ 141 w 1197"/>
              <a:gd name="T53" fmla="*/ 311 h 318"/>
              <a:gd name="T54" fmla="*/ 156 w 1197"/>
              <a:gd name="T55" fmla="*/ 311 h 318"/>
              <a:gd name="T56" fmla="*/ 157 w 1197"/>
              <a:gd name="T57" fmla="*/ 318 h 318"/>
              <a:gd name="T58" fmla="*/ 1038 w 1197"/>
              <a:gd name="T59" fmla="*/ 318 h 318"/>
              <a:gd name="T60" fmla="*/ 1041 w 1197"/>
              <a:gd name="T61" fmla="*/ 31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97" h="318">
                <a:moveTo>
                  <a:pt x="1041" y="311"/>
                </a:moveTo>
                <a:lnTo>
                  <a:pt x="1056" y="311"/>
                </a:lnTo>
                <a:lnTo>
                  <a:pt x="1102" y="299"/>
                </a:lnTo>
                <a:lnTo>
                  <a:pt x="1151" y="266"/>
                </a:lnTo>
                <a:lnTo>
                  <a:pt x="1185" y="216"/>
                </a:lnTo>
                <a:lnTo>
                  <a:pt x="1197" y="171"/>
                </a:lnTo>
                <a:lnTo>
                  <a:pt x="1197" y="156"/>
                </a:lnTo>
                <a:lnTo>
                  <a:pt x="1197" y="140"/>
                </a:lnTo>
                <a:lnTo>
                  <a:pt x="1185" y="95"/>
                </a:lnTo>
                <a:lnTo>
                  <a:pt x="1151" y="45"/>
                </a:lnTo>
                <a:lnTo>
                  <a:pt x="1102" y="12"/>
                </a:lnTo>
                <a:lnTo>
                  <a:pt x="1056" y="0"/>
                </a:lnTo>
                <a:lnTo>
                  <a:pt x="1041" y="0"/>
                </a:lnTo>
                <a:lnTo>
                  <a:pt x="1038" y="2"/>
                </a:lnTo>
                <a:lnTo>
                  <a:pt x="157" y="2"/>
                </a:lnTo>
                <a:lnTo>
                  <a:pt x="156" y="0"/>
                </a:lnTo>
                <a:lnTo>
                  <a:pt x="141" y="0"/>
                </a:lnTo>
                <a:lnTo>
                  <a:pt x="95" y="12"/>
                </a:lnTo>
                <a:lnTo>
                  <a:pt x="45" y="45"/>
                </a:lnTo>
                <a:lnTo>
                  <a:pt x="12" y="95"/>
                </a:lnTo>
                <a:lnTo>
                  <a:pt x="0" y="140"/>
                </a:lnTo>
                <a:lnTo>
                  <a:pt x="0" y="156"/>
                </a:lnTo>
                <a:lnTo>
                  <a:pt x="0" y="171"/>
                </a:lnTo>
                <a:lnTo>
                  <a:pt x="12" y="216"/>
                </a:lnTo>
                <a:lnTo>
                  <a:pt x="45" y="266"/>
                </a:lnTo>
                <a:lnTo>
                  <a:pt x="95" y="299"/>
                </a:lnTo>
                <a:lnTo>
                  <a:pt x="141" y="311"/>
                </a:lnTo>
                <a:lnTo>
                  <a:pt x="156" y="311"/>
                </a:lnTo>
                <a:lnTo>
                  <a:pt x="157" y="318"/>
                </a:lnTo>
                <a:lnTo>
                  <a:pt x="1038" y="318"/>
                </a:lnTo>
                <a:lnTo>
                  <a:pt x="1041" y="311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57" name="Rectangle 1126"/>
          <p:cNvSpPr>
            <a:spLocks noChangeArrowheads="1"/>
          </p:cNvSpPr>
          <p:nvPr/>
        </p:nvSpPr>
        <p:spPr bwMode="auto">
          <a:xfrm>
            <a:off x="2034236" y="5229447"/>
            <a:ext cx="22281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BCDEE+CALIBRI,Bold" charset="0"/>
                <a:cs typeface="Arial" pitchFamily="34" charset="0"/>
              </a:rPr>
              <a:t>OCS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0" name="Rectangle 1129"/>
          <p:cNvSpPr>
            <a:spLocks noChangeArrowheads="1"/>
          </p:cNvSpPr>
          <p:nvPr/>
        </p:nvSpPr>
        <p:spPr bwMode="auto">
          <a:xfrm>
            <a:off x="1604897" y="5163581"/>
            <a:ext cx="143925" cy="2561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61" name="Freeform 1130"/>
          <p:cNvSpPr>
            <a:spLocks/>
          </p:cNvSpPr>
          <p:nvPr/>
        </p:nvSpPr>
        <p:spPr bwMode="auto">
          <a:xfrm>
            <a:off x="2236707" y="4861093"/>
            <a:ext cx="1417303" cy="258579"/>
          </a:xfrm>
          <a:custGeom>
            <a:avLst/>
            <a:gdLst>
              <a:gd name="T0" fmla="*/ 529 w 581"/>
              <a:gd name="T1" fmla="*/ 106 h 106"/>
              <a:gd name="T2" fmla="*/ 534 w 581"/>
              <a:gd name="T3" fmla="*/ 106 h 106"/>
              <a:gd name="T4" fmla="*/ 549 w 581"/>
              <a:gd name="T5" fmla="*/ 102 h 106"/>
              <a:gd name="T6" fmla="*/ 566 w 581"/>
              <a:gd name="T7" fmla="*/ 90 h 106"/>
              <a:gd name="T8" fmla="*/ 577 w 581"/>
              <a:gd name="T9" fmla="*/ 74 h 106"/>
              <a:gd name="T10" fmla="*/ 581 w 581"/>
              <a:gd name="T11" fmla="*/ 59 h 106"/>
              <a:gd name="T12" fmla="*/ 581 w 581"/>
              <a:gd name="T13" fmla="*/ 54 h 106"/>
              <a:gd name="T14" fmla="*/ 581 w 581"/>
              <a:gd name="T15" fmla="*/ 49 h 106"/>
              <a:gd name="T16" fmla="*/ 577 w 581"/>
              <a:gd name="T17" fmla="*/ 33 h 106"/>
              <a:gd name="T18" fmla="*/ 566 w 581"/>
              <a:gd name="T19" fmla="*/ 17 h 106"/>
              <a:gd name="T20" fmla="*/ 549 w 581"/>
              <a:gd name="T21" fmla="*/ 6 h 106"/>
              <a:gd name="T22" fmla="*/ 534 w 581"/>
              <a:gd name="T23" fmla="*/ 2 h 106"/>
              <a:gd name="T24" fmla="*/ 529 w 581"/>
              <a:gd name="T25" fmla="*/ 2 h 106"/>
              <a:gd name="T26" fmla="*/ 530 w 581"/>
              <a:gd name="T27" fmla="*/ 0 h 106"/>
              <a:gd name="T28" fmla="*/ 53 w 581"/>
              <a:gd name="T29" fmla="*/ 0 h 106"/>
              <a:gd name="T30" fmla="*/ 52 w 581"/>
              <a:gd name="T31" fmla="*/ 2 h 106"/>
              <a:gd name="T32" fmla="*/ 46 w 581"/>
              <a:gd name="T33" fmla="*/ 2 h 106"/>
              <a:gd name="T34" fmla="*/ 31 w 581"/>
              <a:gd name="T35" fmla="*/ 6 h 106"/>
              <a:gd name="T36" fmla="*/ 15 w 581"/>
              <a:gd name="T37" fmla="*/ 17 h 106"/>
              <a:gd name="T38" fmla="*/ 4 w 581"/>
              <a:gd name="T39" fmla="*/ 33 h 106"/>
              <a:gd name="T40" fmla="*/ 0 w 581"/>
              <a:gd name="T41" fmla="*/ 49 h 106"/>
              <a:gd name="T42" fmla="*/ 0 w 581"/>
              <a:gd name="T43" fmla="*/ 54 h 106"/>
              <a:gd name="T44" fmla="*/ 0 w 581"/>
              <a:gd name="T45" fmla="*/ 59 h 106"/>
              <a:gd name="T46" fmla="*/ 4 w 581"/>
              <a:gd name="T47" fmla="*/ 74 h 106"/>
              <a:gd name="T48" fmla="*/ 15 w 581"/>
              <a:gd name="T49" fmla="*/ 90 h 106"/>
              <a:gd name="T50" fmla="*/ 31 w 581"/>
              <a:gd name="T51" fmla="*/ 102 h 106"/>
              <a:gd name="T52" fmla="*/ 46 w 581"/>
              <a:gd name="T53" fmla="*/ 106 h 106"/>
              <a:gd name="T54" fmla="*/ 52 w 581"/>
              <a:gd name="T55" fmla="*/ 106 h 106"/>
              <a:gd name="T56" fmla="*/ 53 w 581"/>
              <a:gd name="T57" fmla="*/ 105 h 106"/>
              <a:gd name="T58" fmla="*/ 530 w 581"/>
              <a:gd name="T59" fmla="*/ 105 h 106"/>
              <a:gd name="T60" fmla="*/ 529 w 581"/>
              <a:gd name="T61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81" h="106">
                <a:moveTo>
                  <a:pt x="529" y="106"/>
                </a:moveTo>
                <a:lnTo>
                  <a:pt x="534" y="106"/>
                </a:lnTo>
                <a:lnTo>
                  <a:pt x="549" y="102"/>
                </a:lnTo>
                <a:lnTo>
                  <a:pt x="566" y="90"/>
                </a:lnTo>
                <a:lnTo>
                  <a:pt x="577" y="74"/>
                </a:lnTo>
                <a:lnTo>
                  <a:pt x="581" y="59"/>
                </a:lnTo>
                <a:lnTo>
                  <a:pt x="581" y="54"/>
                </a:lnTo>
                <a:lnTo>
                  <a:pt x="581" y="49"/>
                </a:lnTo>
                <a:lnTo>
                  <a:pt x="577" y="33"/>
                </a:lnTo>
                <a:lnTo>
                  <a:pt x="566" y="17"/>
                </a:lnTo>
                <a:lnTo>
                  <a:pt x="549" y="6"/>
                </a:lnTo>
                <a:lnTo>
                  <a:pt x="534" y="2"/>
                </a:lnTo>
                <a:lnTo>
                  <a:pt x="529" y="2"/>
                </a:lnTo>
                <a:lnTo>
                  <a:pt x="530" y="0"/>
                </a:lnTo>
                <a:lnTo>
                  <a:pt x="53" y="0"/>
                </a:lnTo>
                <a:lnTo>
                  <a:pt x="52" y="2"/>
                </a:lnTo>
                <a:lnTo>
                  <a:pt x="46" y="2"/>
                </a:lnTo>
                <a:lnTo>
                  <a:pt x="31" y="6"/>
                </a:lnTo>
                <a:lnTo>
                  <a:pt x="15" y="17"/>
                </a:lnTo>
                <a:lnTo>
                  <a:pt x="4" y="33"/>
                </a:lnTo>
                <a:lnTo>
                  <a:pt x="0" y="49"/>
                </a:lnTo>
                <a:lnTo>
                  <a:pt x="0" y="54"/>
                </a:lnTo>
                <a:lnTo>
                  <a:pt x="0" y="59"/>
                </a:lnTo>
                <a:lnTo>
                  <a:pt x="4" y="74"/>
                </a:lnTo>
                <a:lnTo>
                  <a:pt x="15" y="90"/>
                </a:lnTo>
                <a:lnTo>
                  <a:pt x="31" y="102"/>
                </a:lnTo>
                <a:lnTo>
                  <a:pt x="46" y="106"/>
                </a:lnTo>
                <a:lnTo>
                  <a:pt x="52" y="106"/>
                </a:lnTo>
                <a:lnTo>
                  <a:pt x="53" y="105"/>
                </a:lnTo>
                <a:lnTo>
                  <a:pt x="530" y="105"/>
                </a:lnTo>
                <a:lnTo>
                  <a:pt x="529" y="10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rgbClr val="C3D7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62" name="Freeform 1131"/>
          <p:cNvSpPr>
            <a:spLocks/>
          </p:cNvSpPr>
          <p:nvPr/>
        </p:nvSpPr>
        <p:spPr bwMode="auto">
          <a:xfrm>
            <a:off x="2236707" y="4861093"/>
            <a:ext cx="1417303" cy="258579"/>
          </a:xfrm>
          <a:custGeom>
            <a:avLst/>
            <a:gdLst>
              <a:gd name="T0" fmla="*/ 1588 w 1744"/>
              <a:gd name="T1" fmla="*/ 317 h 317"/>
              <a:gd name="T2" fmla="*/ 1603 w 1744"/>
              <a:gd name="T3" fmla="*/ 317 h 317"/>
              <a:gd name="T4" fmla="*/ 1648 w 1744"/>
              <a:gd name="T5" fmla="*/ 305 h 317"/>
              <a:gd name="T6" fmla="*/ 1698 w 1744"/>
              <a:gd name="T7" fmla="*/ 271 h 317"/>
              <a:gd name="T8" fmla="*/ 1731 w 1744"/>
              <a:gd name="T9" fmla="*/ 222 h 317"/>
              <a:gd name="T10" fmla="*/ 1744 w 1744"/>
              <a:gd name="T11" fmla="*/ 176 h 317"/>
              <a:gd name="T12" fmla="*/ 1744 w 1744"/>
              <a:gd name="T13" fmla="*/ 161 h 317"/>
              <a:gd name="T14" fmla="*/ 1744 w 1744"/>
              <a:gd name="T15" fmla="*/ 146 h 317"/>
              <a:gd name="T16" fmla="*/ 1731 w 1744"/>
              <a:gd name="T17" fmla="*/ 100 h 317"/>
              <a:gd name="T18" fmla="*/ 1698 w 1744"/>
              <a:gd name="T19" fmla="*/ 51 h 317"/>
              <a:gd name="T20" fmla="*/ 1648 w 1744"/>
              <a:gd name="T21" fmla="*/ 18 h 317"/>
              <a:gd name="T22" fmla="*/ 1603 w 1744"/>
              <a:gd name="T23" fmla="*/ 5 h 317"/>
              <a:gd name="T24" fmla="*/ 1588 w 1744"/>
              <a:gd name="T25" fmla="*/ 5 h 317"/>
              <a:gd name="T26" fmla="*/ 1592 w 1744"/>
              <a:gd name="T27" fmla="*/ 0 h 317"/>
              <a:gd name="T28" fmla="*/ 159 w 1744"/>
              <a:gd name="T29" fmla="*/ 0 h 317"/>
              <a:gd name="T30" fmla="*/ 156 w 1744"/>
              <a:gd name="T31" fmla="*/ 5 h 317"/>
              <a:gd name="T32" fmla="*/ 140 w 1744"/>
              <a:gd name="T33" fmla="*/ 5 h 317"/>
              <a:gd name="T34" fmla="*/ 95 w 1744"/>
              <a:gd name="T35" fmla="*/ 18 h 317"/>
              <a:gd name="T36" fmla="*/ 45 w 1744"/>
              <a:gd name="T37" fmla="*/ 51 h 317"/>
              <a:gd name="T38" fmla="*/ 12 w 1744"/>
              <a:gd name="T39" fmla="*/ 100 h 317"/>
              <a:gd name="T40" fmla="*/ 0 w 1744"/>
              <a:gd name="T41" fmla="*/ 146 h 317"/>
              <a:gd name="T42" fmla="*/ 0 w 1744"/>
              <a:gd name="T43" fmla="*/ 161 h 317"/>
              <a:gd name="T44" fmla="*/ 0 w 1744"/>
              <a:gd name="T45" fmla="*/ 176 h 317"/>
              <a:gd name="T46" fmla="*/ 12 w 1744"/>
              <a:gd name="T47" fmla="*/ 222 h 317"/>
              <a:gd name="T48" fmla="*/ 45 w 1744"/>
              <a:gd name="T49" fmla="*/ 271 h 317"/>
              <a:gd name="T50" fmla="*/ 95 w 1744"/>
              <a:gd name="T51" fmla="*/ 305 h 317"/>
              <a:gd name="T52" fmla="*/ 140 w 1744"/>
              <a:gd name="T53" fmla="*/ 317 h 317"/>
              <a:gd name="T54" fmla="*/ 156 w 1744"/>
              <a:gd name="T55" fmla="*/ 317 h 317"/>
              <a:gd name="T56" fmla="*/ 159 w 1744"/>
              <a:gd name="T57" fmla="*/ 316 h 317"/>
              <a:gd name="T58" fmla="*/ 1592 w 1744"/>
              <a:gd name="T59" fmla="*/ 316 h 317"/>
              <a:gd name="T60" fmla="*/ 1588 w 1744"/>
              <a:gd name="T61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44" h="317">
                <a:moveTo>
                  <a:pt x="1588" y="317"/>
                </a:moveTo>
                <a:lnTo>
                  <a:pt x="1603" y="317"/>
                </a:lnTo>
                <a:lnTo>
                  <a:pt x="1648" y="305"/>
                </a:lnTo>
                <a:lnTo>
                  <a:pt x="1698" y="271"/>
                </a:lnTo>
                <a:lnTo>
                  <a:pt x="1731" y="222"/>
                </a:lnTo>
                <a:lnTo>
                  <a:pt x="1744" y="176"/>
                </a:lnTo>
                <a:lnTo>
                  <a:pt x="1744" y="161"/>
                </a:lnTo>
                <a:lnTo>
                  <a:pt x="1744" y="146"/>
                </a:lnTo>
                <a:lnTo>
                  <a:pt x="1731" y="100"/>
                </a:lnTo>
                <a:lnTo>
                  <a:pt x="1698" y="51"/>
                </a:lnTo>
                <a:lnTo>
                  <a:pt x="1648" y="18"/>
                </a:lnTo>
                <a:lnTo>
                  <a:pt x="1603" y="5"/>
                </a:lnTo>
                <a:lnTo>
                  <a:pt x="1588" y="5"/>
                </a:lnTo>
                <a:lnTo>
                  <a:pt x="1592" y="0"/>
                </a:lnTo>
                <a:lnTo>
                  <a:pt x="159" y="0"/>
                </a:lnTo>
                <a:lnTo>
                  <a:pt x="156" y="5"/>
                </a:lnTo>
                <a:lnTo>
                  <a:pt x="140" y="5"/>
                </a:lnTo>
                <a:lnTo>
                  <a:pt x="95" y="18"/>
                </a:lnTo>
                <a:lnTo>
                  <a:pt x="45" y="51"/>
                </a:lnTo>
                <a:lnTo>
                  <a:pt x="12" y="100"/>
                </a:lnTo>
                <a:lnTo>
                  <a:pt x="0" y="146"/>
                </a:lnTo>
                <a:lnTo>
                  <a:pt x="0" y="161"/>
                </a:lnTo>
                <a:lnTo>
                  <a:pt x="0" y="176"/>
                </a:lnTo>
                <a:lnTo>
                  <a:pt x="12" y="222"/>
                </a:lnTo>
                <a:lnTo>
                  <a:pt x="45" y="271"/>
                </a:lnTo>
                <a:lnTo>
                  <a:pt x="95" y="305"/>
                </a:lnTo>
                <a:lnTo>
                  <a:pt x="140" y="317"/>
                </a:lnTo>
                <a:lnTo>
                  <a:pt x="156" y="317"/>
                </a:lnTo>
                <a:lnTo>
                  <a:pt x="159" y="316"/>
                </a:lnTo>
                <a:lnTo>
                  <a:pt x="1592" y="316"/>
                </a:lnTo>
                <a:lnTo>
                  <a:pt x="1588" y="317"/>
                </a:lnTo>
              </a:path>
            </a:pathLst>
          </a:cu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63" name="Rectangle 1132"/>
          <p:cNvSpPr>
            <a:spLocks noChangeArrowheads="1"/>
          </p:cNvSpPr>
          <p:nvPr/>
        </p:nvSpPr>
        <p:spPr bwMode="auto">
          <a:xfrm>
            <a:off x="2297693" y="4917200"/>
            <a:ext cx="125034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Heart Protection Study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3" name="Freeform 1152"/>
          <p:cNvSpPr>
            <a:spLocks/>
          </p:cNvSpPr>
          <p:nvPr/>
        </p:nvSpPr>
        <p:spPr bwMode="auto">
          <a:xfrm>
            <a:off x="3092945" y="4570802"/>
            <a:ext cx="1619776" cy="256140"/>
          </a:xfrm>
          <a:custGeom>
            <a:avLst/>
            <a:gdLst>
              <a:gd name="T0" fmla="*/ 612 w 664"/>
              <a:gd name="T1" fmla="*/ 104 h 105"/>
              <a:gd name="T2" fmla="*/ 617 w 664"/>
              <a:gd name="T3" fmla="*/ 104 h 105"/>
              <a:gd name="T4" fmla="*/ 632 w 664"/>
              <a:gd name="T5" fmla="*/ 99 h 105"/>
              <a:gd name="T6" fmla="*/ 649 w 664"/>
              <a:gd name="T7" fmla="*/ 88 h 105"/>
              <a:gd name="T8" fmla="*/ 660 w 664"/>
              <a:gd name="T9" fmla="*/ 72 h 105"/>
              <a:gd name="T10" fmla="*/ 664 w 664"/>
              <a:gd name="T11" fmla="*/ 57 h 105"/>
              <a:gd name="T12" fmla="*/ 664 w 664"/>
              <a:gd name="T13" fmla="*/ 52 h 105"/>
              <a:gd name="T14" fmla="*/ 664 w 664"/>
              <a:gd name="T15" fmla="*/ 47 h 105"/>
              <a:gd name="T16" fmla="*/ 660 w 664"/>
              <a:gd name="T17" fmla="*/ 31 h 105"/>
              <a:gd name="T18" fmla="*/ 649 w 664"/>
              <a:gd name="T19" fmla="*/ 15 h 105"/>
              <a:gd name="T20" fmla="*/ 632 w 664"/>
              <a:gd name="T21" fmla="*/ 4 h 105"/>
              <a:gd name="T22" fmla="*/ 617 w 664"/>
              <a:gd name="T23" fmla="*/ 0 h 105"/>
              <a:gd name="T24" fmla="*/ 612 w 664"/>
              <a:gd name="T25" fmla="*/ 0 h 105"/>
              <a:gd name="T26" fmla="*/ 611 w 664"/>
              <a:gd name="T27" fmla="*/ 0 h 105"/>
              <a:gd name="T28" fmla="*/ 51 w 664"/>
              <a:gd name="T29" fmla="*/ 0 h 105"/>
              <a:gd name="T30" fmla="*/ 52 w 664"/>
              <a:gd name="T31" fmla="*/ 0 h 105"/>
              <a:gd name="T32" fmla="*/ 47 w 664"/>
              <a:gd name="T33" fmla="*/ 0 h 105"/>
              <a:gd name="T34" fmla="*/ 32 w 664"/>
              <a:gd name="T35" fmla="*/ 4 h 105"/>
              <a:gd name="T36" fmla="*/ 15 w 664"/>
              <a:gd name="T37" fmla="*/ 15 h 105"/>
              <a:gd name="T38" fmla="*/ 4 w 664"/>
              <a:gd name="T39" fmla="*/ 31 h 105"/>
              <a:gd name="T40" fmla="*/ 0 w 664"/>
              <a:gd name="T41" fmla="*/ 47 h 105"/>
              <a:gd name="T42" fmla="*/ 0 w 664"/>
              <a:gd name="T43" fmla="*/ 52 h 105"/>
              <a:gd name="T44" fmla="*/ 0 w 664"/>
              <a:gd name="T45" fmla="*/ 57 h 105"/>
              <a:gd name="T46" fmla="*/ 4 w 664"/>
              <a:gd name="T47" fmla="*/ 72 h 105"/>
              <a:gd name="T48" fmla="*/ 15 w 664"/>
              <a:gd name="T49" fmla="*/ 88 h 105"/>
              <a:gd name="T50" fmla="*/ 32 w 664"/>
              <a:gd name="T51" fmla="*/ 99 h 105"/>
              <a:gd name="T52" fmla="*/ 47 w 664"/>
              <a:gd name="T53" fmla="*/ 104 h 105"/>
              <a:gd name="T54" fmla="*/ 52 w 664"/>
              <a:gd name="T55" fmla="*/ 104 h 105"/>
              <a:gd name="T56" fmla="*/ 51 w 664"/>
              <a:gd name="T57" fmla="*/ 105 h 105"/>
              <a:gd name="T58" fmla="*/ 611 w 664"/>
              <a:gd name="T59" fmla="*/ 105 h 105"/>
              <a:gd name="T60" fmla="*/ 612 w 664"/>
              <a:gd name="T61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4" h="105">
                <a:moveTo>
                  <a:pt x="612" y="104"/>
                </a:moveTo>
                <a:lnTo>
                  <a:pt x="617" y="104"/>
                </a:lnTo>
                <a:lnTo>
                  <a:pt x="632" y="99"/>
                </a:lnTo>
                <a:lnTo>
                  <a:pt x="649" y="88"/>
                </a:lnTo>
                <a:lnTo>
                  <a:pt x="660" y="72"/>
                </a:lnTo>
                <a:lnTo>
                  <a:pt x="664" y="57"/>
                </a:lnTo>
                <a:lnTo>
                  <a:pt x="664" y="52"/>
                </a:lnTo>
                <a:lnTo>
                  <a:pt x="664" y="47"/>
                </a:lnTo>
                <a:lnTo>
                  <a:pt x="660" y="31"/>
                </a:lnTo>
                <a:lnTo>
                  <a:pt x="649" y="15"/>
                </a:lnTo>
                <a:lnTo>
                  <a:pt x="632" y="4"/>
                </a:lnTo>
                <a:lnTo>
                  <a:pt x="617" y="0"/>
                </a:lnTo>
                <a:lnTo>
                  <a:pt x="612" y="0"/>
                </a:lnTo>
                <a:lnTo>
                  <a:pt x="611" y="0"/>
                </a:lnTo>
                <a:lnTo>
                  <a:pt x="51" y="0"/>
                </a:lnTo>
                <a:lnTo>
                  <a:pt x="52" y="0"/>
                </a:lnTo>
                <a:lnTo>
                  <a:pt x="47" y="0"/>
                </a:lnTo>
                <a:lnTo>
                  <a:pt x="32" y="4"/>
                </a:lnTo>
                <a:lnTo>
                  <a:pt x="15" y="15"/>
                </a:lnTo>
                <a:lnTo>
                  <a:pt x="4" y="31"/>
                </a:lnTo>
                <a:lnTo>
                  <a:pt x="0" y="47"/>
                </a:lnTo>
                <a:lnTo>
                  <a:pt x="0" y="52"/>
                </a:lnTo>
                <a:lnTo>
                  <a:pt x="0" y="57"/>
                </a:lnTo>
                <a:lnTo>
                  <a:pt x="4" y="72"/>
                </a:lnTo>
                <a:lnTo>
                  <a:pt x="15" y="88"/>
                </a:lnTo>
                <a:lnTo>
                  <a:pt x="32" y="99"/>
                </a:lnTo>
                <a:lnTo>
                  <a:pt x="47" y="104"/>
                </a:lnTo>
                <a:lnTo>
                  <a:pt x="52" y="104"/>
                </a:lnTo>
                <a:lnTo>
                  <a:pt x="51" y="105"/>
                </a:lnTo>
                <a:lnTo>
                  <a:pt x="611" y="105"/>
                </a:lnTo>
                <a:lnTo>
                  <a:pt x="612" y="104"/>
                </a:lnTo>
                <a:close/>
              </a:path>
            </a:pathLst>
          </a:custGeom>
          <a:solidFill>
            <a:srgbClr val="C3D7E8"/>
          </a:solidFill>
          <a:ln w="0">
            <a:solidFill>
              <a:srgbClr val="C3D7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84" name="Freeform 1153"/>
          <p:cNvSpPr>
            <a:spLocks/>
          </p:cNvSpPr>
          <p:nvPr/>
        </p:nvSpPr>
        <p:spPr bwMode="auto">
          <a:xfrm>
            <a:off x="3092945" y="4570802"/>
            <a:ext cx="1619776" cy="256140"/>
          </a:xfrm>
          <a:custGeom>
            <a:avLst/>
            <a:gdLst>
              <a:gd name="T0" fmla="*/ 1835 w 1992"/>
              <a:gd name="T1" fmla="*/ 312 h 317"/>
              <a:gd name="T2" fmla="*/ 1850 w 1992"/>
              <a:gd name="T3" fmla="*/ 312 h 317"/>
              <a:gd name="T4" fmla="*/ 1896 w 1992"/>
              <a:gd name="T5" fmla="*/ 299 h 317"/>
              <a:gd name="T6" fmla="*/ 1946 w 1992"/>
              <a:gd name="T7" fmla="*/ 266 h 317"/>
              <a:gd name="T8" fmla="*/ 1979 w 1992"/>
              <a:gd name="T9" fmla="*/ 216 h 317"/>
              <a:gd name="T10" fmla="*/ 1992 w 1992"/>
              <a:gd name="T11" fmla="*/ 171 h 317"/>
              <a:gd name="T12" fmla="*/ 1992 w 1992"/>
              <a:gd name="T13" fmla="*/ 156 h 317"/>
              <a:gd name="T14" fmla="*/ 1992 w 1992"/>
              <a:gd name="T15" fmla="*/ 141 h 317"/>
              <a:gd name="T16" fmla="*/ 1979 w 1992"/>
              <a:gd name="T17" fmla="*/ 95 h 317"/>
              <a:gd name="T18" fmla="*/ 1946 w 1992"/>
              <a:gd name="T19" fmla="*/ 46 h 317"/>
              <a:gd name="T20" fmla="*/ 1896 w 1992"/>
              <a:gd name="T21" fmla="*/ 12 h 317"/>
              <a:gd name="T22" fmla="*/ 1850 w 1992"/>
              <a:gd name="T23" fmla="*/ 0 h 317"/>
              <a:gd name="T24" fmla="*/ 1835 w 1992"/>
              <a:gd name="T25" fmla="*/ 0 h 317"/>
              <a:gd name="T26" fmla="*/ 1833 w 1992"/>
              <a:gd name="T27" fmla="*/ 1 h 317"/>
              <a:gd name="T28" fmla="*/ 152 w 1992"/>
              <a:gd name="T29" fmla="*/ 1 h 317"/>
              <a:gd name="T30" fmla="*/ 156 w 1992"/>
              <a:gd name="T31" fmla="*/ 0 h 317"/>
              <a:gd name="T32" fmla="*/ 141 w 1992"/>
              <a:gd name="T33" fmla="*/ 0 h 317"/>
              <a:gd name="T34" fmla="*/ 95 w 1992"/>
              <a:gd name="T35" fmla="*/ 12 h 317"/>
              <a:gd name="T36" fmla="*/ 46 w 1992"/>
              <a:gd name="T37" fmla="*/ 46 h 317"/>
              <a:gd name="T38" fmla="*/ 12 w 1992"/>
              <a:gd name="T39" fmla="*/ 95 h 317"/>
              <a:gd name="T40" fmla="*/ 0 w 1992"/>
              <a:gd name="T41" fmla="*/ 141 h 317"/>
              <a:gd name="T42" fmla="*/ 0 w 1992"/>
              <a:gd name="T43" fmla="*/ 156 h 317"/>
              <a:gd name="T44" fmla="*/ 0 w 1992"/>
              <a:gd name="T45" fmla="*/ 171 h 317"/>
              <a:gd name="T46" fmla="*/ 12 w 1992"/>
              <a:gd name="T47" fmla="*/ 216 h 317"/>
              <a:gd name="T48" fmla="*/ 46 w 1992"/>
              <a:gd name="T49" fmla="*/ 266 h 317"/>
              <a:gd name="T50" fmla="*/ 95 w 1992"/>
              <a:gd name="T51" fmla="*/ 299 h 317"/>
              <a:gd name="T52" fmla="*/ 141 w 1992"/>
              <a:gd name="T53" fmla="*/ 312 h 317"/>
              <a:gd name="T54" fmla="*/ 156 w 1992"/>
              <a:gd name="T55" fmla="*/ 312 h 317"/>
              <a:gd name="T56" fmla="*/ 152 w 1992"/>
              <a:gd name="T57" fmla="*/ 317 h 317"/>
              <a:gd name="T58" fmla="*/ 1833 w 1992"/>
              <a:gd name="T59" fmla="*/ 317 h 317"/>
              <a:gd name="T60" fmla="*/ 1835 w 1992"/>
              <a:gd name="T61" fmla="*/ 312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92" h="317">
                <a:moveTo>
                  <a:pt x="1835" y="312"/>
                </a:moveTo>
                <a:lnTo>
                  <a:pt x="1850" y="312"/>
                </a:lnTo>
                <a:lnTo>
                  <a:pt x="1896" y="299"/>
                </a:lnTo>
                <a:lnTo>
                  <a:pt x="1946" y="266"/>
                </a:lnTo>
                <a:lnTo>
                  <a:pt x="1979" y="216"/>
                </a:lnTo>
                <a:lnTo>
                  <a:pt x="1992" y="171"/>
                </a:lnTo>
                <a:lnTo>
                  <a:pt x="1992" y="156"/>
                </a:lnTo>
                <a:lnTo>
                  <a:pt x="1992" y="141"/>
                </a:lnTo>
                <a:lnTo>
                  <a:pt x="1979" y="95"/>
                </a:lnTo>
                <a:lnTo>
                  <a:pt x="1946" y="46"/>
                </a:lnTo>
                <a:lnTo>
                  <a:pt x="1896" y="12"/>
                </a:lnTo>
                <a:lnTo>
                  <a:pt x="1850" y="0"/>
                </a:lnTo>
                <a:lnTo>
                  <a:pt x="1835" y="0"/>
                </a:lnTo>
                <a:lnTo>
                  <a:pt x="1833" y="1"/>
                </a:lnTo>
                <a:lnTo>
                  <a:pt x="152" y="1"/>
                </a:lnTo>
                <a:lnTo>
                  <a:pt x="156" y="0"/>
                </a:lnTo>
                <a:lnTo>
                  <a:pt x="141" y="0"/>
                </a:lnTo>
                <a:lnTo>
                  <a:pt x="95" y="12"/>
                </a:lnTo>
                <a:lnTo>
                  <a:pt x="46" y="46"/>
                </a:lnTo>
                <a:lnTo>
                  <a:pt x="12" y="95"/>
                </a:lnTo>
                <a:lnTo>
                  <a:pt x="0" y="141"/>
                </a:lnTo>
                <a:lnTo>
                  <a:pt x="0" y="156"/>
                </a:lnTo>
                <a:lnTo>
                  <a:pt x="0" y="171"/>
                </a:lnTo>
                <a:lnTo>
                  <a:pt x="12" y="216"/>
                </a:lnTo>
                <a:lnTo>
                  <a:pt x="46" y="266"/>
                </a:lnTo>
                <a:lnTo>
                  <a:pt x="95" y="299"/>
                </a:lnTo>
                <a:lnTo>
                  <a:pt x="141" y="312"/>
                </a:lnTo>
                <a:lnTo>
                  <a:pt x="156" y="312"/>
                </a:lnTo>
                <a:lnTo>
                  <a:pt x="152" y="317"/>
                </a:lnTo>
                <a:lnTo>
                  <a:pt x="1833" y="317"/>
                </a:lnTo>
                <a:lnTo>
                  <a:pt x="1835" y="312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85" name="Rectangle 1154"/>
          <p:cNvSpPr>
            <a:spLocks noChangeArrowheads="1"/>
          </p:cNvSpPr>
          <p:nvPr/>
        </p:nvSpPr>
        <p:spPr bwMode="auto">
          <a:xfrm>
            <a:off x="3649133" y="4622029"/>
            <a:ext cx="48731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SEARCH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2" name="Freeform 1161"/>
          <p:cNvSpPr>
            <a:spLocks/>
          </p:cNvSpPr>
          <p:nvPr/>
        </p:nvSpPr>
        <p:spPr bwMode="auto">
          <a:xfrm>
            <a:off x="3654012" y="4861093"/>
            <a:ext cx="3642056" cy="258579"/>
          </a:xfrm>
          <a:custGeom>
            <a:avLst/>
            <a:gdLst>
              <a:gd name="T0" fmla="*/ 4322 w 4478"/>
              <a:gd name="T1" fmla="*/ 317 h 317"/>
              <a:gd name="T2" fmla="*/ 4337 w 4478"/>
              <a:gd name="T3" fmla="*/ 317 h 317"/>
              <a:gd name="T4" fmla="*/ 4382 w 4478"/>
              <a:gd name="T5" fmla="*/ 305 h 317"/>
              <a:gd name="T6" fmla="*/ 4432 w 4478"/>
              <a:gd name="T7" fmla="*/ 271 h 317"/>
              <a:gd name="T8" fmla="*/ 4465 w 4478"/>
              <a:gd name="T9" fmla="*/ 222 h 317"/>
              <a:gd name="T10" fmla="*/ 4478 w 4478"/>
              <a:gd name="T11" fmla="*/ 176 h 317"/>
              <a:gd name="T12" fmla="*/ 4478 w 4478"/>
              <a:gd name="T13" fmla="*/ 161 h 317"/>
              <a:gd name="T14" fmla="*/ 4478 w 4478"/>
              <a:gd name="T15" fmla="*/ 146 h 317"/>
              <a:gd name="T16" fmla="*/ 4465 w 4478"/>
              <a:gd name="T17" fmla="*/ 100 h 317"/>
              <a:gd name="T18" fmla="*/ 4432 w 4478"/>
              <a:gd name="T19" fmla="*/ 51 h 317"/>
              <a:gd name="T20" fmla="*/ 4382 w 4478"/>
              <a:gd name="T21" fmla="*/ 18 h 317"/>
              <a:gd name="T22" fmla="*/ 4337 w 4478"/>
              <a:gd name="T23" fmla="*/ 5 h 317"/>
              <a:gd name="T24" fmla="*/ 4322 w 4478"/>
              <a:gd name="T25" fmla="*/ 5 h 317"/>
              <a:gd name="T26" fmla="*/ 4325 w 4478"/>
              <a:gd name="T27" fmla="*/ 0 h 317"/>
              <a:gd name="T28" fmla="*/ 151 w 4478"/>
              <a:gd name="T29" fmla="*/ 0 h 317"/>
              <a:gd name="T30" fmla="*/ 156 w 4478"/>
              <a:gd name="T31" fmla="*/ 5 h 317"/>
              <a:gd name="T32" fmla="*/ 141 w 4478"/>
              <a:gd name="T33" fmla="*/ 5 h 317"/>
              <a:gd name="T34" fmla="*/ 95 w 4478"/>
              <a:gd name="T35" fmla="*/ 18 h 317"/>
              <a:gd name="T36" fmla="*/ 45 w 4478"/>
              <a:gd name="T37" fmla="*/ 51 h 317"/>
              <a:gd name="T38" fmla="*/ 12 w 4478"/>
              <a:gd name="T39" fmla="*/ 100 h 317"/>
              <a:gd name="T40" fmla="*/ 0 w 4478"/>
              <a:gd name="T41" fmla="*/ 146 h 317"/>
              <a:gd name="T42" fmla="*/ 0 w 4478"/>
              <a:gd name="T43" fmla="*/ 161 h 317"/>
              <a:gd name="T44" fmla="*/ 0 w 4478"/>
              <a:gd name="T45" fmla="*/ 176 h 317"/>
              <a:gd name="T46" fmla="*/ 12 w 4478"/>
              <a:gd name="T47" fmla="*/ 222 h 317"/>
              <a:gd name="T48" fmla="*/ 45 w 4478"/>
              <a:gd name="T49" fmla="*/ 271 h 317"/>
              <a:gd name="T50" fmla="*/ 95 w 4478"/>
              <a:gd name="T51" fmla="*/ 305 h 317"/>
              <a:gd name="T52" fmla="*/ 141 w 4478"/>
              <a:gd name="T53" fmla="*/ 317 h 317"/>
              <a:gd name="T54" fmla="*/ 156 w 4478"/>
              <a:gd name="T55" fmla="*/ 317 h 317"/>
              <a:gd name="T56" fmla="*/ 151 w 4478"/>
              <a:gd name="T57" fmla="*/ 316 h 317"/>
              <a:gd name="T58" fmla="*/ 4325 w 4478"/>
              <a:gd name="T59" fmla="*/ 316 h 317"/>
              <a:gd name="T60" fmla="*/ 4322 w 4478"/>
              <a:gd name="T61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78" h="317">
                <a:moveTo>
                  <a:pt x="4322" y="317"/>
                </a:moveTo>
                <a:lnTo>
                  <a:pt x="4337" y="317"/>
                </a:lnTo>
                <a:lnTo>
                  <a:pt x="4382" y="305"/>
                </a:lnTo>
                <a:lnTo>
                  <a:pt x="4432" y="271"/>
                </a:lnTo>
                <a:lnTo>
                  <a:pt x="4465" y="222"/>
                </a:lnTo>
                <a:lnTo>
                  <a:pt x="4478" y="176"/>
                </a:lnTo>
                <a:lnTo>
                  <a:pt x="4478" y="161"/>
                </a:lnTo>
                <a:lnTo>
                  <a:pt x="4478" y="146"/>
                </a:lnTo>
                <a:lnTo>
                  <a:pt x="4465" y="100"/>
                </a:lnTo>
                <a:lnTo>
                  <a:pt x="4432" y="51"/>
                </a:lnTo>
                <a:lnTo>
                  <a:pt x="4382" y="18"/>
                </a:lnTo>
                <a:lnTo>
                  <a:pt x="4337" y="5"/>
                </a:lnTo>
                <a:lnTo>
                  <a:pt x="4322" y="5"/>
                </a:lnTo>
                <a:lnTo>
                  <a:pt x="4325" y="0"/>
                </a:lnTo>
                <a:lnTo>
                  <a:pt x="151" y="0"/>
                </a:lnTo>
                <a:lnTo>
                  <a:pt x="156" y="5"/>
                </a:lnTo>
                <a:lnTo>
                  <a:pt x="141" y="5"/>
                </a:lnTo>
                <a:lnTo>
                  <a:pt x="95" y="18"/>
                </a:lnTo>
                <a:lnTo>
                  <a:pt x="45" y="51"/>
                </a:lnTo>
                <a:lnTo>
                  <a:pt x="12" y="100"/>
                </a:lnTo>
                <a:lnTo>
                  <a:pt x="0" y="146"/>
                </a:lnTo>
                <a:lnTo>
                  <a:pt x="0" y="161"/>
                </a:lnTo>
                <a:lnTo>
                  <a:pt x="0" y="176"/>
                </a:lnTo>
                <a:lnTo>
                  <a:pt x="12" y="222"/>
                </a:lnTo>
                <a:lnTo>
                  <a:pt x="45" y="271"/>
                </a:lnTo>
                <a:lnTo>
                  <a:pt x="95" y="305"/>
                </a:lnTo>
                <a:lnTo>
                  <a:pt x="141" y="317"/>
                </a:lnTo>
                <a:lnTo>
                  <a:pt x="156" y="317"/>
                </a:lnTo>
                <a:lnTo>
                  <a:pt x="151" y="316"/>
                </a:lnTo>
                <a:lnTo>
                  <a:pt x="4325" y="316"/>
                </a:lnTo>
                <a:lnTo>
                  <a:pt x="4322" y="317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793" name="Rectangle 1162"/>
          <p:cNvSpPr>
            <a:spLocks noChangeArrowheads="1"/>
          </p:cNvSpPr>
          <p:nvPr/>
        </p:nvSpPr>
        <p:spPr bwMode="auto">
          <a:xfrm>
            <a:off x="4455404" y="4934276"/>
            <a:ext cx="20999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Heart Protection Study long-term</a:t>
            </a:r>
            <a:r>
              <a:rPr kumimoji="0" lang="en-US" altLang="en-US" sz="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 follow-up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1" name="Freeform 1200"/>
          <p:cNvSpPr>
            <a:spLocks/>
          </p:cNvSpPr>
          <p:nvPr/>
        </p:nvSpPr>
        <p:spPr bwMode="auto">
          <a:xfrm>
            <a:off x="4454142" y="4268314"/>
            <a:ext cx="1000163" cy="258579"/>
          </a:xfrm>
          <a:custGeom>
            <a:avLst/>
            <a:gdLst>
              <a:gd name="T0" fmla="*/ 357 w 410"/>
              <a:gd name="T1" fmla="*/ 106 h 106"/>
              <a:gd name="T2" fmla="*/ 363 w 410"/>
              <a:gd name="T3" fmla="*/ 106 h 106"/>
              <a:gd name="T4" fmla="*/ 378 w 410"/>
              <a:gd name="T5" fmla="*/ 102 h 106"/>
              <a:gd name="T6" fmla="*/ 394 w 410"/>
              <a:gd name="T7" fmla="*/ 91 h 106"/>
              <a:gd name="T8" fmla="*/ 405 w 410"/>
              <a:gd name="T9" fmla="*/ 75 h 106"/>
              <a:gd name="T10" fmla="*/ 410 w 410"/>
              <a:gd name="T11" fmla="*/ 59 h 106"/>
              <a:gd name="T12" fmla="*/ 410 w 410"/>
              <a:gd name="T13" fmla="*/ 54 h 106"/>
              <a:gd name="T14" fmla="*/ 410 w 410"/>
              <a:gd name="T15" fmla="*/ 49 h 106"/>
              <a:gd name="T16" fmla="*/ 405 w 410"/>
              <a:gd name="T17" fmla="*/ 34 h 106"/>
              <a:gd name="T18" fmla="*/ 394 w 410"/>
              <a:gd name="T19" fmla="*/ 18 h 106"/>
              <a:gd name="T20" fmla="*/ 378 w 410"/>
              <a:gd name="T21" fmla="*/ 7 h 106"/>
              <a:gd name="T22" fmla="*/ 363 w 410"/>
              <a:gd name="T23" fmla="*/ 3 h 106"/>
              <a:gd name="T24" fmla="*/ 357 w 410"/>
              <a:gd name="T25" fmla="*/ 3 h 106"/>
              <a:gd name="T26" fmla="*/ 356 w 410"/>
              <a:gd name="T27" fmla="*/ 0 h 106"/>
              <a:gd name="T28" fmla="*/ 53 w 410"/>
              <a:gd name="T29" fmla="*/ 0 h 106"/>
              <a:gd name="T30" fmla="*/ 52 w 410"/>
              <a:gd name="T31" fmla="*/ 3 h 106"/>
              <a:gd name="T32" fmla="*/ 47 w 410"/>
              <a:gd name="T33" fmla="*/ 3 h 106"/>
              <a:gd name="T34" fmla="*/ 31 w 410"/>
              <a:gd name="T35" fmla="*/ 7 h 106"/>
              <a:gd name="T36" fmla="*/ 15 w 410"/>
              <a:gd name="T37" fmla="*/ 18 h 106"/>
              <a:gd name="T38" fmla="*/ 4 w 410"/>
              <a:gd name="T39" fmla="*/ 34 h 106"/>
              <a:gd name="T40" fmla="*/ 0 w 410"/>
              <a:gd name="T41" fmla="*/ 49 h 106"/>
              <a:gd name="T42" fmla="*/ 0 w 410"/>
              <a:gd name="T43" fmla="*/ 54 h 106"/>
              <a:gd name="T44" fmla="*/ 0 w 410"/>
              <a:gd name="T45" fmla="*/ 59 h 106"/>
              <a:gd name="T46" fmla="*/ 4 w 410"/>
              <a:gd name="T47" fmla="*/ 75 h 106"/>
              <a:gd name="T48" fmla="*/ 15 w 410"/>
              <a:gd name="T49" fmla="*/ 91 h 106"/>
              <a:gd name="T50" fmla="*/ 31 w 410"/>
              <a:gd name="T51" fmla="*/ 102 h 106"/>
              <a:gd name="T52" fmla="*/ 47 w 410"/>
              <a:gd name="T53" fmla="*/ 106 h 106"/>
              <a:gd name="T54" fmla="*/ 52 w 410"/>
              <a:gd name="T55" fmla="*/ 106 h 106"/>
              <a:gd name="T56" fmla="*/ 53 w 410"/>
              <a:gd name="T57" fmla="*/ 106 h 106"/>
              <a:gd name="T58" fmla="*/ 356 w 410"/>
              <a:gd name="T59" fmla="*/ 106 h 106"/>
              <a:gd name="T60" fmla="*/ 357 w 410"/>
              <a:gd name="T61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10" h="106">
                <a:moveTo>
                  <a:pt x="357" y="106"/>
                </a:moveTo>
                <a:lnTo>
                  <a:pt x="363" y="106"/>
                </a:lnTo>
                <a:lnTo>
                  <a:pt x="378" y="102"/>
                </a:lnTo>
                <a:lnTo>
                  <a:pt x="394" y="91"/>
                </a:lnTo>
                <a:lnTo>
                  <a:pt x="405" y="75"/>
                </a:lnTo>
                <a:lnTo>
                  <a:pt x="410" y="59"/>
                </a:lnTo>
                <a:lnTo>
                  <a:pt x="410" y="54"/>
                </a:lnTo>
                <a:lnTo>
                  <a:pt x="410" y="49"/>
                </a:lnTo>
                <a:lnTo>
                  <a:pt x="405" y="34"/>
                </a:lnTo>
                <a:lnTo>
                  <a:pt x="394" y="18"/>
                </a:lnTo>
                <a:lnTo>
                  <a:pt x="378" y="7"/>
                </a:lnTo>
                <a:lnTo>
                  <a:pt x="363" y="3"/>
                </a:lnTo>
                <a:lnTo>
                  <a:pt x="357" y="3"/>
                </a:lnTo>
                <a:lnTo>
                  <a:pt x="356" y="0"/>
                </a:lnTo>
                <a:lnTo>
                  <a:pt x="53" y="0"/>
                </a:lnTo>
                <a:lnTo>
                  <a:pt x="52" y="3"/>
                </a:lnTo>
                <a:lnTo>
                  <a:pt x="47" y="3"/>
                </a:lnTo>
                <a:lnTo>
                  <a:pt x="31" y="7"/>
                </a:lnTo>
                <a:lnTo>
                  <a:pt x="15" y="18"/>
                </a:lnTo>
                <a:lnTo>
                  <a:pt x="4" y="34"/>
                </a:lnTo>
                <a:lnTo>
                  <a:pt x="0" y="49"/>
                </a:lnTo>
                <a:lnTo>
                  <a:pt x="0" y="54"/>
                </a:lnTo>
                <a:lnTo>
                  <a:pt x="0" y="59"/>
                </a:lnTo>
                <a:lnTo>
                  <a:pt x="4" y="75"/>
                </a:lnTo>
                <a:lnTo>
                  <a:pt x="15" y="91"/>
                </a:lnTo>
                <a:lnTo>
                  <a:pt x="31" y="102"/>
                </a:lnTo>
                <a:lnTo>
                  <a:pt x="47" y="106"/>
                </a:lnTo>
                <a:lnTo>
                  <a:pt x="52" y="106"/>
                </a:lnTo>
                <a:lnTo>
                  <a:pt x="53" y="106"/>
                </a:lnTo>
                <a:lnTo>
                  <a:pt x="356" y="106"/>
                </a:lnTo>
                <a:lnTo>
                  <a:pt x="357" y="106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rgbClr val="C3D7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832" name="Freeform 1201"/>
          <p:cNvSpPr>
            <a:spLocks/>
          </p:cNvSpPr>
          <p:nvPr/>
        </p:nvSpPr>
        <p:spPr bwMode="auto">
          <a:xfrm>
            <a:off x="4454142" y="4268314"/>
            <a:ext cx="1000163" cy="258579"/>
          </a:xfrm>
          <a:custGeom>
            <a:avLst/>
            <a:gdLst>
              <a:gd name="T0" fmla="*/ 1073 w 1230"/>
              <a:gd name="T1" fmla="*/ 318 h 318"/>
              <a:gd name="T2" fmla="*/ 1089 w 1230"/>
              <a:gd name="T3" fmla="*/ 318 h 318"/>
              <a:gd name="T4" fmla="*/ 1134 w 1230"/>
              <a:gd name="T5" fmla="*/ 306 h 318"/>
              <a:gd name="T6" fmla="*/ 1184 w 1230"/>
              <a:gd name="T7" fmla="*/ 272 h 318"/>
              <a:gd name="T8" fmla="*/ 1217 w 1230"/>
              <a:gd name="T9" fmla="*/ 223 h 318"/>
              <a:gd name="T10" fmla="*/ 1230 w 1230"/>
              <a:gd name="T11" fmla="*/ 177 h 318"/>
              <a:gd name="T12" fmla="*/ 1230 w 1230"/>
              <a:gd name="T13" fmla="*/ 162 h 318"/>
              <a:gd name="T14" fmla="*/ 1230 w 1230"/>
              <a:gd name="T15" fmla="*/ 147 h 318"/>
              <a:gd name="T16" fmla="*/ 1217 w 1230"/>
              <a:gd name="T17" fmla="*/ 102 h 318"/>
              <a:gd name="T18" fmla="*/ 1184 w 1230"/>
              <a:gd name="T19" fmla="*/ 52 h 318"/>
              <a:gd name="T20" fmla="*/ 1134 w 1230"/>
              <a:gd name="T21" fmla="*/ 19 h 318"/>
              <a:gd name="T22" fmla="*/ 1089 w 1230"/>
              <a:gd name="T23" fmla="*/ 7 h 318"/>
              <a:gd name="T24" fmla="*/ 1073 w 1230"/>
              <a:gd name="T25" fmla="*/ 7 h 318"/>
              <a:gd name="T26" fmla="*/ 1069 w 1230"/>
              <a:gd name="T27" fmla="*/ 0 h 318"/>
              <a:gd name="T28" fmla="*/ 160 w 1230"/>
              <a:gd name="T29" fmla="*/ 0 h 318"/>
              <a:gd name="T30" fmla="*/ 156 w 1230"/>
              <a:gd name="T31" fmla="*/ 7 h 318"/>
              <a:gd name="T32" fmla="*/ 141 w 1230"/>
              <a:gd name="T33" fmla="*/ 7 h 318"/>
              <a:gd name="T34" fmla="*/ 95 w 1230"/>
              <a:gd name="T35" fmla="*/ 19 h 318"/>
              <a:gd name="T36" fmla="*/ 45 w 1230"/>
              <a:gd name="T37" fmla="*/ 52 h 318"/>
              <a:gd name="T38" fmla="*/ 12 w 1230"/>
              <a:gd name="T39" fmla="*/ 102 h 318"/>
              <a:gd name="T40" fmla="*/ 0 w 1230"/>
              <a:gd name="T41" fmla="*/ 147 h 318"/>
              <a:gd name="T42" fmla="*/ 0 w 1230"/>
              <a:gd name="T43" fmla="*/ 162 h 318"/>
              <a:gd name="T44" fmla="*/ 0 w 1230"/>
              <a:gd name="T45" fmla="*/ 177 h 318"/>
              <a:gd name="T46" fmla="*/ 12 w 1230"/>
              <a:gd name="T47" fmla="*/ 223 h 318"/>
              <a:gd name="T48" fmla="*/ 45 w 1230"/>
              <a:gd name="T49" fmla="*/ 272 h 318"/>
              <a:gd name="T50" fmla="*/ 95 w 1230"/>
              <a:gd name="T51" fmla="*/ 306 h 318"/>
              <a:gd name="T52" fmla="*/ 141 w 1230"/>
              <a:gd name="T53" fmla="*/ 318 h 318"/>
              <a:gd name="T54" fmla="*/ 156 w 1230"/>
              <a:gd name="T55" fmla="*/ 318 h 318"/>
              <a:gd name="T56" fmla="*/ 160 w 1230"/>
              <a:gd name="T57" fmla="*/ 316 h 318"/>
              <a:gd name="T58" fmla="*/ 1069 w 1230"/>
              <a:gd name="T59" fmla="*/ 316 h 318"/>
              <a:gd name="T60" fmla="*/ 1073 w 1230"/>
              <a:gd name="T61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30" h="318">
                <a:moveTo>
                  <a:pt x="1073" y="318"/>
                </a:moveTo>
                <a:lnTo>
                  <a:pt x="1089" y="318"/>
                </a:lnTo>
                <a:lnTo>
                  <a:pt x="1134" y="306"/>
                </a:lnTo>
                <a:lnTo>
                  <a:pt x="1184" y="272"/>
                </a:lnTo>
                <a:lnTo>
                  <a:pt x="1217" y="223"/>
                </a:lnTo>
                <a:lnTo>
                  <a:pt x="1230" y="177"/>
                </a:lnTo>
                <a:lnTo>
                  <a:pt x="1230" y="162"/>
                </a:lnTo>
                <a:lnTo>
                  <a:pt x="1230" y="147"/>
                </a:lnTo>
                <a:lnTo>
                  <a:pt x="1217" y="102"/>
                </a:lnTo>
                <a:lnTo>
                  <a:pt x="1184" y="52"/>
                </a:lnTo>
                <a:lnTo>
                  <a:pt x="1134" y="19"/>
                </a:lnTo>
                <a:lnTo>
                  <a:pt x="1089" y="7"/>
                </a:lnTo>
                <a:lnTo>
                  <a:pt x="1073" y="7"/>
                </a:lnTo>
                <a:lnTo>
                  <a:pt x="1069" y="0"/>
                </a:lnTo>
                <a:lnTo>
                  <a:pt x="160" y="0"/>
                </a:lnTo>
                <a:lnTo>
                  <a:pt x="156" y="7"/>
                </a:lnTo>
                <a:lnTo>
                  <a:pt x="141" y="7"/>
                </a:lnTo>
                <a:lnTo>
                  <a:pt x="95" y="19"/>
                </a:lnTo>
                <a:lnTo>
                  <a:pt x="45" y="52"/>
                </a:lnTo>
                <a:lnTo>
                  <a:pt x="12" y="102"/>
                </a:lnTo>
                <a:lnTo>
                  <a:pt x="0" y="147"/>
                </a:lnTo>
                <a:lnTo>
                  <a:pt x="0" y="162"/>
                </a:lnTo>
                <a:lnTo>
                  <a:pt x="0" y="177"/>
                </a:lnTo>
                <a:lnTo>
                  <a:pt x="12" y="223"/>
                </a:lnTo>
                <a:lnTo>
                  <a:pt x="45" y="272"/>
                </a:lnTo>
                <a:lnTo>
                  <a:pt x="95" y="306"/>
                </a:lnTo>
                <a:lnTo>
                  <a:pt x="141" y="318"/>
                </a:lnTo>
                <a:lnTo>
                  <a:pt x="156" y="318"/>
                </a:lnTo>
                <a:lnTo>
                  <a:pt x="160" y="316"/>
                </a:lnTo>
                <a:lnTo>
                  <a:pt x="1069" y="316"/>
                </a:lnTo>
                <a:lnTo>
                  <a:pt x="1073" y="318"/>
                </a:lnTo>
              </a:path>
            </a:pathLst>
          </a:cu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833" name="Rectangle 1202"/>
          <p:cNvSpPr>
            <a:spLocks noChangeArrowheads="1"/>
          </p:cNvSpPr>
          <p:nvPr/>
        </p:nvSpPr>
        <p:spPr bwMode="auto">
          <a:xfrm>
            <a:off x="4734675" y="4326860"/>
            <a:ext cx="42319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THRIVE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9" name="Freeform 1208"/>
          <p:cNvSpPr>
            <a:spLocks/>
          </p:cNvSpPr>
          <p:nvPr/>
        </p:nvSpPr>
        <p:spPr bwMode="auto">
          <a:xfrm>
            <a:off x="5271347" y="3978022"/>
            <a:ext cx="1070905" cy="258579"/>
          </a:xfrm>
          <a:custGeom>
            <a:avLst/>
            <a:gdLst>
              <a:gd name="T0" fmla="*/ 387 w 439"/>
              <a:gd name="T1" fmla="*/ 104 h 106"/>
              <a:gd name="T2" fmla="*/ 392 w 439"/>
              <a:gd name="T3" fmla="*/ 104 h 106"/>
              <a:gd name="T4" fmla="*/ 407 w 439"/>
              <a:gd name="T5" fmla="*/ 100 h 106"/>
              <a:gd name="T6" fmla="*/ 424 w 439"/>
              <a:gd name="T7" fmla="*/ 89 h 106"/>
              <a:gd name="T8" fmla="*/ 435 w 439"/>
              <a:gd name="T9" fmla="*/ 73 h 106"/>
              <a:gd name="T10" fmla="*/ 439 w 439"/>
              <a:gd name="T11" fmla="*/ 57 h 106"/>
              <a:gd name="T12" fmla="*/ 439 w 439"/>
              <a:gd name="T13" fmla="*/ 52 h 106"/>
              <a:gd name="T14" fmla="*/ 439 w 439"/>
              <a:gd name="T15" fmla="*/ 47 h 106"/>
              <a:gd name="T16" fmla="*/ 435 w 439"/>
              <a:gd name="T17" fmla="*/ 32 h 106"/>
              <a:gd name="T18" fmla="*/ 424 w 439"/>
              <a:gd name="T19" fmla="*/ 16 h 106"/>
              <a:gd name="T20" fmla="*/ 407 w 439"/>
              <a:gd name="T21" fmla="*/ 5 h 106"/>
              <a:gd name="T22" fmla="*/ 392 w 439"/>
              <a:gd name="T23" fmla="*/ 0 h 106"/>
              <a:gd name="T24" fmla="*/ 387 w 439"/>
              <a:gd name="T25" fmla="*/ 0 h 106"/>
              <a:gd name="T26" fmla="*/ 388 w 439"/>
              <a:gd name="T27" fmla="*/ 0 h 106"/>
              <a:gd name="T28" fmla="*/ 53 w 439"/>
              <a:gd name="T29" fmla="*/ 0 h 106"/>
              <a:gd name="T30" fmla="*/ 52 w 439"/>
              <a:gd name="T31" fmla="*/ 0 h 106"/>
              <a:gd name="T32" fmla="*/ 47 w 439"/>
              <a:gd name="T33" fmla="*/ 0 h 106"/>
              <a:gd name="T34" fmla="*/ 32 w 439"/>
              <a:gd name="T35" fmla="*/ 5 h 106"/>
              <a:gd name="T36" fmla="*/ 15 w 439"/>
              <a:gd name="T37" fmla="*/ 16 h 106"/>
              <a:gd name="T38" fmla="*/ 4 w 439"/>
              <a:gd name="T39" fmla="*/ 32 h 106"/>
              <a:gd name="T40" fmla="*/ 0 w 439"/>
              <a:gd name="T41" fmla="*/ 47 h 106"/>
              <a:gd name="T42" fmla="*/ 0 w 439"/>
              <a:gd name="T43" fmla="*/ 52 h 106"/>
              <a:gd name="T44" fmla="*/ 0 w 439"/>
              <a:gd name="T45" fmla="*/ 57 h 106"/>
              <a:gd name="T46" fmla="*/ 4 w 439"/>
              <a:gd name="T47" fmla="*/ 73 h 106"/>
              <a:gd name="T48" fmla="*/ 15 w 439"/>
              <a:gd name="T49" fmla="*/ 89 h 106"/>
              <a:gd name="T50" fmla="*/ 32 w 439"/>
              <a:gd name="T51" fmla="*/ 100 h 106"/>
              <a:gd name="T52" fmla="*/ 47 w 439"/>
              <a:gd name="T53" fmla="*/ 104 h 106"/>
              <a:gd name="T54" fmla="*/ 52 w 439"/>
              <a:gd name="T55" fmla="*/ 104 h 106"/>
              <a:gd name="T56" fmla="*/ 53 w 439"/>
              <a:gd name="T57" fmla="*/ 106 h 106"/>
              <a:gd name="T58" fmla="*/ 388 w 439"/>
              <a:gd name="T59" fmla="*/ 106 h 106"/>
              <a:gd name="T60" fmla="*/ 387 w 439"/>
              <a:gd name="T61" fmla="*/ 10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39" h="106">
                <a:moveTo>
                  <a:pt x="387" y="104"/>
                </a:moveTo>
                <a:lnTo>
                  <a:pt x="392" y="104"/>
                </a:lnTo>
                <a:lnTo>
                  <a:pt x="407" y="100"/>
                </a:lnTo>
                <a:lnTo>
                  <a:pt x="424" y="89"/>
                </a:lnTo>
                <a:lnTo>
                  <a:pt x="435" y="73"/>
                </a:lnTo>
                <a:lnTo>
                  <a:pt x="439" y="57"/>
                </a:lnTo>
                <a:lnTo>
                  <a:pt x="439" y="52"/>
                </a:lnTo>
                <a:lnTo>
                  <a:pt x="439" y="47"/>
                </a:lnTo>
                <a:lnTo>
                  <a:pt x="435" y="32"/>
                </a:lnTo>
                <a:lnTo>
                  <a:pt x="424" y="16"/>
                </a:lnTo>
                <a:lnTo>
                  <a:pt x="407" y="5"/>
                </a:lnTo>
                <a:lnTo>
                  <a:pt x="392" y="0"/>
                </a:lnTo>
                <a:lnTo>
                  <a:pt x="387" y="0"/>
                </a:lnTo>
                <a:lnTo>
                  <a:pt x="388" y="0"/>
                </a:lnTo>
                <a:lnTo>
                  <a:pt x="53" y="0"/>
                </a:lnTo>
                <a:lnTo>
                  <a:pt x="52" y="0"/>
                </a:lnTo>
                <a:lnTo>
                  <a:pt x="47" y="0"/>
                </a:lnTo>
                <a:lnTo>
                  <a:pt x="32" y="5"/>
                </a:lnTo>
                <a:lnTo>
                  <a:pt x="15" y="16"/>
                </a:lnTo>
                <a:lnTo>
                  <a:pt x="4" y="32"/>
                </a:lnTo>
                <a:lnTo>
                  <a:pt x="0" y="47"/>
                </a:lnTo>
                <a:lnTo>
                  <a:pt x="0" y="52"/>
                </a:lnTo>
                <a:lnTo>
                  <a:pt x="0" y="57"/>
                </a:lnTo>
                <a:lnTo>
                  <a:pt x="4" y="73"/>
                </a:lnTo>
                <a:lnTo>
                  <a:pt x="15" y="89"/>
                </a:lnTo>
                <a:lnTo>
                  <a:pt x="32" y="100"/>
                </a:lnTo>
                <a:lnTo>
                  <a:pt x="47" y="104"/>
                </a:lnTo>
                <a:lnTo>
                  <a:pt x="52" y="104"/>
                </a:lnTo>
                <a:lnTo>
                  <a:pt x="53" y="106"/>
                </a:lnTo>
                <a:lnTo>
                  <a:pt x="388" y="106"/>
                </a:lnTo>
                <a:lnTo>
                  <a:pt x="387" y="10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rgbClr val="C3D7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840" name="Freeform 1209"/>
          <p:cNvSpPr>
            <a:spLocks/>
          </p:cNvSpPr>
          <p:nvPr/>
        </p:nvSpPr>
        <p:spPr bwMode="auto">
          <a:xfrm>
            <a:off x="5271347" y="3978022"/>
            <a:ext cx="1070905" cy="258579"/>
          </a:xfrm>
          <a:custGeom>
            <a:avLst/>
            <a:gdLst>
              <a:gd name="T0" fmla="*/ 1162 w 1318"/>
              <a:gd name="T1" fmla="*/ 312 h 316"/>
              <a:gd name="T2" fmla="*/ 1177 w 1318"/>
              <a:gd name="T3" fmla="*/ 312 h 316"/>
              <a:gd name="T4" fmla="*/ 1223 w 1318"/>
              <a:gd name="T5" fmla="*/ 299 h 316"/>
              <a:gd name="T6" fmla="*/ 1272 w 1318"/>
              <a:gd name="T7" fmla="*/ 266 h 316"/>
              <a:gd name="T8" fmla="*/ 1306 w 1318"/>
              <a:gd name="T9" fmla="*/ 217 h 316"/>
              <a:gd name="T10" fmla="*/ 1318 w 1318"/>
              <a:gd name="T11" fmla="*/ 171 h 316"/>
              <a:gd name="T12" fmla="*/ 1318 w 1318"/>
              <a:gd name="T13" fmla="*/ 156 h 316"/>
              <a:gd name="T14" fmla="*/ 1318 w 1318"/>
              <a:gd name="T15" fmla="*/ 141 h 316"/>
              <a:gd name="T16" fmla="*/ 1306 w 1318"/>
              <a:gd name="T17" fmla="*/ 95 h 316"/>
              <a:gd name="T18" fmla="*/ 1272 w 1318"/>
              <a:gd name="T19" fmla="*/ 46 h 316"/>
              <a:gd name="T20" fmla="*/ 1223 w 1318"/>
              <a:gd name="T21" fmla="*/ 13 h 316"/>
              <a:gd name="T22" fmla="*/ 1177 w 1318"/>
              <a:gd name="T23" fmla="*/ 0 h 316"/>
              <a:gd name="T24" fmla="*/ 1162 w 1318"/>
              <a:gd name="T25" fmla="*/ 0 h 316"/>
              <a:gd name="T26" fmla="*/ 1166 w 1318"/>
              <a:gd name="T27" fmla="*/ 0 h 316"/>
              <a:gd name="T28" fmla="*/ 161 w 1318"/>
              <a:gd name="T29" fmla="*/ 0 h 316"/>
              <a:gd name="T30" fmla="*/ 156 w 1318"/>
              <a:gd name="T31" fmla="*/ 0 h 316"/>
              <a:gd name="T32" fmla="*/ 141 w 1318"/>
              <a:gd name="T33" fmla="*/ 0 h 316"/>
              <a:gd name="T34" fmla="*/ 96 w 1318"/>
              <a:gd name="T35" fmla="*/ 13 h 316"/>
              <a:gd name="T36" fmla="*/ 46 w 1318"/>
              <a:gd name="T37" fmla="*/ 46 h 316"/>
              <a:gd name="T38" fmla="*/ 12 w 1318"/>
              <a:gd name="T39" fmla="*/ 95 h 316"/>
              <a:gd name="T40" fmla="*/ 0 w 1318"/>
              <a:gd name="T41" fmla="*/ 141 h 316"/>
              <a:gd name="T42" fmla="*/ 0 w 1318"/>
              <a:gd name="T43" fmla="*/ 156 h 316"/>
              <a:gd name="T44" fmla="*/ 0 w 1318"/>
              <a:gd name="T45" fmla="*/ 171 h 316"/>
              <a:gd name="T46" fmla="*/ 12 w 1318"/>
              <a:gd name="T47" fmla="*/ 217 h 316"/>
              <a:gd name="T48" fmla="*/ 46 w 1318"/>
              <a:gd name="T49" fmla="*/ 266 h 316"/>
              <a:gd name="T50" fmla="*/ 96 w 1318"/>
              <a:gd name="T51" fmla="*/ 299 h 316"/>
              <a:gd name="T52" fmla="*/ 141 w 1318"/>
              <a:gd name="T53" fmla="*/ 312 h 316"/>
              <a:gd name="T54" fmla="*/ 156 w 1318"/>
              <a:gd name="T55" fmla="*/ 312 h 316"/>
              <a:gd name="T56" fmla="*/ 161 w 1318"/>
              <a:gd name="T57" fmla="*/ 316 h 316"/>
              <a:gd name="T58" fmla="*/ 1166 w 1318"/>
              <a:gd name="T59" fmla="*/ 316 h 316"/>
              <a:gd name="T60" fmla="*/ 1162 w 1318"/>
              <a:gd name="T61" fmla="*/ 31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18" h="316">
                <a:moveTo>
                  <a:pt x="1162" y="312"/>
                </a:moveTo>
                <a:lnTo>
                  <a:pt x="1177" y="312"/>
                </a:lnTo>
                <a:lnTo>
                  <a:pt x="1223" y="299"/>
                </a:lnTo>
                <a:lnTo>
                  <a:pt x="1272" y="266"/>
                </a:lnTo>
                <a:lnTo>
                  <a:pt x="1306" y="217"/>
                </a:lnTo>
                <a:lnTo>
                  <a:pt x="1318" y="171"/>
                </a:lnTo>
                <a:lnTo>
                  <a:pt x="1318" y="156"/>
                </a:lnTo>
                <a:lnTo>
                  <a:pt x="1318" y="141"/>
                </a:lnTo>
                <a:lnTo>
                  <a:pt x="1306" y="95"/>
                </a:lnTo>
                <a:lnTo>
                  <a:pt x="1272" y="46"/>
                </a:lnTo>
                <a:lnTo>
                  <a:pt x="1223" y="13"/>
                </a:lnTo>
                <a:lnTo>
                  <a:pt x="1177" y="0"/>
                </a:lnTo>
                <a:lnTo>
                  <a:pt x="1162" y="0"/>
                </a:lnTo>
                <a:lnTo>
                  <a:pt x="1166" y="0"/>
                </a:lnTo>
                <a:lnTo>
                  <a:pt x="161" y="0"/>
                </a:lnTo>
                <a:lnTo>
                  <a:pt x="156" y="0"/>
                </a:lnTo>
                <a:lnTo>
                  <a:pt x="141" y="0"/>
                </a:lnTo>
                <a:lnTo>
                  <a:pt x="96" y="13"/>
                </a:lnTo>
                <a:lnTo>
                  <a:pt x="46" y="46"/>
                </a:lnTo>
                <a:lnTo>
                  <a:pt x="12" y="95"/>
                </a:lnTo>
                <a:lnTo>
                  <a:pt x="0" y="141"/>
                </a:lnTo>
                <a:lnTo>
                  <a:pt x="0" y="156"/>
                </a:lnTo>
                <a:lnTo>
                  <a:pt x="0" y="171"/>
                </a:lnTo>
                <a:lnTo>
                  <a:pt x="12" y="217"/>
                </a:lnTo>
                <a:lnTo>
                  <a:pt x="46" y="266"/>
                </a:lnTo>
                <a:lnTo>
                  <a:pt x="96" y="299"/>
                </a:lnTo>
                <a:lnTo>
                  <a:pt x="141" y="312"/>
                </a:lnTo>
                <a:lnTo>
                  <a:pt x="156" y="312"/>
                </a:lnTo>
                <a:lnTo>
                  <a:pt x="161" y="316"/>
                </a:lnTo>
                <a:lnTo>
                  <a:pt x="1166" y="316"/>
                </a:lnTo>
                <a:lnTo>
                  <a:pt x="1162" y="312"/>
                </a:lnTo>
              </a:path>
            </a:pathLst>
          </a:cu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841" name="Rectangle 1210"/>
          <p:cNvSpPr>
            <a:spLocks noChangeArrowheads="1"/>
          </p:cNvSpPr>
          <p:nvPr/>
        </p:nvSpPr>
        <p:spPr bwMode="auto">
          <a:xfrm>
            <a:off x="5564078" y="4031689"/>
            <a:ext cx="4680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REVEAL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8" name="Freeform 1218"/>
          <p:cNvSpPr>
            <a:spLocks/>
          </p:cNvSpPr>
          <p:nvPr/>
        </p:nvSpPr>
        <p:spPr bwMode="auto">
          <a:xfrm>
            <a:off x="6447149" y="3682852"/>
            <a:ext cx="1017240" cy="253700"/>
          </a:xfrm>
          <a:custGeom>
            <a:avLst/>
            <a:gdLst>
              <a:gd name="T0" fmla="*/ 1094 w 1250"/>
              <a:gd name="T1" fmla="*/ 311 h 311"/>
              <a:gd name="T2" fmla="*/ 1109 w 1250"/>
              <a:gd name="T3" fmla="*/ 311 h 311"/>
              <a:gd name="T4" fmla="*/ 1154 w 1250"/>
              <a:gd name="T5" fmla="*/ 299 h 311"/>
              <a:gd name="T6" fmla="*/ 1204 w 1250"/>
              <a:gd name="T7" fmla="*/ 266 h 311"/>
              <a:gd name="T8" fmla="*/ 1238 w 1250"/>
              <a:gd name="T9" fmla="*/ 216 h 311"/>
              <a:gd name="T10" fmla="*/ 1250 w 1250"/>
              <a:gd name="T11" fmla="*/ 171 h 311"/>
              <a:gd name="T12" fmla="*/ 1250 w 1250"/>
              <a:gd name="T13" fmla="*/ 156 h 311"/>
              <a:gd name="T14" fmla="*/ 1250 w 1250"/>
              <a:gd name="T15" fmla="*/ 140 h 311"/>
              <a:gd name="T16" fmla="*/ 1238 w 1250"/>
              <a:gd name="T17" fmla="*/ 95 h 311"/>
              <a:gd name="T18" fmla="*/ 1204 w 1250"/>
              <a:gd name="T19" fmla="*/ 45 h 311"/>
              <a:gd name="T20" fmla="*/ 1155 w 1250"/>
              <a:gd name="T21" fmla="*/ 12 h 311"/>
              <a:gd name="T22" fmla="*/ 1109 w 1250"/>
              <a:gd name="T23" fmla="*/ 0 h 311"/>
              <a:gd name="T24" fmla="*/ 1094 w 1250"/>
              <a:gd name="T25" fmla="*/ 0 h 311"/>
              <a:gd name="T26" fmla="*/ 1096 w 1250"/>
              <a:gd name="T27" fmla="*/ 6 h 311"/>
              <a:gd name="T28" fmla="*/ 159 w 1250"/>
              <a:gd name="T29" fmla="*/ 6 h 311"/>
              <a:gd name="T30" fmla="*/ 157 w 1250"/>
              <a:gd name="T31" fmla="*/ 0 h 311"/>
              <a:gd name="T32" fmla="*/ 141 w 1250"/>
              <a:gd name="T33" fmla="*/ 0 h 311"/>
              <a:gd name="T34" fmla="*/ 96 w 1250"/>
              <a:gd name="T35" fmla="*/ 12 h 311"/>
              <a:gd name="T36" fmla="*/ 46 w 1250"/>
              <a:gd name="T37" fmla="*/ 45 h 311"/>
              <a:gd name="T38" fmla="*/ 13 w 1250"/>
              <a:gd name="T39" fmla="*/ 95 h 311"/>
              <a:gd name="T40" fmla="*/ 0 w 1250"/>
              <a:gd name="T41" fmla="*/ 140 h 311"/>
              <a:gd name="T42" fmla="*/ 0 w 1250"/>
              <a:gd name="T43" fmla="*/ 156 h 311"/>
              <a:gd name="T44" fmla="*/ 0 w 1250"/>
              <a:gd name="T45" fmla="*/ 171 h 311"/>
              <a:gd name="T46" fmla="*/ 13 w 1250"/>
              <a:gd name="T47" fmla="*/ 216 h 311"/>
              <a:gd name="T48" fmla="*/ 46 w 1250"/>
              <a:gd name="T49" fmla="*/ 266 h 311"/>
              <a:gd name="T50" fmla="*/ 96 w 1250"/>
              <a:gd name="T51" fmla="*/ 299 h 311"/>
              <a:gd name="T52" fmla="*/ 141 w 1250"/>
              <a:gd name="T53" fmla="*/ 311 h 311"/>
              <a:gd name="T54" fmla="*/ 157 w 1250"/>
              <a:gd name="T55" fmla="*/ 311 h 311"/>
              <a:gd name="T56" fmla="*/ 159 w 1250"/>
              <a:gd name="T57" fmla="*/ 308 h 311"/>
              <a:gd name="T58" fmla="*/ 1096 w 1250"/>
              <a:gd name="T59" fmla="*/ 308 h 311"/>
              <a:gd name="T60" fmla="*/ 1094 w 1250"/>
              <a:gd name="T61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50" h="311">
                <a:moveTo>
                  <a:pt x="1094" y="311"/>
                </a:moveTo>
                <a:lnTo>
                  <a:pt x="1109" y="311"/>
                </a:lnTo>
                <a:lnTo>
                  <a:pt x="1154" y="299"/>
                </a:lnTo>
                <a:lnTo>
                  <a:pt x="1204" y="266"/>
                </a:lnTo>
                <a:lnTo>
                  <a:pt x="1238" y="216"/>
                </a:lnTo>
                <a:lnTo>
                  <a:pt x="1250" y="171"/>
                </a:lnTo>
                <a:lnTo>
                  <a:pt x="1250" y="156"/>
                </a:lnTo>
                <a:lnTo>
                  <a:pt x="1250" y="140"/>
                </a:lnTo>
                <a:lnTo>
                  <a:pt x="1238" y="95"/>
                </a:lnTo>
                <a:lnTo>
                  <a:pt x="1204" y="45"/>
                </a:lnTo>
                <a:lnTo>
                  <a:pt x="1155" y="12"/>
                </a:lnTo>
                <a:lnTo>
                  <a:pt x="1109" y="0"/>
                </a:lnTo>
                <a:lnTo>
                  <a:pt x="1094" y="0"/>
                </a:lnTo>
                <a:lnTo>
                  <a:pt x="1096" y="6"/>
                </a:lnTo>
                <a:lnTo>
                  <a:pt x="159" y="6"/>
                </a:lnTo>
                <a:lnTo>
                  <a:pt x="157" y="0"/>
                </a:lnTo>
                <a:lnTo>
                  <a:pt x="141" y="0"/>
                </a:lnTo>
                <a:lnTo>
                  <a:pt x="96" y="12"/>
                </a:lnTo>
                <a:lnTo>
                  <a:pt x="46" y="45"/>
                </a:lnTo>
                <a:lnTo>
                  <a:pt x="13" y="95"/>
                </a:lnTo>
                <a:lnTo>
                  <a:pt x="0" y="140"/>
                </a:lnTo>
                <a:lnTo>
                  <a:pt x="0" y="156"/>
                </a:lnTo>
                <a:lnTo>
                  <a:pt x="0" y="171"/>
                </a:lnTo>
                <a:lnTo>
                  <a:pt x="13" y="216"/>
                </a:lnTo>
                <a:lnTo>
                  <a:pt x="46" y="266"/>
                </a:lnTo>
                <a:lnTo>
                  <a:pt x="96" y="299"/>
                </a:lnTo>
                <a:lnTo>
                  <a:pt x="141" y="311"/>
                </a:lnTo>
                <a:lnTo>
                  <a:pt x="157" y="311"/>
                </a:lnTo>
                <a:lnTo>
                  <a:pt x="159" y="308"/>
                </a:lnTo>
                <a:lnTo>
                  <a:pt x="1096" y="308"/>
                </a:lnTo>
                <a:lnTo>
                  <a:pt x="1094" y="311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449" name="Rectangle 1219"/>
          <p:cNvSpPr>
            <a:spLocks noChangeArrowheads="1"/>
          </p:cNvSpPr>
          <p:nvPr/>
        </p:nvSpPr>
        <p:spPr bwMode="auto">
          <a:xfrm>
            <a:off x="6708168" y="3736519"/>
            <a:ext cx="48090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ORION-4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6" name="Rectangle 1226"/>
          <p:cNvSpPr>
            <a:spLocks noChangeArrowheads="1"/>
          </p:cNvSpPr>
          <p:nvPr/>
        </p:nvSpPr>
        <p:spPr bwMode="auto">
          <a:xfrm>
            <a:off x="7349735" y="3687731"/>
            <a:ext cx="146365" cy="24638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457" name="Rectangle 1227"/>
          <p:cNvSpPr>
            <a:spLocks noChangeArrowheads="1"/>
          </p:cNvSpPr>
          <p:nvPr/>
        </p:nvSpPr>
        <p:spPr bwMode="auto">
          <a:xfrm>
            <a:off x="7171658" y="4861093"/>
            <a:ext cx="143927" cy="25614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458" name="Freeform 1228"/>
          <p:cNvSpPr>
            <a:spLocks/>
          </p:cNvSpPr>
          <p:nvPr/>
        </p:nvSpPr>
        <p:spPr bwMode="auto">
          <a:xfrm>
            <a:off x="4712721" y="4570802"/>
            <a:ext cx="1797855" cy="256140"/>
          </a:xfrm>
          <a:custGeom>
            <a:avLst/>
            <a:gdLst>
              <a:gd name="T0" fmla="*/ 685 w 737"/>
              <a:gd name="T1" fmla="*/ 104 h 105"/>
              <a:gd name="T2" fmla="*/ 690 w 737"/>
              <a:gd name="T3" fmla="*/ 104 h 105"/>
              <a:gd name="T4" fmla="*/ 706 w 737"/>
              <a:gd name="T5" fmla="*/ 99 h 105"/>
              <a:gd name="T6" fmla="*/ 722 w 737"/>
              <a:gd name="T7" fmla="*/ 88 h 105"/>
              <a:gd name="T8" fmla="*/ 733 w 737"/>
              <a:gd name="T9" fmla="*/ 72 h 105"/>
              <a:gd name="T10" fmla="*/ 737 w 737"/>
              <a:gd name="T11" fmla="*/ 57 h 105"/>
              <a:gd name="T12" fmla="*/ 737 w 737"/>
              <a:gd name="T13" fmla="*/ 52 h 105"/>
              <a:gd name="T14" fmla="*/ 737 w 737"/>
              <a:gd name="T15" fmla="*/ 47 h 105"/>
              <a:gd name="T16" fmla="*/ 733 w 737"/>
              <a:gd name="T17" fmla="*/ 31 h 105"/>
              <a:gd name="T18" fmla="*/ 722 w 737"/>
              <a:gd name="T19" fmla="*/ 15 h 105"/>
              <a:gd name="T20" fmla="*/ 706 w 737"/>
              <a:gd name="T21" fmla="*/ 4 h 105"/>
              <a:gd name="T22" fmla="*/ 690 w 737"/>
              <a:gd name="T23" fmla="*/ 0 h 105"/>
              <a:gd name="T24" fmla="*/ 685 w 737"/>
              <a:gd name="T25" fmla="*/ 0 h 105"/>
              <a:gd name="T26" fmla="*/ 686 w 737"/>
              <a:gd name="T27" fmla="*/ 0 h 105"/>
              <a:gd name="T28" fmla="*/ 53 w 737"/>
              <a:gd name="T29" fmla="*/ 0 h 105"/>
              <a:gd name="T30" fmla="*/ 52 w 737"/>
              <a:gd name="T31" fmla="*/ 0 h 105"/>
              <a:gd name="T32" fmla="*/ 47 w 737"/>
              <a:gd name="T33" fmla="*/ 0 h 105"/>
              <a:gd name="T34" fmla="*/ 32 w 737"/>
              <a:gd name="T35" fmla="*/ 4 h 105"/>
              <a:gd name="T36" fmla="*/ 15 w 737"/>
              <a:gd name="T37" fmla="*/ 15 h 105"/>
              <a:gd name="T38" fmla="*/ 4 w 737"/>
              <a:gd name="T39" fmla="*/ 31 h 105"/>
              <a:gd name="T40" fmla="*/ 0 w 737"/>
              <a:gd name="T41" fmla="*/ 47 h 105"/>
              <a:gd name="T42" fmla="*/ 0 w 737"/>
              <a:gd name="T43" fmla="*/ 52 h 105"/>
              <a:gd name="T44" fmla="*/ 0 w 737"/>
              <a:gd name="T45" fmla="*/ 57 h 105"/>
              <a:gd name="T46" fmla="*/ 4 w 737"/>
              <a:gd name="T47" fmla="*/ 72 h 105"/>
              <a:gd name="T48" fmla="*/ 15 w 737"/>
              <a:gd name="T49" fmla="*/ 88 h 105"/>
              <a:gd name="T50" fmla="*/ 32 w 737"/>
              <a:gd name="T51" fmla="*/ 99 h 105"/>
              <a:gd name="T52" fmla="*/ 47 w 737"/>
              <a:gd name="T53" fmla="*/ 104 h 105"/>
              <a:gd name="T54" fmla="*/ 52 w 737"/>
              <a:gd name="T55" fmla="*/ 104 h 105"/>
              <a:gd name="T56" fmla="*/ 53 w 737"/>
              <a:gd name="T57" fmla="*/ 105 h 105"/>
              <a:gd name="T58" fmla="*/ 686 w 737"/>
              <a:gd name="T59" fmla="*/ 105 h 105"/>
              <a:gd name="T60" fmla="*/ 685 w 737"/>
              <a:gd name="T61" fmla="*/ 10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737" h="105">
                <a:moveTo>
                  <a:pt x="685" y="104"/>
                </a:moveTo>
                <a:lnTo>
                  <a:pt x="690" y="104"/>
                </a:lnTo>
                <a:lnTo>
                  <a:pt x="706" y="99"/>
                </a:lnTo>
                <a:lnTo>
                  <a:pt x="722" y="88"/>
                </a:lnTo>
                <a:lnTo>
                  <a:pt x="733" y="72"/>
                </a:lnTo>
                <a:lnTo>
                  <a:pt x="737" y="57"/>
                </a:lnTo>
                <a:lnTo>
                  <a:pt x="737" y="52"/>
                </a:lnTo>
                <a:lnTo>
                  <a:pt x="737" y="47"/>
                </a:lnTo>
                <a:lnTo>
                  <a:pt x="733" y="31"/>
                </a:lnTo>
                <a:lnTo>
                  <a:pt x="722" y="15"/>
                </a:lnTo>
                <a:lnTo>
                  <a:pt x="706" y="4"/>
                </a:lnTo>
                <a:lnTo>
                  <a:pt x="690" y="0"/>
                </a:lnTo>
                <a:lnTo>
                  <a:pt x="685" y="0"/>
                </a:lnTo>
                <a:lnTo>
                  <a:pt x="686" y="0"/>
                </a:lnTo>
                <a:lnTo>
                  <a:pt x="53" y="0"/>
                </a:lnTo>
                <a:lnTo>
                  <a:pt x="52" y="0"/>
                </a:lnTo>
                <a:lnTo>
                  <a:pt x="47" y="0"/>
                </a:lnTo>
                <a:lnTo>
                  <a:pt x="32" y="4"/>
                </a:lnTo>
                <a:lnTo>
                  <a:pt x="15" y="15"/>
                </a:lnTo>
                <a:lnTo>
                  <a:pt x="4" y="31"/>
                </a:lnTo>
                <a:lnTo>
                  <a:pt x="0" y="47"/>
                </a:lnTo>
                <a:lnTo>
                  <a:pt x="0" y="52"/>
                </a:lnTo>
                <a:lnTo>
                  <a:pt x="0" y="57"/>
                </a:lnTo>
                <a:lnTo>
                  <a:pt x="4" y="72"/>
                </a:lnTo>
                <a:lnTo>
                  <a:pt x="15" y="88"/>
                </a:lnTo>
                <a:lnTo>
                  <a:pt x="32" y="99"/>
                </a:lnTo>
                <a:lnTo>
                  <a:pt x="47" y="104"/>
                </a:lnTo>
                <a:lnTo>
                  <a:pt x="52" y="104"/>
                </a:lnTo>
                <a:lnTo>
                  <a:pt x="53" y="105"/>
                </a:lnTo>
                <a:lnTo>
                  <a:pt x="686" y="105"/>
                </a:lnTo>
                <a:lnTo>
                  <a:pt x="685" y="10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rgbClr val="C3D7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459" name="Freeform 1229"/>
          <p:cNvSpPr>
            <a:spLocks/>
          </p:cNvSpPr>
          <p:nvPr/>
        </p:nvSpPr>
        <p:spPr bwMode="auto">
          <a:xfrm>
            <a:off x="4712721" y="4570802"/>
            <a:ext cx="1797855" cy="256140"/>
          </a:xfrm>
          <a:custGeom>
            <a:avLst/>
            <a:gdLst>
              <a:gd name="T0" fmla="*/ 2056 w 2212"/>
              <a:gd name="T1" fmla="*/ 312 h 317"/>
              <a:gd name="T2" fmla="*/ 2071 w 2212"/>
              <a:gd name="T3" fmla="*/ 312 h 317"/>
              <a:gd name="T4" fmla="*/ 2117 w 2212"/>
              <a:gd name="T5" fmla="*/ 299 h 317"/>
              <a:gd name="T6" fmla="*/ 2167 w 2212"/>
              <a:gd name="T7" fmla="*/ 266 h 317"/>
              <a:gd name="T8" fmla="*/ 2200 w 2212"/>
              <a:gd name="T9" fmla="*/ 216 h 317"/>
              <a:gd name="T10" fmla="*/ 2212 w 2212"/>
              <a:gd name="T11" fmla="*/ 171 h 317"/>
              <a:gd name="T12" fmla="*/ 2212 w 2212"/>
              <a:gd name="T13" fmla="*/ 156 h 317"/>
              <a:gd name="T14" fmla="*/ 2212 w 2212"/>
              <a:gd name="T15" fmla="*/ 141 h 317"/>
              <a:gd name="T16" fmla="*/ 2200 w 2212"/>
              <a:gd name="T17" fmla="*/ 95 h 317"/>
              <a:gd name="T18" fmla="*/ 2167 w 2212"/>
              <a:gd name="T19" fmla="*/ 46 h 317"/>
              <a:gd name="T20" fmla="*/ 2117 w 2212"/>
              <a:gd name="T21" fmla="*/ 12 h 317"/>
              <a:gd name="T22" fmla="*/ 2071 w 2212"/>
              <a:gd name="T23" fmla="*/ 0 h 317"/>
              <a:gd name="T24" fmla="*/ 2056 w 2212"/>
              <a:gd name="T25" fmla="*/ 0 h 317"/>
              <a:gd name="T26" fmla="*/ 2059 w 2212"/>
              <a:gd name="T27" fmla="*/ 1 h 317"/>
              <a:gd name="T28" fmla="*/ 158 w 2212"/>
              <a:gd name="T29" fmla="*/ 1 h 317"/>
              <a:gd name="T30" fmla="*/ 156 w 2212"/>
              <a:gd name="T31" fmla="*/ 0 h 317"/>
              <a:gd name="T32" fmla="*/ 141 w 2212"/>
              <a:gd name="T33" fmla="*/ 0 h 317"/>
              <a:gd name="T34" fmla="*/ 95 w 2212"/>
              <a:gd name="T35" fmla="*/ 12 h 317"/>
              <a:gd name="T36" fmla="*/ 45 w 2212"/>
              <a:gd name="T37" fmla="*/ 46 h 317"/>
              <a:gd name="T38" fmla="*/ 12 w 2212"/>
              <a:gd name="T39" fmla="*/ 95 h 317"/>
              <a:gd name="T40" fmla="*/ 0 w 2212"/>
              <a:gd name="T41" fmla="*/ 141 h 317"/>
              <a:gd name="T42" fmla="*/ 0 w 2212"/>
              <a:gd name="T43" fmla="*/ 156 h 317"/>
              <a:gd name="T44" fmla="*/ 0 w 2212"/>
              <a:gd name="T45" fmla="*/ 171 h 317"/>
              <a:gd name="T46" fmla="*/ 12 w 2212"/>
              <a:gd name="T47" fmla="*/ 216 h 317"/>
              <a:gd name="T48" fmla="*/ 45 w 2212"/>
              <a:gd name="T49" fmla="*/ 266 h 317"/>
              <a:gd name="T50" fmla="*/ 95 w 2212"/>
              <a:gd name="T51" fmla="*/ 299 h 317"/>
              <a:gd name="T52" fmla="*/ 141 w 2212"/>
              <a:gd name="T53" fmla="*/ 312 h 317"/>
              <a:gd name="T54" fmla="*/ 156 w 2212"/>
              <a:gd name="T55" fmla="*/ 312 h 317"/>
              <a:gd name="T56" fmla="*/ 158 w 2212"/>
              <a:gd name="T57" fmla="*/ 317 h 317"/>
              <a:gd name="T58" fmla="*/ 2059 w 2212"/>
              <a:gd name="T59" fmla="*/ 317 h 317"/>
              <a:gd name="T60" fmla="*/ 2056 w 2212"/>
              <a:gd name="T61" fmla="*/ 312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2" h="317">
                <a:moveTo>
                  <a:pt x="2056" y="312"/>
                </a:moveTo>
                <a:lnTo>
                  <a:pt x="2071" y="312"/>
                </a:lnTo>
                <a:lnTo>
                  <a:pt x="2117" y="299"/>
                </a:lnTo>
                <a:lnTo>
                  <a:pt x="2167" y="266"/>
                </a:lnTo>
                <a:lnTo>
                  <a:pt x="2200" y="216"/>
                </a:lnTo>
                <a:lnTo>
                  <a:pt x="2212" y="171"/>
                </a:lnTo>
                <a:lnTo>
                  <a:pt x="2212" y="156"/>
                </a:lnTo>
                <a:lnTo>
                  <a:pt x="2212" y="141"/>
                </a:lnTo>
                <a:lnTo>
                  <a:pt x="2200" y="95"/>
                </a:lnTo>
                <a:lnTo>
                  <a:pt x="2167" y="46"/>
                </a:lnTo>
                <a:lnTo>
                  <a:pt x="2117" y="12"/>
                </a:lnTo>
                <a:lnTo>
                  <a:pt x="2071" y="0"/>
                </a:lnTo>
                <a:lnTo>
                  <a:pt x="2056" y="0"/>
                </a:lnTo>
                <a:lnTo>
                  <a:pt x="2059" y="1"/>
                </a:lnTo>
                <a:lnTo>
                  <a:pt x="158" y="1"/>
                </a:lnTo>
                <a:lnTo>
                  <a:pt x="156" y="0"/>
                </a:lnTo>
                <a:lnTo>
                  <a:pt x="141" y="0"/>
                </a:lnTo>
                <a:lnTo>
                  <a:pt x="95" y="12"/>
                </a:lnTo>
                <a:lnTo>
                  <a:pt x="45" y="46"/>
                </a:lnTo>
                <a:lnTo>
                  <a:pt x="12" y="95"/>
                </a:lnTo>
                <a:lnTo>
                  <a:pt x="0" y="141"/>
                </a:lnTo>
                <a:lnTo>
                  <a:pt x="0" y="156"/>
                </a:lnTo>
                <a:lnTo>
                  <a:pt x="0" y="171"/>
                </a:lnTo>
                <a:lnTo>
                  <a:pt x="12" y="216"/>
                </a:lnTo>
                <a:lnTo>
                  <a:pt x="45" y="266"/>
                </a:lnTo>
                <a:lnTo>
                  <a:pt x="95" y="299"/>
                </a:lnTo>
                <a:lnTo>
                  <a:pt x="141" y="312"/>
                </a:lnTo>
                <a:lnTo>
                  <a:pt x="156" y="312"/>
                </a:lnTo>
                <a:lnTo>
                  <a:pt x="158" y="317"/>
                </a:lnTo>
                <a:lnTo>
                  <a:pt x="2059" y="317"/>
                </a:lnTo>
                <a:lnTo>
                  <a:pt x="2056" y="312"/>
                </a:lnTo>
              </a:path>
            </a:pathLst>
          </a:cu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460" name="Rectangle 1230"/>
          <p:cNvSpPr>
            <a:spLocks noChangeArrowheads="1"/>
          </p:cNvSpPr>
          <p:nvPr/>
        </p:nvSpPr>
        <p:spPr bwMode="auto">
          <a:xfrm>
            <a:off x="4917182" y="4639106"/>
            <a:ext cx="141865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SEARCH long-term follow-up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4" name="Rectangle 1254"/>
          <p:cNvSpPr>
            <a:spLocks noChangeArrowheads="1"/>
          </p:cNvSpPr>
          <p:nvPr/>
        </p:nvSpPr>
        <p:spPr bwMode="auto">
          <a:xfrm>
            <a:off x="1324363" y="3387681"/>
            <a:ext cx="312246" cy="20320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solidFill>
              <a:srgbClr val="C3D7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485" name="Rectangle 1255"/>
          <p:cNvSpPr>
            <a:spLocks noChangeArrowheads="1"/>
          </p:cNvSpPr>
          <p:nvPr/>
        </p:nvSpPr>
        <p:spPr bwMode="auto">
          <a:xfrm>
            <a:off x="1324363" y="3387681"/>
            <a:ext cx="312246" cy="2032040"/>
          </a:xfrm>
          <a:prstGeom prst="rect">
            <a:avLst/>
          </a:prstGeom>
          <a:noFill/>
          <a:ln w="0">
            <a:solidFill>
              <a:srgbClr val="4040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486" name="Rectangle 1256"/>
          <p:cNvSpPr>
            <a:spLocks noChangeArrowheads="1"/>
          </p:cNvSpPr>
          <p:nvPr/>
        </p:nvSpPr>
        <p:spPr bwMode="auto">
          <a:xfrm rot="16200000">
            <a:off x="668453" y="4344158"/>
            <a:ext cx="163506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BCDEE+CALIBRI,Bold" charset="0"/>
                <a:cs typeface="Arial" pitchFamily="34" charset="0"/>
              </a:rPr>
              <a:t>CARDIOVASCULAR DISEASE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7" name="Freeform 1277"/>
          <p:cNvSpPr>
            <a:spLocks/>
          </p:cNvSpPr>
          <p:nvPr/>
        </p:nvSpPr>
        <p:spPr bwMode="auto">
          <a:xfrm>
            <a:off x="3971136" y="3051041"/>
            <a:ext cx="1163605" cy="258579"/>
          </a:xfrm>
          <a:custGeom>
            <a:avLst/>
            <a:gdLst>
              <a:gd name="T0" fmla="*/ 425 w 477"/>
              <a:gd name="T1" fmla="*/ 104 h 106"/>
              <a:gd name="T2" fmla="*/ 430 w 477"/>
              <a:gd name="T3" fmla="*/ 104 h 106"/>
              <a:gd name="T4" fmla="*/ 446 w 477"/>
              <a:gd name="T5" fmla="*/ 99 h 106"/>
              <a:gd name="T6" fmla="*/ 462 w 477"/>
              <a:gd name="T7" fmla="*/ 88 h 106"/>
              <a:gd name="T8" fmla="*/ 473 w 477"/>
              <a:gd name="T9" fmla="*/ 72 h 106"/>
              <a:gd name="T10" fmla="*/ 477 w 477"/>
              <a:gd name="T11" fmla="*/ 57 h 106"/>
              <a:gd name="T12" fmla="*/ 477 w 477"/>
              <a:gd name="T13" fmla="*/ 52 h 106"/>
              <a:gd name="T14" fmla="*/ 477 w 477"/>
              <a:gd name="T15" fmla="*/ 47 h 106"/>
              <a:gd name="T16" fmla="*/ 473 w 477"/>
              <a:gd name="T17" fmla="*/ 31 h 106"/>
              <a:gd name="T18" fmla="*/ 462 w 477"/>
              <a:gd name="T19" fmla="*/ 15 h 106"/>
              <a:gd name="T20" fmla="*/ 446 w 477"/>
              <a:gd name="T21" fmla="*/ 4 h 106"/>
              <a:gd name="T22" fmla="*/ 430 w 477"/>
              <a:gd name="T23" fmla="*/ 0 h 106"/>
              <a:gd name="T24" fmla="*/ 425 w 477"/>
              <a:gd name="T25" fmla="*/ 0 h 106"/>
              <a:gd name="T26" fmla="*/ 426 w 477"/>
              <a:gd name="T27" fmla="*/ 0 h 106"/>
              <a:gd name="T28" fmla="*/ 54 w 477"/>
              <a:gd name="T29" fmla="*/ 0 h 106"/>
              <a:gd name="T30" fmla="*/ 52 w 477"/>
              <a:gd name="T31" fmla="*/ 0 h 106"/>
              <a:gd name="T32" fmla="*/ 47 w 477"/>
              <a:gd name="T33" fmla="*/ 0 h 106"/>
              <a:gd name="T34" fmla="*/ 32 w 477"/>
              <a:gd name="T35" fmla="*/ 4 h 106"/>
              <a:gd name="T36" fmla="*/ 15 w 477"/>
              <a:gd name="T37" fmla="*/ 15 h 106"/>
              <a:gd name="T38" fmla="*/ 4 w 477"/>
              <a:gd name="T39" fmla="*/ 31 h 106"/>
              <a:gd name="T40" fmla="*/ 0 w 477"/>
              <a:gd name="T41" fmla="*/ 47 h 106"/>
              <a:gd name="T42" fmla="*/ 0 w 477"/>
              <a:gd name="T43" fmla="*/ 52 h 106"/>
              <a:gd name="T44" fmla="*/ 0 w 477"/>
              <a:gd name="T45" fmla="*/ 57 h 106"/>
              <a:gd name="T46" fmla="*/ 4 w 477"/>
              <a:gd name="T47" fmla="*/ 72 h 106"/>
              <a:gd name="T48" fmla="*/ 15 w 477"/>
              <a:gd name="T49" fmla="*/ 88 h 106"/>
              <a:gd name="T50" fmla="*/ 32 w 477"/>
              <a:gd name="T51" fmla="*/ 99 h 106"/>
              <a:gd name="T52" fmla="*/ 47 w 477"/>
              <a:gd name="T53" fmla="*/ 104 h 106"/>
              <a:gd name="T54" fmla="*/ 52 w 477"/>
              <a:gd name="T55" fmla="*/ 104 h 106"/>
              <a:gd name="T56" fmla="*/ 54 w 477"/>
              <a:gd name="T57" fmla="*/ 106 h 106"/>
              <a:gd name="T58" fmla="*/ 426 w 477"/>
              <a:gd name="T59" fmla="*/ 106 h 106"/>
              <a:gd name="T60" fmla="*/ 425 w 477"/>
              <a:gd name="T61" fmla="*/ 10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7" h="106">
                <a:moveTo>
                  <a:pt x="425" y="104"/>
                </a:moveTo>
                <a:lnTo>
                  <a:pt x="430" y="104"/>
                </a:lnTo>
                <a:lnTo>
                  <a:pt x="446" y="99"/>
                </a:lnTo>
                <a:lnTo>
                  <a:pt x="462" y="88"/>
                </a:lnTo>
                <a:lnTo>
                  <a:pt x="473" y="72"/>
                </a:lnTo>
                <a:lnTo>
                  <a:pt x="477" y="57"/>
                </a:lnTo>
                <a:lnTo>
                  <a:pt x="477" y="52"/>
                </a:lnTo>
                <a:lnTo>
                  <a:pt x="477" y="47"/>
                </a:lnTo>
                <a:lnTo>
                  <a:pt x="473" y="31"/>
                </a:lnTo>
                <a:lnTo>
                  <a:pt x="462" y="15"/>
                </a:lnTo>
                <a:lnTo>
                  <a:pt x="446" y="4"/>
                </a:lnTo>
                <a:lnTo>
                  <a:pt x="430" y="0"/>
                </a:lnTo>
                <a:lnTo>
                  <a:pt x="425" y="0"/>
                </a:lnTo>
                <a:lnTo>
                  <a:pt x="426" y="0"/>
                </a:lnTo>
                <a:lnTo>
                  <a:pt x="54" y="0"/>
                </a:lnTo>
                <a:lnTo>
                  <a:pt x="52" y="0"/>
                </a:lnTo>
                <a:lnTo>
                  <a:pt x="47" y="0"/>
                </a:lnTo>
                <a:lnTo>
                  <a:pt x="32" y="4"/>
                </a:lnTo>
                <a:lnTo>
                  <a:pt x="15" y="15"/>
                </a:lnTo>
                <a:lnTo>
                  <a:pt x="4" y="31"/>
                </a:lnTo>
                <a:lnTo>
                  <a:pt x="0" y="47"/>
                </a:lnTo>
                <a:lnTo>
                  <a:pt x="0" y="52"/>
                </a:lnTo>
                <a:lnTo>
                  <a:pt x="0" y="57"/>
                </a:lnTo>
                <a:lnTo>
                  <a:pt x="4" y="72"/>
                </a:lnTo>
                <a:lnTo>
                  <a:pt x="15" y="88"/>
                </a:lnTo>
                <a:lnTo>
                  <a:pt x="32" y="99"/>
                </a:lnTo>
                <a:lnTo>
                  <a:pt x="47" y="104"/>
                </a:lnTo>
                <a:lnTo>
                  <a:pt x="52" y="104"/>
                </a:lnTo>
                <a:lnTo>
                  <a:pt x="54" y="106"/>
                </a:lnTo>
                <a:lnTo>
                  <a:pt x="426" y="106"/>
                </a:lnTo>
                <a:lnTo>
                  <a:pt x="425" y="104"/>
                </a:lnTo>
                <a:close/>
              </a:path>
            </a:pathLst>
          </a:custGeom>
          <a:solidFill>
            <a:srgbClr val="92D050"/>
          </a:solidFill>
          <a:ln w="0">
            <a:solidFill>
              <a:srgbClr val="D1DAB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08" name="Freeform 1278"/>
          <p:cNvSpPr>
            <a:spLocks/>
          </p:cNvSpPr>
          <p:nvPr/>
        </p:nvSpPr>
        <p:spPr bwMode="auto">
          <a:xfrm>
            <a:off x="3971136" y="3051041"/>
            <a:ext cx="1163605" cy="258579"/>
          </a:xfrm>
          <a:custGeom>
            <a:avLst/>
            <a:gdLst>
              <a:gd name="T0" fmla="*/ 1276 w 1432"/>
              <a:gd name="T1" fmla="*/ 312 h 318"/>
              <a:gd name="T2" fmla="*/ 1291 w 1432"/>
              <a:gd name="T3" fmla="*/ 312 h 318"/>
              <a:gd name="T4" fmla="*/ 1337 w 1432"/>
              <a:gd name="T5" fmla="*/ 299 h 318"/>
              <a:gd name="T6" fmla="*/ 1386 w 1432"/>
              <a:gd name="T7" fmla="*/ 266 h 318"/>
              <a:gd name="T8" fmla="*/ 1420 w 1432"/>
              <a:gd name="T9" fmla="*/ 217 h 318"/>
              <a:gd name="T10" fmla="*/ 1432 w 1432"/>
              <a:gd name="T11" fmla="*/ 171 h 318"/>
              <a:gd name="T12" fmla="*/ 1432 w 1432"/>
              <a:gd name="T13" fmla="*/ 156 h 318"/>
              <a:gd name="T14" fmla="*/ 1432 w 1432"/>
              <a:gd name="T15" fmla="*/ 141 h 318"/>
              <a:gd name="T16" fmla="*/ 1420 w 1432"/>
              <a:gd name="T17" fmla="*/ 95 h 318"/>
              <a:gd name="T18" fmla="*/ 1386 w 1432"/>
              <a:gd name="T19" fmla="*/ 46 h 318"/>
              <a:gd name="T20" fmla="*/ 1337 w 1432"/>
              <a:gd name="T21" fmla="*/ 12 h 318"/>
              <a:gd name="T22" fmla="*/ 1291 w 1432"/>
              <a:gd name="T23" fmla="*/ 0 h 318"/>
              <a:gd name="T24" fmla="*/ 1276 w 1432"/>
              <a:gd name="T25" fmla="*/ 0 h 318"/>
              <a:gd name="T26" fmla="*/ 1277 w 1432"/>
              <a:gd name="T27" fmla="*/ 2 h 318"/>
              <a:gd name="T28" fmla="*/ 161 w 1432"/>
              <a:gd name="T29" fmla="*/ 2 h 318"/>
              <a:gd name="T30" fmla="*/ 156 w 1432"/>
              <a:gd name="T31" fmla="*/ 0 h 318"/>
              <a:gd name="T32" fmla="*/ 141 w 1432"/>
              <a:gd name="T33" fmla="*/ 0 h 318"/>
              <a:gd name="T34" fmla="*/ 96 w 1432"/>
              <a:gd name="T35" fmla="*/ 12 h 318"/>
              <a:gd name="T36" fmla="*/ 46 w 1432"/>
              <a:gd name="T37" fmla="*/ 46 h 318"/>
              <a:gd name="T38" fmla="*/ 13 w 1432"/>
              <a:gd name="T39" fmla="*/ 95 h 318"/>
              <a:gd name="T40" fmla="*/ 0 w 1432"/>
              <a:gd name="T41" fmla="*/ 141 h 318"/>
              <a:gd name="T42" fmla="*/ 0 w 1432"/>
              <a:gd name="T43" fmla="*/ 156 h 318"/>
              <a:gd name="T44" fmla="*/ 0 w 1432"/>
              <a:gd name="T45" fmla="*/ 171 h 318"/>
              <a:gd name="T46" fmla="*/ 13 w 1432"/>
              <a:gd name="T47" fmla="*/ 217 h 318"/>
              <a:gd name="T48" fmla="*/ 46 w 1432"/>
              <a:gd name="T49" fmla="*/ 266 h 318"/>
              <a:gd name="T50" fmla="*/ 96 w 1432"/>
              <a:gd name="T51" fmla="*/ 299 h 318"/>
              <a:gd name="T52" fmla="*/ 141 w 1432"/>
              <a:gd name="T53" fmla="*/ 312 h 318"/>
              <a:gd name="T54" fmla="*/ 156 w 1432"/>
              <a:gd name="T55" fmla="*/ 312 h 318"/>
              <a:gd name="T56" fmla="*/ 161 w 1432"/>
              <a:gd name="T57" fmla="*/ 318 h 318"/>
              <a:gd name="T58" fmla="*/ 1277 w 1432"/>
              <a:gd name="T59" fmla="*/ 318 h 318"/>
              <a:gd name="T60" fmla="*/ 1276 w 1432"/>
              <a:gd name="T61" fmla="*/ 31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32" h="318">
                <a:moveTo>
                  <a:pt x="1276" y="312"/>
                </a:moveTo>
                <a:lnTo>
                  <a:pt x="1291" y="312"/>
                </a:lnTo>
                <a:lnTo>
                  <a:pt x="1337" y="299"/>
                </a:lnTo>
                <a:lnTo>
                  <a:pt x="1386" y="266"/>
                </a:lnTo>
                <a:lnTo>
                  <a:pt x="1420" y="217"/>
                </a:lnTo>
                <a:lnTo>
                  <a:pt x="1432" y="171"/>
                </a:lnTo>
                <a:lnTo>
                  <a:pt x="1432" y="156"/>
                </a:lnTo>
                <a:lnTo>
                  <a:pt x="1432" y="141"/>
                </a:lnTo>
                <a:lnTo>
                  <a:pt x="1420" y="95"/>
                </a:lnTo>
                <a:lnTo>
                  <a:pt x="1386" y="46"/>
                </a:lnTo>
                <a:lnTo>
                  <a:pt x="1337" y="12"/>
                </a:lnTo>
                <a:lnTo>
                  <a:pt x="1291" y="0"/>
                </a:lnTo>
                <a:lnTo>
                  <a:pt x="1276" y="0"/>
                </a:lnTo>
                <a:lnTo>
                  <a:pt x="1277" y="2"/>
                </a:lnTo>
                <a:lnTo>
                  <a:pt x="161" y="2"/>
                </a:lnTo>
                <a:lnTo>
                  <a:pt x="156" y="0"/>
                </a:lnTo>
                <a:lnTo>
                  <a:pt x="141" y="0"/>
                </a:lnTo>
                <a:lnTo>
                  <a:pt x="96" y="12"/>
                </a:lnTo>
                <a:lnTo>
                  <a:pt x="46" y="46"/>
                </a:lnTo>
                <a:lnTo>
                  <a:pt x="13" y="95"/>
                </a:lnTo>
                <a:lnTo>
                  <a:pt x="0" y="141"/>
                </a:lnTo>
                <a:lnTo>
                  <a:pt x="0" y="156"/>
                </a:lnTo>
                <a:lnTo>
                  <a:pt x="0" y="171"/>
                </a:lnTo>
                <a:lnTo>
                  <a:pt x="13" y="217"/>
                </a:lnTo>
                <a:lnTo>
                  <a:pt x="46" y="266"/>
                </a:lnTo>
                <a:lnTo>
                  <a:pt x="96" y="299"/>
                </a:lnTo>
                <a:lnTo>
                  <a:pt x="141" y="312"/>
                </a:lnTo>
                <a:lnTo>
                  <a:pt x="156" y="312"/>
                </a:lnTo>
                <a:lnTo>
                  <a:pt x="161" y="318"/>
                </a:lnTo>
                <a:lnTo>
                  <a:pt x="1277" y="318"/>
                </a:lnTo>
                <a:lnTo>
                  <a:pt x="1276" y="312"/>
                </a:lnTo>
              </a:path>
            </a:pathLst>
          </a:cu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09" name="Rectangle 1279"/>
          <p:cNvSpPr>
            <a:spLocks noChangeArrowheads="1"/>
          </p:cNvSpPr>
          <p:nvPr/>
        </p:nvSpPr>
        <p:spPr bwMode="auto">
          <a:xfrm>
            <a:off x="4344367" y="3102269"/>
            <a:ext cx="40395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SHARP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4" name="Freeform 1284"/>
          <p:cNvSpPr>
            <a:spLocks/>
          </p:cNvSpPr>
          <p:nvPr/>
        </p:nvSpPr>
        <p:spPr bwMode="auto">
          <a:xfrm>
            <a:off x="3146612" y="3051041"/>
            <a:ext cx="529355" cy="258579"/>
          </a:xfrm>
          <a:custGeom>
            <a:avLst/>
            <a:gdLst>
              <a:gd name="T0" fmla="*/ 165 w 217"/>
              <a:gd name="T1" fmla="*/ 104 h 106"/>
              <a:gd name="T2" fmla="*/ 170 w 217"/>
              <a:gd name="T3" fmla="*/ 104 h 106"/>
              <a:gd name="T4" fmla="*/ 185 w 217"/>
              <a:gd name="T5" fmla="*/ 99 h 106"/>
              <a:gd name="T6" fmla="*/ 201 w 217"/>
              <a:gd name="T7" fmla="*/ 88 h 106"/>
              <a:gd name="T8" fmla="*/ 213 w 217"/>
              <a:gd name="T9" fmla="*/ 72 h 106"/>
              <a:gd name="T10" fmla="*/ 217 w 217"/>
              <a:gd name="T11" fmla="*/ 57 h 106"/>
              <a:gd name="T12" fmla="*/ 217 w 217"/>
              <a:gd name="T13" fmla="*/ 52 h 106"/>
              <a:gd name="T14" fmla="*/ 217 w 217"/>
              <a:gd name="T15" fmla="*/ 47 h 106"/>
              <a:gd name="T16" fmla="*/ 213 w 217"/>
              <a:gd name="T17" fmla="*/ 31 h 106"/>
              <a:gd name="T18" fmla="*/ 201 w 217"/>
              <a:gd name="T19" fmla="*/ 15 h 106"/>
              <a:gd name="T20" fmla="*/ 185 w 217"/>
              <a:gd name="T21" fmla="*/ 4 h 106"/>
              <a:gd name="T22" fmla="*/ 170 w 217"/>
              <a:gd name="T23" fmla="*/ 0 h 106"/>
              <a:gd name="T24" fmla="*/ 165 w 217"/>
              <a:gd name="T25" fmla="*/ 0 h 106"/>
              <a:gd name="T26" fmla="*/ 167 w 217"/>
              <a:gd name="T27" fmla="*/ 0 h 106"/>
              <a:gd name="T28" fmla="*/ 52 w 217"/>
              <a:gd name="T29" fmla="*/ 0 h 106"/>
              <a:gd name="T30" fmla="*/ 52 w 217"/>
              <a:gd name="T31" fmla="*/ 0 h 106"/>
              <a:gd name="T32" fmla="*/ 47 w 217"/>
              <a:gd name="T33" fmla="*/ 0 h 106"/>
              <a:gd name="T34" fmla="*/ 31 w 217"/>
              <a:gd name="T35" fmla="*/ 4 h 106"/>
              <a:gd name="T36" fmla="*/ 15 w 217"/>
              <a:gd name="T37" fmla="*/ 15 h 106"/>
              <a:gd name="T38" fmla="*/ 4 w 217"/>
              <a:gd name="T39" fmla="*/ 31 h 106"/>
              <a:gd name="T40" fmla="*/ 0 w 217"/>
              <a:gd name="T41" fmla="*/ 47 h 106"/>
              <a:gd name="T42" fmla="*/ 0 w 217"/>
              <a:gd name="T43" fmla="*/ 52 h 106"/>
              <a:gd name="T44" fmla="*/ 0 w 217"/>
              <a:gd name="T45" fmla="*/ 57 h 106"/>
              <a:gd name="T46" fmla="*/ 4 w 217"/>
              <a:gd name="T47" fmla="*/ 72 h 106"/>
              <a:gd name="T48" fmla="*/ 15 w 217"/>
              <a:gd name="T49" fmla="*/ 88 h 106"/>
              <a:gd name="T50" fmla="*/ 31 w 217"/>
              <a:gd name="T51" fmla="*/ 99 h 106"/>
              <a:gd name="T52" fmla="*/ 47 w 217"/>
              <a:gd name="T53" fmla="*/ 104 h 106"/>
              <a:gd name="T54" fmla="*/ 52 w 217"/>
              <a:gd name="T55" fmla="*/ 104 h 106"/>
              <a:gd name="T56" fmla="*/ 52 w 217"/>
              <a:gd name="T57" fmla="*/ 106 h 106"/>
              <a:gd name="T58" fmla="*/ 167 w 217"/>
              <a:gd name="T59" fmla="*/ 106 h 106"/>
              <a:gd name="T60" fmla="*/ 165 w 217"/>
              <a:gd name="T61" fmla="*/ 10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7" h="106">
                <a:moveTo>
                  <a:pt x="165" y="104"/>
                </a:moveTo>
                <a:lnTo>
                  <a:pt x="170" y="104"/>
                </a:lnTo>
                <a:lnTo>
                  <a:pt x="185" y="99"/>
                </a:lnTo>
                <a:lnTo>
                  <a:pt x="201" y="88"/>
                </a:lnTo>
                <a:lnTo>
                  <a:pt x="213" y="72"/>
                </a:lnTo>
                <a:lnTo>
                  <a:pt x="217" y="57"/>
                </a:lnTo>
                <a:lnTo>
                  <a:pt x="217" y="52"/>
                </a:lnTo>
                <a:lnTo>
                  <a:pt x="217" y="47"/>
                </a:lnTo>
                <a:lnTo>
                  <a:pt x="213" y="31"/>
                </a:lnTo>
                <a:lnTo>
                  <a:pt x="201" y="15"/>
                </a:lnTo>
                <a:lnTo>
                  <a:pt x="185" y="4"/>
                </a:lnTo>
                <a:lnTo>
                  <a:pt x="170" y="0"/>
                </a:lnTo>
                <a:lnTo>
                  <a:pt x="165" y="0"/>
                </a:lnTo>
                <a:lnTo>
                  <a:pt x="167" y="0"/>
                </a:lnTo>
                <a:lnTo>
                  <a:pt x="52" y="0"/>
                </a:lnTo>
                <a:lnTo>
                  <a:pt x="52" y="0"/>
                </a:lnTo>
                <a:lnTo>
                  <a:pt x="47" y="0"/>
                </a:lnTo>
                <a:lnTo>
                  <a:pt x="31" y="4"/>
                </a:lnTo>
                <a:lnTo>
                  <a:pt x="15" y="15"/>
                </a:lnTo>
                <a:lnTo>
                  <a:pt x="4" y="31"/>
                </a:lnTo>
                <a:lnTo>
                  <a:pt x="0" y="47"/>
                </a:lnTo>
                <a:lnTo>
                  <a:pt x="0" y="52"/>
                </a:lnTo>
                <a:lnTo>
                  <a:pt x="0" y="57"/>
                </a:lnTo>
                <a:lnTo>
                  <a:pt x="4" y="72"/>
                </a:lnTo>
                <a:lnTo>
                  <a:pt x="15" y="88"/>
                </a:lnTo>
                <a:lnTo>
                  <a:pt x="31" y="99"/>
                </a:lnTo>
                <a:lnTo>
                  <a:pt x="47" y="104"/>
                </a:lnTo>
                <a:lnTo>
                  <a:pt x="52" y="104"/>
                </a:lnTo>
                <a:lnTo>
                  <a:pt x="52" y="106"/>
                </a:lnTo>
                <a:lnTo>
                  <a:pt x="167" y="106"/>
                </a:lnTo>
                <a:lnTo>
                  <a:pt x="165" y="104"/>
                </a:lnTo>
                <a:close/>
              </a:path>
            </a:pathLst>
          </a:custGeom>
          <a:solidFill>
            <a:srgbClr val="92D050"/>
          </a:solidFill>
          <a:ln w="0">
            <a:solidFill>
              <a:srgbClr val="D1DAB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15" name="Freeform 1285"/>
          <p:cNvSpPr>
            <a:spLocks/>
          </p:cNvSpPr>
          <p:nvPr/>
        </p:nvSpPr>
        <p:spPr bwMode="auto">
          <a:xfrm>
            <a:off x="3146612" y="3051041"/>
            <a:ext cx="529355" cy="258579"/>
          </a:xfrm>
          <a:custGeom>
            <a:avLst/>
            <a:gdLst>
              <a:gd name="T0" fmla="*/ 495 w 651"/>
              <a:gd name="T1" fmla="*/ 312 h 318"/>
              <a:gd name="T2" fmla="*/ 510 w 651"/>
              <a:gd name="T3" fmla="*/ 312 h 318"/>
              <a:gd name="T4" fmla="*/ 555 w 651"/>
              <a:gd name="T5" fmla="*/ 299 h 318"/>
              <a:gd name="T6" fmla="*/ 605 w 651"/>
              <a:gd name="T7" fmla="*/ 266 h 318"/>
              <a:gd name="T8" fmla="*/ 639 w 651"/>
              <a:gd name="T9" fmla="*/ 217 h 318"/>
              <a:gd name="T10" fmla="*/ 651 w 651"/>
              <a:gd name="T11" fmla="*/ 171 h 318"/>
              <a:gd name="T12" fmla="*/ 651 w 651"/>
              <a:gd name="T13" fmla="*/ 156 h 318"/>
              <a:gd name="T14" fmla="*/ 651 w 651"/>
              <a:gd name="T15" fmla="*/ 141 h 318"/>
              <a:gd name="T16" fmla="*/ 639 w 651"/>
              <a:gd name="T17" fmla="*/ 95 h 318"/>
              <a:gd name="T18" fmla="*/ 605 w 651"/>
              <a:gd name="T19" fmla="*/ 46 h 318"/>
              <a:gd name="T20" fmla="*/ 555 w 651"/>
              <a:gd name="T21" fmla="*/ 12 h 318"/>
              <a:gd name="T22" fmla="*/ 510 w 651"/>
              <a:gd name="T23" fmla="*/ 0 h 318"/>
              <a:gd name="T24" fmla="*/ 495 w 651"/>
              <a:gd name="T25" fmla="*/ 0 h 318"/>
              <a:gd name="T26" fmla="*/ 501 w 651"/>
              <a:gd name="T27" fmla="*/ 2 h 318"/>
              <a:gd name="T28" fmla="*/ 156 w 651"/>
              <a:gd name="T29" fmla="*/ 2 h 318"/>
              <a:gd name="T30" fmla="*/ 156 w 651"/>
              <a:gd name="T31" fmla="*/ 0 h 318"/>
              <a:gd name="T32" fmla="*/ 141 w 651"/>
              <a:gd name="T33" fmla="*/ 0 h 318"/>
              <a:gd name="T34" fmla="*/ 95 w 651"/>
              <a:gd name="T35" fmla="*/ 12 h 318"/>
              <a:gd name="T36" fmla="*/ 46 w 651"/>
              <a:gd name="T37" fmla="*/ 46 h 318"/>
              <a:gd name="T38" fmla="*/ 12 w 651"/>
              <a:gd name="T39" fmla="*/ 95 h 318"/>
              <a:gd name="T40" fmla="*/ 0 w 651"/>
              <a:gd name="T41" fmla="*/ 141 h 318"/>
              <a:gd name="T42" fmla="*/ 0 w 651"/>
              <a:gd name="T43" fmla="*/ 156 h 318"/>
              <a:gd name="T44" fmla="*/ 0 w 651"/>
              <a:gd name="T45" fmla="*/ 171 h 318"/>
              <a:gd name="T46" fmla="*/ 12 w 651"/>
              <a:gd name="T47" fmla="*/ 217 h 318"/>
              <a:gd name="T48" fmla="*/ 46 w 651"/>
              <a:gd name="T49" fmla="*/ 266 h 318"/>
              <a:gd name="T50" fmla="*/ 95 w 651"/>
              <a:gd name="T51" fmla="*/ 299 h 318"/>
              <a:gd name="T52" fmla="*/ 141 w 651"/>
              <a:gd name="T53" fmla="*/ 312 h 318"/>
              <a:gd name="T54" fmla="*/ 156 w 651"/>
              <a:gd name="T55" fmla="*/ 312 h 318"/>
              <a:gd name="T56" fmla="*/ 156 w 651"/>
              <a:gd name="T57" fmla="*/ 318 h 318"/>
              <a:gd name="T58" fmla="*/ 501 w 651"/>
              <a:gd name="T59" fmla="*/ 318 h 318"/>
              <a:gd name="T60" fmla="*/ 495 w 651"/>
              <a:gd name="T61" fmla="*/ 31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51" h="318">
                <a:moveTo>
                  <a:pt x="495" y="312"/>
                </a:moveTo>
                <a:lnTo>
                  <a:pt x="510" y="312"/>
                </a:lnTo>
                <a:lnTo>
                  <a:pt x="555" y="299"/>
                </a:lnTo>
                <a:lnTo>
                  <a:pt x="605" y="266"/>
                </a:lnTo>
                <a:lnTo>
                  <a:pt x="639" y="217"/>
                </a:lnTo>
                <a:lnTo>
                  <a:pt x="651" y="171"/>
                </a:lnTo>
                <a:lnTo>
                  <a:pt x="651" y="156"/>
                </a:lnTo>
                <a:lnTo>
                  <a:pt x="651" y="141"/>
                </a:lnTo>
                <a:lnTo>
                  <a:pt x="639" y="95"/>
                </a:lnTo>
                <a:lnTo>
                  <a:pt x="605" y="46"/>
                </a:lnTo>
                <a:lnTo>
                  <a:pt x="555" y="12"/>
                </a:lnTo>
                <a:lnTo>
                  <a:pt x="510" y="0"/>
                </a:lnTo>
                <a:lnTo>
                  <a:pt x="495" y="0"/>
                </a:lnTo>
                <a:lnTo>
                  <a:pt x="501" y="2"/>
                </a:lnTo>
                <a:lnTo>
                  <a:pt x="156" y="2"/>
                </a:lnTo>
                <a:lnTo>
                  <a:pt x="156" y="0"/>
                </a:lnTo>
                <a:lnTo>
                  <a:pt x="141" y="0"/>
                </a:lnTo>
                <a:lnTo>
                  <a:pt x="95" y="12"/>
                </a:lnTo>
                <a:lnTo>
                  <a:pt x="46" y="46"/>
                </a:lnTo>
                <a:lnTo>
                  <a:pt x="12" y="95"/>
                </a:lnTo>
                <a:lnTo>
                  <a:pt x="0" y="141"/>
                </a:lnTo>
                <a:lnTo>
                  <a:pt x="0" y="156"/>
                </a:lnTo>
                <a:lnTo>
                  <a:pt x="0" y="171"/>
                </a:lnTo>
                <a:lnTo>
                  <a:pt x="12" y="217"/>
                </a:lnTo>
                <a:lnTo>
                  <a:pt x="46" y="266"/>
                </a:lnTo>
                <a:lnTo>
                  <a:pt x="95" y="299"/>
                </a:lnTo>
                <a:lnTo>
                  <a:pt x="141" y="312"/>
                </a:lnTo>
                <a:lnTo>
                  <a:pt x="156" y="312"/>
                </a:lnTo>
                <a:lnTo>
                  <a:pt x="156" y="318"/>
                </a:lnTo>
                <a:lnTo>
                  <a:pt x="501" y="318"/>
                </a:lnTo>
                <a:lnTo>
                  <a:pt x="495" y="312"/>
                </a:lnTo>
              </a:path>
            </a:pathLst>
          </a:cu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16" name="Rectangle 1286"/>
          <p:cNvSpPr>
            <a:spLocks noChangeArrowheads="1"/>
          </p:cNvSpPr>
          <p:nvPr/>
        </p:nvSpPr>
        <p:spPr bwMode="auto">
          <a:xfrm>
            <a:off x="3346644" y="3065677"/>
            <a:ext cx="1474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UK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8" name="Rectangle 1288"/>
          <p:cNvSpPr>
            <a:spLocks noChangeArrowheads="1"/>
          </p:cNvSpPr>
          <p:nvPr/>
        </p:nvSpPr>
        <p:spPr bwMode="auto">
          <a:xfrm>
            <a:off x="3256385" y="3173012"/>
            <a:ext cx="3526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HARP-I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4" name="Freeform 1294"/>
          <p:cNvSpPr>
            <a:spLocks/>
          </p:cNvSpPr>
          <p:nvPr/>
        </p:nvSpPr>
        <p:spPr bwMode="auto">
          <a:xfrm>
            <a:off x="3663769" y="3051041"/>
            <a:ext cx="307367" cy="258579"/>
          </a:xfrm>
          <a:custGeom>
            <a:avLst/>
            <a:gdLst>
              <a:gd name="T0" fmla="*/ 74 w 126"/>
              <a:gd name="T1" fmla="*/ 104 h 106"/>
              <a:gd name="T2" fmla="*/ 79 w 126"/>
              <a:gd name="T3" fmla="*/ 104 h 106"/>
              <a:gd name="T4" fmla="*/ 94 w 126"/>
              <a:gd name="T5" fmla="*/ 99 h 106"/>
              <a:gd name="T6" fmla="*/ 111 w 126"/>
              <a:gd name="T7" fmla="*/ 88 h 106"/>
              <a:gd name="T8" fmla="*/ 122 w 126"/>
              <a:gd name="T9" fmla="*/ 72 h 106"/>
              <a:gd name="T10" fmla="*/ 126 w 126"/>
              <a:gd name="T11" fmla="*/ 57 h 106"/>
              <a:gd name="T12" fmla="*/ 126 w 126"/>
              <a:gd name="T13" fmla="*/ 52 h 106"/>
              <a:gd name="T14" fmla="*/ 126 w 126"/>
              <a:gd name="T15" fmla="*/ 47 h 106"/>
              <a:gd name="T16" fmla="*/ 122 w 126"/>
              <a:gd name="T17" fmla="*/ 31 h 106"/>
              <a:gd name="T18" fmla="*/ 111 w 126"/>
              <a:gd name="T19" fmla="*/ 15 h 106"/>
              <a:gd name="T20" fmla="*/ 94 w 126"/>
              <a:gd name="T21" fmla="*/ 4 h 106"/>
              <a:gd name="T22" fmla="*/ 79 w 126"/>
              <a:gd name="T23" fmla="*/ 0 h 106"/>
              <a:gd name="T24" fmla="*/ 74 w 126"/>
              <a:gd name="T25" fmla="*/ 0 h 106"/>
              <a:gd name="T26" fmla="*/ 74 w 126"/>
              <a:gd name="T27" fmla="*/ 0 h 106"/>
              <a:gd name="T28" fmla="*/ 51 w 126"/>
              <a:gd name="T29" fmla="*/ 0 h 106"/>
              <a:gd name="T30" fmla="*/ 52 w 126"/>
              <a:gd name="T31" fmla="*/ 0 h 106"/>
              <a:gd name="T32" fmla="*/ 47 w 126"/>
              <a:gd name="T33" fmla="*/ 0 h 106"/>
              <a:gd name="T34" fmla="*/ 32 w 126"/>
              <a:gd name="T35" fmla="*/ 4 h 106"/>
              <a:gd name="T36" fmla="*/ 16 w 126"/>
              <a:gd name="T37" fmla="*/ 15 h 106"/>
              <a:gd name="T38" fmla="*/ 4 w 126"/>
              <a:gd name="T39" fmla="*/ 31 h 106"/>
              <a:gd name="T40" fmla="*/ 0 w 126"/>
              <a:gd name="T41" fmla="*/ 47 h 106"/>
              <a:gd name="T42" fmla="*/ 0 w 126"/>
              <a:gd name="T43" fmla="*/ 52 h 106"/>
              <a:gd name="T44" fmla="*/ 0 w 126"/>
              <a:gd name="T45" fmla="*/ 57 h 106"/>
              <a:gd name="T46" fmla="*/ 4 w 126"/>
              <a:gd name="T47" fmla="*/ 72 h 106"/>
              <a:gd name="T48" fmla="*/ 16 w 126"/>
              <a:gd name="T49" fmla="*/ 88 h 106"/>
              <a:gd name="T50" fmla="*/ 32 w 126"/>
              <a:gd name="T51" fmla="*/ 99 h 106"/>
              <a:gd name="T52" fmla="*/ 47 w 126"/>
              <a:gd name="T53" fmla="*/ 104 h 106"/>
              <a:gd name="T54" fmla="*/ 52 w 126"/>
              <a:gd name="T55" fmla="*/ 104 h 106"/>
              <a:gd name="T56" fmla="*/ 51 w 126"/>
              <a:gd name="T57" fmla="*/ 106 h 106"/>
              <a:gd name="T58" fmla="*/ 74 w 126"/>
              <a:gd name="T59" fmla="*/ 106 h 106"/>
              <a:gd name="T60" fmla="*/ 74 w 126"/>
              <a:gd name="T61" fmla="*/ 10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6" h="106">
                <a:moveTo>
                  <a:pt x="74" y="104"/>
                </a:moveTo>
                <a:lnTo>
                  <a:pt x="79" y="104"/>
                </a:lnTo>
                <a:lnTo>
                  <a:pt x="94" y="99"/>
                </a:lnTo>
                <a:lnTo>
                  <a:pt x="111" y="88"/>
                </a:lnTo>
                <a:lnTo>
                  <a:pt x="122" y="72"/>
                </a:lnTo>
                <a:lnTo>
                  <a:pt x="126" y="57"/>
                </a:lnTo>
                <a:lnTo>
                  <a:pt x="126" y="52"/>
                </a:lnTo>
                <a:lnTo>
                  <a:pt x="126" y="47"/>
                </a:lnTo>
                <a:lnTo>
                  <a:pt x="122" y="31"/>
                </a:lnTo>
                <a:lnTo>
                  <a:pt x="111" y="15"/>
                </a:lnTo>
                <a:lnTo>
                  <a:pt x="94" y="4"/>
                </a:lnTo>
                <a:lnTo>
                  <a:pt x="79" y="0"/>
                </a:lnTo>
                <a:lnTo>
                  <a:pt x="74" y="0"/>
                </a:lnTo>
                <a:lnTo>
                  <a:pt x="74" y="0"/>
                </a:lnTo>
                <a:lnTo>
                  <a:pt x="51" y="0"/>
                </a:lnTo>
                <a:lnTo>
                  <a:pt x="52" y="0"/>
                </a:lnTo>
                <a:lnTo>
                  <a:pt x="47" y="0"/>
                </a:lnTo>
                <a:lnTo>
                  <a:pt x="32" y="4"/>
                </a:lnTo>
                <a:lnTo>
                  <a:pt x="16" y="15"/>
                </a:lnTo>
                <a:lnTo>
                  <a:pt x="4" y="31"/>
                </a:lnTo>
                <a:lnTo>
                  <a:pt x="0" y="47"/>
                </a:lnTo>
                <a:lnTo>
                  <a:pt x="0" y="52"/>
                </a:lnTo>
                <a:lnTo>
                  <a:pt x="0" y="57"/>
                </a:lnTo>
                <a:lnTo>
                  <a:pt x="4" y="72"/>
                </a:lnTo>
                <a:lnTo>
                  <a:pt x="16" y="88"/>
                </a:lnTo>
                <a:lnTo>
                  <a:pt x="32" y="99"/>
                </a:lnTo>
                <a:lnTo>
                  <a:pt x="47" y="104"/>
                </a:lnTo>
                <a:lnTo>
                  <a:pt x="52" y="104"/>
                </a:lnTo>
                <a:lnTo>
                  <a:pt x="51" y="106"/>
                </a:lnTo>
                <a:lnTo>
                  <a:pt x="74" y="106"/>
                </a:lnTo>
                <a:lnTo>
                  <a:pt x="74" y="104"/>
                </a:lnTo>
                <a:close/>
              </a:path>
            </a:pathLst>
          </a:custGeom>
          <a:solidFill>
            <a:srgbClr val="92D050"/>
          </a:solidFill>
          <a:ln w="0">
            <a:solidFill>
              <a:srgbClr val="D1DAB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25" name="Freeform 1295"/>
          <p:cNvSpPr>
            <a:spLocks/>
          </p:cNvSpPr>
          <p:nvPr/>
        </p:nvSpPr>
        <p:spPr bwMode="auto">
          <a:xfrm>
            <a:off x="3663769" y="3051041"/>
            <a:ext cx="307367" cy="258579"/>
          </a:xfrm>
          <a:custGeom>
            <a:avLst/>
            <a:gdLst>
              <a:gd name="T0" fmla="*/ 221 w 377"/>
              <a:gd name="T1" fmla="*/ 312 h 318"/>
              <a:gd name="T2" fmla="*/ 236 w 377"/>
              <a:gd name="T3" fmla="*/ 312 h 318"/>
              <a:gd name="T4" fmla="*/ 282 w 377"/>
              <a:gd name="T5" fmla="*/ 299 h 318"/>
              <a:gd name="T6" fmla="*/ 332 w 377"/>
              <a:gd name="T7" fmla="*/ 266 h 318"/>
              <a:gd name="T8" fmla="*/ 365 w 377"/>
              <a:gd name="T9" fmla="*/ 217 h 318"/>
              <a:gd name="T10" fmla="*/ 377 w 377"/>
              <a:gd name="T11" fmla="*/ 171 h 318"/>
              <a:gd name="T12" fmla="*/ 377 w 377"/>
              <a:gd name="T13" fmla="*/ 156 h 318"/>
              <a:gd name="T14" fmla="*/ 377 w 377"/>
              <a:gd name="T15" fmla="*/ 141 h 318"/>
              <a:gd name="T16" fmla="*/ 365 w 377"/>
              <a:gd name="T17" fmla="*/ 95 h 318"/>
              <a:gd name="T18" fmla="*/ 332 w 377"/>
              <a:gd name="T19" fmla="*/ 46 h 318"/>
              <a:gd name="T20" fmla="*/ 282 w 377"/>
              <a:gd name="T21" fmla="*/ 12 h 318"/>
              <a:gd name="T22" fmla="*/ 236 w 377"/>
              <a:gd name="T23" fmla="*/ 0 h 318"/>
              <a:gd name="T24" fmla="*/ 221 w 377"/>
              <a:gd name="T25" fmla="*/ 0 h 318"/>
              <a:gd name="T26" fmla="*/ 221 w 377"/>
              <a:gd name="T27" fmla="*/ 2 h 318"/>
              <a:gd name="T28" fmla="*/ 152 w 377"/>
              <a:gd name="T29" fmla="*/ 2 h 318"/>
              <a:gd name="T30" fmla="*/ 156 w 377"/>
              <a:gd name="T31" fmla="*/ 0 h 318"/>
              <a:gd name="T32" fmla="*/ 141 w 377"/>
              <a:gd name="T33" fmla="*/ 0 h 318"/>
              <a:gd name="T34" fmla="*/ 95 w 377"/>
              <a:gd name="T35" fmla="*/ 12 h 318"/>
              <a:gd name="T36" fmla="*/ 46 w 377"/>
              <a:gd name="T37" fmla="*/ 46 h 318"/>
              <a:gd name="T38" fmla="*/ 12 w 377"/>
              <a:gd name="T39" fmla="*/ 95 h 318"/>
              <a:gd name="T40" fmla="*/ 0 w 377"/>
              <a:gd name="T41" fmla="*/ 141 h 318"/>
              <a:gd name="T42" fmla="*/ 0 w 377"/>
              <a:gd name="T43" fmla="*/ 156 h 318"/>
              <a:gd name="T44" fmla="*/ 0 w 377"/>
              <a:gd name="T45" fmla="*/ 171 h 318"/>
              <a:gd name="T46" fmla="*/ 12 w 377"/>
              <a:gd name="T47" fmla="*/ 217 h 318"/>
              <a:gd name="T48" fmla="*/ 46 w 377"/>
              <a:gd name="T49" fmla="*/ 266 h 318"/>
              <a:gd name="T50" fmla="*/ 95 w 377"/>
              <a:gd name="T51" fmla="*/ 299 h 318"/>
              <a:gd name="T52" fmla="*/ 141 w 377"/>
              <a:gd name="T53" fmla="*/ 312 h 318"/>
              <a:gd name="T54" fmla="*/ 156 w 377"/>
              <a:gd name="T55" fmla="*/ 312 h 318"/>
              <a:gd name="T56" fmla="*/ 152 w 377"/>
              <a:gd name="T57" fmla="*/ 318 h 318"/>
              <a:gd name="T58" fmla="*/ 221 w 377"/>
              <a:gd name="T59" fmla="*/ 318 h 318"/>
              <a:gd name="T60" fmla="*/ 221 w 377"/>
              <a:gd name="T61" fmla="*/ 31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77" h="318">
                <a:moveTo>
                  <a:pt x="221" y="312"/>
                </a:moveTo>
                <a:lnTo>
                  <a:pt x="236" y="312"/>
                </a:lnTo>
                <a:lnTo>
                  <a:pt x="282" y="299"/>
                </a:lnTo>
                <a:lnTo>
                  <a:pt x="332" y="266"/>
                </a:lnTo>
                <a:lnTo>
                  <a:pt x="365" y="217"/>
                </a:lnTo>
                <a:lnTo>
                  <a:pt x="377" y="171"/>
                </a:lnTo>
                <a:lnTo>
                  <a:pt x="377" y="156"/>
                </a:lnTo>
                <a:lnTo>
                  <a:pt x="377" y="141"/>
                </a:lnTo>
                <a:lnTo>
                  <a:pt x="365" y="95"/>
                </a:lnTo>
                <a:lnTo>
                  <a:pt x="332" y="46"/>
                </a:lnTo>
                <a:lnTo>
                  <a:pt x="282" y="12"/>
                </a:lnTo>
                <a:lnTo>
                  <a:pt x="236" y="0"/>
                </a:lnTo>
                <a:lnTo>
                  <a:pt x="221" y="0"/>
                </a:lnTo>
                <a:lnTo>
                  <a:pt x="221" y="2"/>
                </a:lnTo>
                <a:lnTo>
                  <a:pt x="152" y="2"/>
                </a:lnTo>
                <a:lnTo>
                  <a:pt x="156" y="0"/>
                </a:lnTo>
                <a:lnTo>
                  <a:pt x="141" y="0"/>
                </a:lnTo>
                <a:lnTo>
                  <a:pt x="95" y="12"/>
                </a:lnTo>
                <a:lnTo>
                  <a:pt x="46" y="46"/>
                </a:lnTo>
                <a:lnTo>
                  <a:pt x="12" y="95"/>
                </a:lnTo>
                <a:lnTo>
                  <a:pt x="0" y="141"/>
                </a:lnTo>
                <a:lnTo>
                  <a:pt x="0" y="156"/>
                </a:lnTo>
                <a:lnTo>
                  <a:pt x="0" y="171"/>
                </a:lnTo>
                <a:lnTo>
                  <a:pt x="12" y="217"/>
                </a:lnTo>
                <a:lnTo>
                  <a:pt x="46" y="266"/>
                </a:lnTo>
                <a:lnTo>
                  <a:pt x="95" y="299"/>
                </a:lnTo>
                <a:lnTo>
                  <a:pt x="141" y="312"/>
                </a:lnTo>
                <a:lnTo>
                  <a:pt x="156" y="312"/>
                </a:lnTo>
                <a:lnTo>
                  <a:pt x="152" y="318"/>
                </a:lnTo>
                <a:lnTo>
                  <a:pt x="221" y="318"/>
                </a:lnTo>
                <a:lnTo>
                  <a:pt x="221" y="312"/>
                </a:lnTo>
              </a:path>
            </a:pathLst>
          </a:cu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26" name="Rectangle 1296"/>
          <p:cNvSpPr>
            <a:spLocks noChangeArrowheads="1"/>
          </p:cNvSpPr>
          <p:nvPr/>
        </p:nvSpPr>
        <p:spPr bwMode="auto">
          <a:xfrm>
            <a:off x="3573510" y="3329135"/>
            <a:ext cx="55784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UK HARP-II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5" name="Freeform 1305"/>
          <p:cNvSpPr>
            <a:spLocks/>
          </p:cNvSpPr>
          <p:nvPr/>
        </p:nvSpPr>
        <p:spPr bwMode="auto">
          <a:xfrm>
            <a:off x="5664095" y="2458262"/>
            <a:ext cx="700115" cy="258579"/>
          </a:xfrm>
          <a:custGeom>
            <a:avLst/>
            <a:gdLst>
              <a:gd name="T0" fmla="*/ 235 w 287"/>
              <a:gd name="T1" fmla="*/ 104 h 106"/>
              <a:gd name="T2" fmla="*/ 240 w 287"/>
              <a:gd name="T3" fmla="*/ 104 h 106"/>
              <a:gd name="T4" fmla="*/ 255 w 287"/>
              <a:gd name="T5" fmla="*/ 100 h 106"/>
              <a:gd name="T6" fmla="*/ 271 w 287"/>
              <a:gd name="T7" fmla="*/ 89 h 106"/>
              <a:gd name="T8" fmla="*/ 283 w 287"/>
              <a:gd name="T9" fmla="*/ 73 h 106"/>
              <a:gd name="T10" fmla="*/ 287 w 287"/>
              <a:gd name="T11" fmla="*/ 57 h 106"/>
              <a:gd name="T12" fmla="*/ 287 w 287"/>
              <a:gd name="T13" fmla="*/ 52 h 106"/>
              <a:gd name="T14" fmla="*/ 287 w 287"/>
              <a:gd name="T15" fmla="*/ 47 h 106"/>
              <a:gd name="T16" fmla="*/ 283 w 287"/>
              <a:gd name="T17" fmla="*/ 32 h 106"/>
              <a:gd name="T18" fmla="*/ 271 w 287"/>
              <a:gd name="T19" fmla="*/ 16 h 106"/>
              <a:gd name="T20" fmla="*/ 255 w 287"/>
              <a:gd name="T21" fmla="*/ 5 h 106"/>
              <a:gd name="T22" fmla="*/ 240 w 287"/>
              <a:gd name="T23" fmla="*/ 0 h 106"/>
              <a:gd name="T24" fmla="*/ 235 w 287"/>
              <a:gd name="T25" fmla="*/ 0 h 106"/>
              <a:gd name="T26" fmla="*/ 237 w 287"/>
              <a:gd name="T27" fmla="*/ 1 h 106"/>
              <a:gd name="T28" fmla="*/ 53 w 287"/>
              <a:gd name="T29" fmla="*/ 1 h 106"/>
              <a:gd name="T30" fmla="*/ 52 w 287"/>
              <a:gd name="T31" fmla="*/ 0 h 106"/>
              <a:gd name="T32" fmla="*/ 47 w 287"/>
              <a:gd name="T33" fmla="*/ 0 h 106"/>
              <a:gd name="T34" fmla="*/ 32 w 287"/>
              <a:gd name="T35" fmla="*/ 5 h 106"/>
              <a:gd name="T36" fmla="*/ 16 w 287"/>
              <a:gd name="T37" fmla="*/ 16 h 106"/>
              <a:gd name="T38" fmla="*/ 4 w 287"/>
              <a:gd name="T39" fmla="*/ 32 h 106"/>
              <a:gd name="T40" fmla="*/ 0 w 287"/>
              <a:gd name="T41" fmla="*/ 47 h 106"/>
              <a:gd name="T42" fmla="*/ 0 w 287"/>
              <a:gd name="T43" fmla="*/ 52 h 106"/>
              <a:gd name="T44" fmla="*/ 0 w 287"/>
              <a:gd name="T45" fmla="*/ 57 h 106"/>
              <a:gd name="T46" fmla="*/ 4 w 287"/>
              <a:gd name="T47" fmla="*/ 73 h 106"/>
              <a:gd name="T48" fmla="*/ 16 w 287"/>
              <a:gd name="T49" fmla="*/ 89 h 106"/>
              <a:gd name="T50" fmla="*/ 32 w 287"/>
              <a:gd name="T51" fmla="*/ 100 h 106"/>
              <a:gd name="T52" fmla="*/ 47 w 287"/>
              <a:gd name="T53" fmla="*/ 104 h 106"/>
              <a:gd name="T54" fmla="*/ 52 w 287"/>
              <a:gd name="T55" fmla="*/ 104 h 106"/>
              <a:gd name="T56" fmla="*/ 53 w 287"/>
              <a:gd name="T57" fmla="*/ 106 h 106"/>
              <a:gd name="T58" fmla="*/ 237 w 287"/>
              <a:gd name="T59" fmla="*/ 106 h 106"/>
              <a:gd name="T60" fmla="*/ 235 w 287"/>
              <a:gd name="T61" fmla="*/ 10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7" h="106">
                <a:moveTo>
                  <a:pt x="235" y="104"/>
                </a:moveTo>
                <a:lnTo>
                  <a:pt x="240" y="104"/>
                </a:lnTo>
                <a:lnTo>
                  <a:pt x="255" y="100"/>
                </a:lnTo>
                <a:lnTo>
                  <a:pt x="271" y="89"/>
                </a:lnTo>
                <a:lnTo>
                  <a:pt x="283" y="73"/>
                </a:lnTo>
                <a:lnTo>
                  <a:pt x="287" y="57"/>
                </a:lnTo>
                <a:lnTo>
                  <a:pt x="287" y="52"/>
                </a:lnTo>
                <a:lnTo>
                  <a:pt x="287" y="47"/>
                </a:lnTo>
                <a:lnTo>
                  <a:pt x="283" y="32"/>
                </a:lnTo>
                <a:lnTo>
                  <a:pt x="271" y="16"/>
                </a:lnTo>
                <a:lnTo>
                  <a:pt x="255" y="5"/>
                </a:lnTo>
                <a:lnTo>
                  <a:pt x="240" y="0"/>
                </a:lnTo>
                <a:lnTo>
                  <a:pt x="235" y="0"/>
                </a:lnTo>
                <a:lnTo>
                  <a:pt x="237" y="1"/>
                </a:lnTo>
                <a:lnTo>
                  <a:pt x="53" y="1"/>
                </a:lnTo>
                <a:lnTo>
                  <a:pt x="52" y="0"/>
                </a:lnTo>
                <a:lnTo>
                  <a:pt x="47" y="0"/>
                </a:lnTo>
                <a:lnTo>
                  <a:pt x="32" y="5"/>
                </a:lnTo>
                <a:lnTo>
                  <a:pt x="16" y="16"/>
                </a:lnTo>
                <a:lnTo>
                  <a:pt x="4" y="32"/>
                </a:lnTo>
                <a:lnTo>
                  <a:pt x="0" y="47"/>
                </a:lnTo>
                <a:lnTo>
                  <a:pt x="0" y="52"/>
                </a:lnTo>
                <a:lnTo>
                  <a:pt x="0" y="57"/>
                </a:lnTo>
                <a:lnTo>
                  <a:pt x="4" y="73"/>
                </a:lnTo>
                <a:lnTo>
                  <a:pt x="16" y="89"/>
                </a:lnTo>
                <a:lnTo>
                  <a:pt x="32" y="100"/>
                </a:lnTo>
                <a:lnTo>
                  <a:pt x="47" y="104"/>
                </a:lnTo>
                <a:lnTo>
                  <a:pt x="52" y="104"/>
                </a:lnTo>
                <a:lnTo>
                  <a:pt x="53" y="106"/>
                </a:lnTo>
                <a:lnTo>
                  <a:pt x="237" y="106"/>
                </a:lnTo>
                <a:lnTo>
                  <a:pt x="235" y="104"/>
                </a:lnTo>
                <a:close/>
              </a:path>
            </a:pathLst>
          </a:custGeom>
          <a:solidFill>
            <a:srgbClr val="92D050"/>
          </a:solidFill>
          <a:ln w="0">
            <a:solidFill>
              <a:srgbClr val="D1DAB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36" name="Freeform 1306"/>
          <p:cNvSpPr>
            <a:spLocks/>
          </p:cNvSpPr>
          <p:nvPr/>
        </p:nvSpPr>
        <p:spPr bwMode="auto">
          <a:xfrm>
            <a:off x="5664095" y="2458262"/>
            <a:ext cx="700115" cy="258579"/>
          </a:xfrm>
          <a:custGeom>
            <a:avLst/>
            <a:gdLst>
              <a:gd name="T0" fmla="*/ 703 w 859"/>
              <a:gd name="T1" fmla="*/ 312 h 317"/>
              <a:gd name="T2" fmla="*/ 718 w 859"/>
              <a:gd name="T3" fmla="*/ 312 h 317"/>
              <a:gd name="T4" fmla="*/ 764 w 859"/>
              <a:gd name="T5" fmla="*/ 300 h 317"/>
              <a:gd name="T6" fmla="*/ 813 w 859"/>
              <a:gd name="T7" fmla="*/ 266 h 317"/>
              <a:gd name="T8" fmla="*/ 847 w 859"/>
              <a:gd name="T9" fmla="*/ 217 h 317"/>
              <a:gd name="T10" fmla="*/ 859 w 859"/>
              <a:gd name="T11" fmla="*/ 171 h 317"/>
              <a:gd name="T12" fmla="*/ 859 w 859"/>
              <a:gd name="T13" fmla="*/ 156 h 317"/>
              <a:gd name="T14" fmla="*/ 859 w 859"/>
              <a:gd name="T15" fmla="*/ 141 h 317"/>
              <a:gd name="T16" fmla="*/ 847 w 859"/>
              <a:gd name="T17" fmla="*/ 96 h 317"/>
              <a:gd name="T18" fmla="*/ 813 w 859"/>
              <a:gd name="T19" fmla="*/ 46 h 317"/>
              <a:gd name="T20" fmla="*/ 764 w 859"/>
              <a:gd name="T21" fmla="*/ 13 h 317"/>
              <a:gd name="T22" fmla="*/ 718 w 859"/>
              <a:gd name="T23" fmla="*/ 0 h 317"/>
              <a:gd name="T24" fmla="*/ 703 w 859"/>
              <a:gd name="T25" fmla="*/ 0 h 317"/>
              <a:gd name="T26" fmla="*/ 709 w 859"/>
              <a:gd name="T27" fmla="*/ 1 h 317"/>
              <a:gd name="T28" fmla="*/ 158 w 859"/>
              <a:gd name="T29" fmla="*/ 1 h 317"/>
              <a:gd name="T30" fmla="*/ 156 w 859"/>
              <a:gd name="T31" fmla="*/ 0 h 317"/>
              <a:gd name="T32" fmla="*/ 141 w 859"/>
              <a:gd name="T33" fmla="*/ 0 h 317"/>
              <a:gd name="T34" fmla="*/ 95 w 859"/>
              <a:gd name="T35" fmla="*/ 13 h 317"/>
              <a:gd name="T36" fmla="*/ 46 w 859"/>
              <a:gd name="T37" fmla="*/ 46 h 317"/>
              <a:gd name="T38" fmla="*/ 12 w 859"/>
              <a:gd name="T39" fmla="*/ 96 h 317"/>
              <a:gd name="T40" fmla="*/ 0 w 859"/>
              <a:gd name="T41" fmla="*/ 141 h 317"/>
              <a:gd name="T42" fmla="*/ 0 w 859"/>
              <a:gd name="T43" fmla="*/ 156 h 317"/>
              <a:gd name="T44" fmla="*/ 0 w 859"/>
              <a:gd name="T45" fmla="*/ 171 h 317"/>
              <a:gd name="T46" fmla="*/ 12 w 859"/>
              <a:gd name="T47" fmla="*/ 217 h 317"/>
              <a:gd name="T48" fmla="*/ 46 w 859"/>
              <a:gd name="T49" fmla="*/ 266 h 317"/>
              <a:gd name="T50" fmla="*/ 95 w 859"/>
              <a:gd name="T51" fmla="*/ 300 h 317"/>
              <a:gd name="T52" fmla="*/ 141 w 859"/>
              <a:gd name="T53" fmla="*/ 312 h 317"/>
              <a:gd name="T54" fmla="*/ 156 w 859"/>
              <a:gd name="T55" fmla="*/ 312 h 317"/>
              <a:gd name="T56" fmla="*/ 158 w 859"/>
              <a:gd name="T57" fmla="*/ 317 h 317"/>
              <a:gd name="T58" fmla="*/ 709 w 859"/>
              <a:gd name="T59" fmla="*/ 317 h 317"/>
              <a:gd name="T60" fmla="*/ 703 w 859"/>
              <a:gd name="T61" fmla="*/ 312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59" h="317">
                <a:moveTo>
                  <a:pt x="703" y="312"/>
                </a:moveTo>
                <a:lnTo>
                  <a:pt x="718" y="312"/>
                </a:lnTo>
                <a:lnTo>
                  <a:pt x="764" y="300"/>
                </a:lnTo>
                <a:lnTo>
                  <a:pt x="813" y="266"/>
                </a:lnTo>
                <a:lnTo>
                  <a:pt x="847" y="217"/>
                </a:lnTo>
                <a:lnTo>
                  <a:pt x="859" y="171"/>
                </a:lnTo>
                <a:lnTo>
                  <a:pt x="859" y="156"/>
                </a:lnTo>
                <a:lnTo>
                  <a:pt x="859" y="141"/>
                </a:lnTo>
                <a:lnTo>
                  <a:pt x="847" y="96"/>
                </a:lnTo>
                <a:lnTo>
                  <a:pt x="813" y="46"/>
                </a:lnTo>
                <a:lnTo>
                  <a:pt x="764" y="13"/>
                </a:lnTo>
                <a:lnTo>
                  <a:pt x="718" y="0"/>
                </a:lnTo>
                <a:lnTo>
                  <a:pt x="703" y="0"/>
                </a:lnTo>
                <a:lnTo>
                  <a:pt x="709" y="1"/>
                </a:lnTo>
                <a:lnTo>
                  <a:pt x="158" y="1"/>
                </a:lnTo>
                <a:lnTo>
                  <a:pt x="156" y="0"/>
                </a:lnTo>
                <a:lnTo>
                  <a:pt x="141" y="0"/>
                </a:lnTo>
                <a:lnTo>
                  <a:pt x="95" y="13"/>
                </a:lnTo>
                <a:lnTo>
                  <a:pt x="46" y="46"/>
                </a:lnTo>
                <a:lnTo>
                  <a:pt x="12" y="96"/>
                </a:lnTo>
                <a:lnTo>
                  <a:pt x="0" y="141"/>
                </a:lnTo>
                <a:lnTo>
                  <a:pt x="0" y="156"/>
                </a:lnTo>
                <a:lnTo>
                  <a:pt x="0" y="171"/>
                </a:lnTo>
                <a:lnTo>
                  <a:pt x="12" y="217"/>
                </a:lnTo>
                <a:lnTo>
                  <a:pt x="46" y="266"/>
                </a:lnTo>
                <a:lnTo>
                  <a:pt x="95" y="300"/>
                </a:lnTo>
                <a:lnTo>
                  <a:pt x="141" y="312"/>
                </a:lnTo>
                <a:lnTo>
                  <a:pt x="156" y="312"/>
                </a:lnTo>
                <a:lnTo>
                  <a:pt x="158" y="317"/>
                </a:lnTo>
                <a:lnTo>
                  <a:pt x="709" y="317"/>
                </a:lnTo>
                <a:lnTo>
                  <a:pt x="703" y="312"/>
                </a:lnTo>
              </a:path>
            </a:pathLst>
          </a:cu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37" name="Rectangle 1307"/>
          <p:cNvSpPr>
            <a:spLocks noChangeArrowheads="1"/>
          </p:cNvSpPr>
          <p:nvPr/>
        </p:nvSpPr>
        <p:spPr bwMode="auto">
          <a:xfrm>
            <a:off x="5716921" y="2526565"/>
            <a:ext cx="58669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UK HARP-III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7" name="Rectangle 1317"/>
          <p:cNvSpPr>
            <a:spLocks noChangeArrowheads="1"/>
          </p:cNvSpPr>
          <p:nvPr/>
        </p:nvSpPr>
        <p:spPr bwMode="auto">
          <a:xfrm>
            <a:off x="1324363" y="2170410"/>
            <a:ext cx="312246" cy="1139211"/>
          </a:xfrm>
          <a:prstGeom prst="rect">
            <a:avLst/>
          </a:prstGeom>
          <a:solidFill>
            <a:srgbClr val="92D050"/>
          </a:solidFill>
          <a:ln w="0">
            <a:solidFill>
              <a:srgbClr val="D1DAB4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48" name="Rectangle 1318"/>
          <p:cNvSpPr>
            <a:spLocks noChangeArrowheads="1"/>
          </p:cNvSpPr>
          <p:nvPr/>
        </p:nvSpPr>
        <p:spPr bwMode="auto">
          <a:xfrm>
            <a:off x="1324363" y="2170410"/>
            <a:ext cx="312246" cy="1139211"/>
          </a:xfrm>
          <a:prstGeom prst="rect">
            <a:avLst/>
          </a:prstGeom>
          <a:noFill/>
          <a:ln w="0">
            <a:solidFill>
              <a:srgbClr val="4040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49" name="Rectangle 1319"/>
          <p:cNvSpPr>
            <a:spLocks noChangeArrowheads="1"/>
          </p:cNvSpPr>
          <p:nvPr/>
        </p:nvSpPr>
        <p:spPr bwMode="auto">
          <a:xfrm rot="16200000">
            <a:off x="1017907" y="2687512"/>
            <a:ext cx="93615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BCDEE+CALIBRI,Bold" charset="0"/>
                <a:cs typeface="Arial" pitchFamily="34" charset="0"/>
              </a:rPr>
              <a:t>RENAL DISEASE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2" name="Freeform 1332"/>
          <p:cNvSpPr>
            <a:spLocks/>
          </p:cNvSpPr>
          <p:nvPr/>
        </p:nvSpPr>
        <p:spPr bwMode="auto">
          <a:xfrm>
            <a:off x="6405679" y="2163091"/>
            <a:ext cx="1058709" cy="253700"/>
          </a:xfrm>
          <a:custGeom>
            <a:avLst/>
            <a:gdLst>
              <a:gd name="T0" fmla="*/ 1146 w 1302"/>
              <a:gd name="T1" fmla="*/ 311 h 311"/>
              <a:gd name="T2" fmla="*/ 1161 w 1302"/>
              <a:gd name="T3" fmla="*/ 311 h 311"/>
              <a:gd name="T4" fmla="*/ 1206 w 1302"/>
              <a:gd name="T5" fmla="*/ 299 h 311"/>
              <a:gd name="T6" fmla="*/ 1256 w 1302"/>
              <a:gd name="T7" fmla="*/ 266 h 311"/>
              <a:gd name="T8" fmla="*/ 1290 w 1302"/>
              <a:gd name="T9" fmla="*/ 216 h 311"/>
              <a:gd name="T10" fmla="*/ 1302 w 1302"/>
              <a:gd name="T11" fmla="*/ 171 h 311"/>
              <a:gd name="T12" fmla="*/ 1302 w 1302"/>
              <a:gd name="T13" fmla="*/ 156 h 311"/>
              <a:gd name="T14" fmla="*/ 1302 w 1302"/>
              <a:gd name="T15" fmla="*/ 141 h 311"/>
              <a:gd name="T16" fmla="*/ 1290 w 1302"/>
              <a:gd name="T17" fmla="*/ 95 h 311"/>
              <a:gd name="T18" fmla="*/ 1256 w 1302"/>
              <a:gd name="T19" fmla="*/ 46 h 311"/>
              <a:gd name="T20" fmla="*/ 1207 w 1302"/>
              <a:gd name="T21" fmla="*/ 12 h 311"/>
              <a:gd name="T22" fmla="*/ 1161 w 1302"/>
              <a:gd name="T23" fmla="*/ 0 h 311"/>
              <a:gd name="T24" fmla="*/ 1146 w 1302"/>
              <a:gd name="T25" fmla="*/ 0 h 311"/>
              <a:gd name="T26" fmla="*/ 1148 w 1302"/>
              <a:gd name="T27" fmla="*/ 7 h 311"/>
              <a:gd name="T28" fmla="*/ 156 w 1302"/>
              <a:gd name="T29" fmla="*/ 7 h 311"/>
              <a:gd name="T30" fmla="*/ 156 w 1302"/>
              <a:gd name="T31" fmla="*/ 0 h 311"/>
              <a:gd name="T32" fmla="*/ 141 w 1302"/>
              <a:gd name="T33" fmla="*/ 0 h 311"/>
              <a:gd name="T34" fmla="*/ 96 w 1302"/>
              <a:gd name="T35" fmla="*/ 12 h 311"/>
              <a:gd name="T36" fmla="*/ 46 w 1302"/>
              <a:gd name="T37" fmla="*/ 46 h 311"/>
              <a:gd name="T38" fmla="*/ 12 w 1302"/>
              <a:gd name="T39" fmla="*/ 95 h 311"/>
              <a:gd name="T40" fmla="*/ 0 w 1302"/>
              <a:gd name="T41" fmla="*/ 141 h 311"/>
              <a:gd name="T42" fmla="*/ 0 w 1302"/>
              <a:gd name="T43" fmla="*/ 156 h 311"/>
              <a:gd name="T44" fmla="*/ 0 w 1302"/>
              <a:gd name="T45" fmla="*/ 171 h 311"/>
              <a:gd name="T46" fmla="*/ 12 w 1302"/>
              <a:gd name="T47" fmla="*/ 216 h 311"/>
              <a:gd name="T48" fmla="*/ 46 w 1302"/>
              <a:gd name="T49" fmla="*/ 266 h 311"/>
              <a:gd name="T50" fmla="*/ 96 w 1302"/>
              <a:gd name="T51" fmla="*/ 299 h 311"/>
              <a:gd name="T52" fmla="*/ 141 w 1302"/>
              <a:gd name="T53" fmla="*/ 311 h 311"/>
              <a:gd name="T54" fmla="*/ 156 w 1302"/>
              <a:gd name="T55" fmla="*/ 311 h 311"/>
              <a:gd name="T56" fmla="*/ 156 w 1302"/>
              <a:gd name="T57" fmla="*/ 309 h 311"/>
              <a:gd name="T58" fmla="*/ 1148 w 1302"/>
              <a:gd name="T59" fmla="*/ 309 h 311"/>
              <a:gd name="T60" fmla="*/ 1146 w 1302"/>
              <a:gd name="T61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02" h="311">
                <a:moveTo>
                  <a:pt x="1146" y="311"/>
                </a:moveTo>
                <a:lnTo>
                  <a:pt x="1161" y="311"/>
                </a:lnTo>
                <a:lnTo>
                  <a:pt x="1206" y="299"/>
                </a:lnTo>
                <a:lnTo>
                  <a:pt x="1256" y="266"/>
                </a:lnTo>
                <a:lnTo>
                  <a:pt x="1290" y="216"/>
                </a:lnTo>
                <a:lnTo>
                  <a:pt x="1302" y="171"/>
                </a:lnTo>
                <a:lnTo>
                  <a:pt x="1302" y="156"/>
                </a:lnTo>
                <a:lnTo>
                  <a:pt x="1302" y="141"/>
                </a:lnTo>
                <a:lnTo>
                  <a:pt x="1290" y="95"/>
                </a:lnTo>
                <a:lnTo>
                  <a:pt x="1256" y="46"/>
                </a:lnTo>
                <a:lnTo>
                  <a:pt x="1207" y="12"/>
                </a:lnTo>
                <a:lnTo>
                  <a:pt x="1161" y="0"/>
                </a:lnTo>
                <a:lnTo>
                  <a:pt x="1146" y="0"/>
                </a:lnTo>
                <a:lnTo>
                  <a:pt x="1148" y="7"/>
                </a:lnTo>
                <a:lnTo>
                  <a:pt x="156" y="7"/>
                </a:lnTo>
                <a:lnTo>
                  <a:pt x="156" y="0"/>
                </a:lnTo>
                <a:lnTo>
                  <a:pt x="141" y="0"/>
                </a:lnTo>
                <a:lnTo>
                  <a:pt x="96" y="12"/>
                </a:lnTo>
                <a:lnTo>
                  <a:pt x="46" y="46"/>
                </a:lnTo>
                <a:lnTo>
                  <a:pt x="12" y="95"/>
                </a:lnTo>
                <a:lnTo>
                  <a:pt x="0" y="141"/>
                </a:lnTo>
                <a:lnTo>
                  <a:pt x="0" y="156"/>
                </a:lnTo>
                <a:lnTo>
                  <a:pt x="0" y="171"/>
                </a:lnTo>
                <a:lnTo>
                  <a:pt x="12" y="216"/>
                </a:lnTo>
                <a:lnTo>
                  <a:pt x="46" y="266"/>
                </a:lnTo>
                <a:lnTo>
                  <a:pt x="96" y="299"/>
                </a:lnTo>
                <a:lnTo>
                  <a:pt x="141" y="311"/>
                </a:lnTo>
                <a:lnTo>
                  <a:pt x="156" y="311"/>
                </a:lnTo>
                <a:lnTo>
                  <a:pt x="156" y="309"/>
                </a:lnTo>
                <a:lnTo>
                  <a:pt x="1148" y="309"/>
                </a:lnTo>
                <a:lnTo>
                  <a:pt x="1146" y="311"/>
                </a:lnTo>
              </a:path>
            </a:pathLst>
          </a:custGeom>
          <a:solidFill>
            <a:srgbClr val="92D05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63" name="Rectangle 1333"/>
          <p:cNvSpPr>
            <a:spLocks noChangeArrowheads="1"/>
          </p:cNvSpPr>
          <p:nvPr/>
        </p:nvSpPr>
        <p:spPr bwMode="auto">
          <a:xfrm>
            <a:off x="6517893" y="2216758"/>
            <a:ext cx="80791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EMPA-KIDNEY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4" name="Rectangle 1344"/>
          <p:cNvSpPr>
            <a:spLocks noChangeArrowheads="1"/>
          </p:cNvSpPr>
          <p:nvPr/>
        </p:nvSpPr>
        <p:spPr bwMode="auto">
          <a:xfrm>
            <a:off x="7349735" y="2504610"/>
            <a:ext cx="146365" cy="24638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75" name="Freeform 1345"/>
          <p:cNvSpPr>
            <a:spLocks/>
          </p:cNvSpPr>
          <p:nvPr/>
        </p:nvSpPr>
        <p:spPr bwMode="auto">
          <a:xfrm>
            <a:off x="5144498" y="3051041"/>
            <a:ext cx="1685641" cy="258579"/>
          </a:xfrm>
          <a:custGeom>
            <a:avLst/>
            <a:gdLst>
              <a:gd name="T0" fmla="*/ 639 w 691"/>
              <a:gd name="T1" fmla="*/ 104 h 106"/>
              <a:gd name="T2" fmla="*/ 644 w 691"/>
              <a:gd name="T3" fmla="*/ 104 h 106"/>
              <a:gd name="T4" fmla="*/ 659 w 691"/>
              <a:gd name="T5" fmla="*/ 99 h 106"/>
              <a:gd name="T6" fmla="*/ 675 w 691"/>
              <a:gd name="T7" fmla="*/ 88 h 106"/>
              <a:gd name="T8" fmla="*/ 687 w 691"/>
              <a:gd name="T9" fmla="*/ 72 h 106"/>
              <a:gd name="T10" fmla="*/ 691 w 691"/>
              <a:gd name="T11" fmla="*/ 57 h 106"/>
              <a:gd name="T12" fmla="*/ 691 w 691"/>
              <a:gd name="T13" fmla="*/ 52 h 106"/>
              <a:gd name="T14" fmla="*/ 691 w 691"/>
              <a:gd name="T15" fmla="*/ 47 h 106"/>
              <a:gd name="T16" fmla="*/ 687 w 691"/>
              <a:gd name="T17" fmla="*/ 31 h 106"/>
              <a:gd name="T18" fmla="*/ 675 w 691"/>
              <a:gd name="T19" fmla="*/ 15 h 106"/>
              <a:gd name="T20" fmla="*/ 659 w 691"/>
              <a:gd name="T21" fmla="*/ 4 h 106"/>
              <a:gd name="T22" fmla="*/ 644 w 691"/>
              <a:gd name="T23" fmla="*/ 0 h 106"/>
              <a:gd name="T24" fmla="*/ 639 w 691"/>
              <a:gd name="T25" fmla="*/ 0 h 106"/>
              <a:gd name="T26" fmla="*/ 638 w 691"/>
              <a:gd name="T27" fmla="*/ 0 h 106"/>
              <a:gd name="T28" fmla="*/ 50 w 691"/>
              <a:gd name="T29" fmla="*/ 0 h 106"/>
              <a:gd name="T30" fmla="*/ 52 w 691"/>
              <a:gd name="T31" fmla="*/ 0 h 106"/>
              <a:gd name="T32" fmla="*/ 47 w 691"/>
              <a:gd name="T33" fmla="*/ 0 h 106"/>
              <a:gd name="T34" fmla="*/ 31 w 691"/>
              <a:gd name="T35" fmla="*/ 4 h 106"/>
              <a:gd name="T36" fmla="*/ 15 w 691"/>
              <a:gd name="T37" fmla="*/ 15 h 106"/>
              <a:gd name="T38" fmla="*/ 4 w 691"/>
              <a:gd name="T39" fmla="*/ 31 h 106"/>
              <a:gd name="T40" fmla="*/ 0 w 691"/>
              <a:gd name="T41" fmla="*/ 47 h 106"/>
              <a:gd name="T42" fmla="*/ 0 w 691"/>
              <a:gd name="T43" fmla="*/ 52 h 106"/>
              <a:gd name="T44" fmla="*/ 0 w 691"/>
              <a:gd name="T45" fmla="*/ 57 h 106"/>
              <a:gd name="T46" fmla="*/ 4 w 691"/>
              <a:gd name="T47" fmla="*/ 72 h 106"/>
              <a:gd name="T48" fmla="*/ 15 w 691"/>
              <a:gd name="T49" fmla="*/ 88 h 106"/>
              <a:gd name="T50" fmla="*/ 31 w 691"/>
              <a:gd name="T51" fmla="*/ 99 h 106"/>
              <a:gd name="T52" fmla="*/ 47 w 691"/>
              <a:gd name="T53" fmla="*/ 104 h 106"/>
              <a:gd name="T54" fmla="*/ 52 w 691"/>
              <a:gd name="T55" fmla="*/ 104 h 106"/>
              <a:gd name="T56" fmla="*/ 50 w 691"/>
              <a:gd name="T57" fmla="*/ 106 h 106"/>
              <a:gd name="T58" fmla="*/ 638 w 691"/>
              <a:gd name="T59" fmla="*/ 106 h 106"/>
              <a:gd name="T60" fmla="*/ 639 w 691"/>
              <a:gd name="T61" fmla="*/ 10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91" h="106">
                <a:moveTo>
                  <a:pt x="639" y="104"/>
                </a:moveTo>
                <a:lnTo>
                  <a:pt x="644" y="104"/>
                </a:lnTo>
                <a:lnTo>
                  <a:pt x="659" y="99"/>
                </a:lnTo>
                <a:lnTo>
                  <a:pt x="675" y="88"/>
                </a:lnTo>
                <a:lnTo>
                  <a:pt x="687" y="72"/>
                </a:lnTo>
                <a:lnTo>
                  <a:pt x="691" y="57"/>
                </a:lnTo>
                <a:lnTo>
                  <a:pt x="691" y="52"/>
                </a:lnTo>
                <a:lnTo>
                  <a:pt x="691" y="47"/>
                </a:lnTo>
                <a:lnTo>
                  <a:pt x="687" y="31"/>
                </a:lnTo>
                <a:lnTo>
                  <a:pt x="675" y="15"/>
                </a:lnTo>
                <a:lnTo>
                  <a:pt x="659" y="4"/>
                </a:lnTo>
                <a:lnTo>
                  <a:pt x="644" y="0"/>
                </a:lnTo>
                <a:lnTo>
                  <a:pt x="639" y="0"/>
                </a:lnTo>
                <a:lnTo>
                  <a:pt x="638" y="0"/>
                </a:lnTo>
                <a:lnTo>
                  <a:pt x="50" y="0"/>
                </a:lnTo>
                <a:lnTo>
                  <a:pt x="52" y="0"/>
                </a:lnTo>
                <a:lnTo>
                  <a:pt x="47" y="0"/>
                </a:lnTo>
                <a:lnTo>
                  <a:pt x="31" y="4"/>
                </a:lnTo>
                <a:lnTo>
                  <a:pt x="15" y="15"/>
                </a:lnTo>
                <a:lnTo>
                  <a:pt x="4" y="31"/>
                </a:lnTo>
                <a:lnTo>
                  <a:pt x="0" y="47"/>
                </a:lnTo>
                <a:lnTo>
                  <a:pt x="0" y="52"/>
                </a:lnTo>
                <a:lnTo>
                  <a:pt x="0" y="57"/>
                </a:lnTo>
                <a:lnTo>
                  <a:pt x="4" y="72"/>
                </a:lnTo>
                <a:lnTo>
                  <a:pt x="15" y="88"/>
                </a:lnTo>
                <a:lnTo>
                  <a:pt x="31" y="99"/>
                </a:lnTo>
                <a:lnTo>
                  <a:pt x="47" y="104"/>
                </a:lnTo>
                <a:lnTo>
                  <a:pt x="52" y="104"/>
                </a:lnTo>
                <a:lnTo>
                  <a:pt x="50" y="106"/>
                </a:lnTo>
                <a:lnTo>
                  <a:pt x="638" y="106"/>
                </a:lnTo>
                <a:lnTo>
                  <a:pt x="639" y="104"/>
                </a:lnTo>
                <a:close/>
              </a:path>
            </a:pathLst>
          </a:custGeom>
          <a:solidFill>
            <a:srgbClr val="92D050"/>
          </a:solidFill>
          <a:ln w="0">
            <a:solidFill>
              <a:srgbClr val="D1DAB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76" name="Freeform 1346"/>
          <p:cNvSpPr>
            <a:spLocks/>
          </p:cNvSpPr>
          <p:nvPr/>
        </p:nvSpPr>
        <p:spPr bwMode="auto">
          <a:xfrm>
            <a:off x="5144498" y="3051041"/>
            <a:ext cx="1685641" cy="258579"/>
          </a:xfrm>
          <a:custGeom>
            <a:avLst/>
            <a:gdLst>
              <a:gd name="T0" fmla="*/ 1917 w 2073"/>
              <a:gd name="T1" fmla="*/ 312 h 318"/>
              <a:gd name="T2" fmla="*/ 1932 w 2073"/>
              <a:gd name="T3" fmla="*/ 312 h 318"/>
              <a:gd name="T4" fmla="*/ 1978 w 2073"/>
              <a:gd name="T5" fmla="*/ 299 h 318"/>
              <a:gd name="T6" fmla="*/ 2027 w 2073"/>
              <a:gd name="T7" fmla="*/ 266 h 318"/>
              <a:gd name="T8" fmla="*/ 2061 w 2073"/>
              <a:gd name="T9" fmla="*/ 217 h 318"/>
              <a:gd name="T10" fmla="*/ 2073 w 2073"/>
              <a:gd name="T11" fmla="*/ 171 h 318"/>
              <a:gd name="T12" fmla="*/ 2073 w 2073"/>
              <a:gd name="T13" fmla="*/ 156 h 318"/>
              <a:gd name="T14" fmla="*/ 2073 w 2073"/>
              <a:gd name="T15" fmla="*/ 141 h 318"/>
              <a:gd name="T16" fmla="*/ 2061 w 2073"/>
              <a:gd name="T17" fmla="*/ 95 h 318"/>
              <a:gd name="T18" fmla="*/ 2027 w 2073"/>
              <a:gd name="T19" fmla="*/ 46 h 318"/>
              <a:gd name="T20" fmla="*/ 1978 w 2073"/>
              <a:gd name="T21" fmla="*/ 12 h 318"/>
              <a:gd name="T22" fmla="*/ 1932 w 2073"/>
              <a:gd name="T23" fmla="*/ 0 h 318"/>
              <a:gd name="T24" fmla="*/ 1917 w 2073"/>
              <a:gd name="T25" fmla="*/ 0 h 318"/>
              <a:gd name="T26" fmla="*/ 1915 w 2073"/>
              <a:gd name="T27" fmla="*/ 2 h 318"/>
              <a:gd name="T28" fmla="*/ 151 w 2073"/>
              <a:gd name="T29" fmla="*/ 2 h 318"/>
              <a:gd name="T30" fmla="*/ 156 w 2073"/>
              <a:gd name="T31" fmla="*/ 0 h 318"/>
              <a:gd name="T32" fmla="*/ 141 w 2073"/>
              <a:gd name="T33" fmla="*/ 0 h 318"/>
              <a:gd name="T34" fmla="*/ 95 w 2073"/>
              <a:gd name="T35" fmla="*/ 12 h 318"/>
              <a:gd name="T36" fmla="*/ 46 w 2073"/>
              <a:gd name="T37" fmla="*/ 46 h 318"/>
              <a:gd name="T38" fmla="*/ 12 w 2073"/>
              <a:gd name="T39" fmla="*/ 95 h 318"/>
              <a:gd name="T40" fmla="*/ 0 w 2073"/>
              <a:gd name="T41" fmla="*/ 141 h 318"/>
              <a:gd name="T42" fmla="*/ 0 w 2073"/>
              <a:gd name="T43" fmla="*/ 156 h 318"/>
              <a:gd name="T44" fmla="*/ 0 w 2073"/>
              <a:gd name="T45" fmla="*/ 171 h 318"/>
              <a:gd name="T46" fmla="*/ 12 w 2073"/>
              <a:gd name="T47" fmla="*/ 217 h 318"/>
              <a:gd name="T48" fmla="*/ 46 w 2073"/>
              <a:gd name="T49" fmla="*/ 266 h 318"/>
              <a:gd name="T50" fmla="*/ 95 w 2073"/>
              <a:gd name="T51" fmla="*/ 299 h 318"/>
              <a:gd name="T52" fmla="*/ 141 w 2073"/>
              <a:gd name="T53" fmla="*/ 312 h 318"/>
              <a:gd name="T54" fmla="*/ 156 w 2073"/>
              <a:gd name="T55" fmla="*/ 312 h 318"/>
              <a:gd name="T56" fmla="*/ 151 w 2073"/>
              <a:gd name="T57" fmla="*/ 318 h 318"/>
              <a:gd name="T58" fmla="*/ 1915 w 2073"/>
              <a:gd name="T59" fmla="*/ 318 h 318"/>
              <a:gd name="T60" fmla="*/ 1917 w 2073"/>
              <a:gd name="T61" fmla="*/ 312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73" h="318">
                <a:moveTo>
                  <a:pt x="1917" y="312"/>
                </a:moveTo>
                <a:lnTo>
                  <a:pt x="1932" y="312"/>
                </a:lnTo>
                <a:lnTo>
                  <a:pt x="1978" y="299"/>
                </a:lnTo>
                <a:lnTo>
                  <a:pt x="2027" y="266"/>
                </a:lnTo>
                <a:lnTo>
                  <a:pt x="2061" y="217"/>
                </a:lnTo>
                <a:lnTo>
                  <a:pt x="2073" y="171"/>
                </a:lnTo>
                <a:lnTo>
                  <a:pt x="2073" y="156"/>
                </a:lnTo>
                <a:lnTo>
                  <a:pt x="2073" y="141"/>
                </a:lnTo>
                <a:lnTo>
                  <a:pt x="2061" y="95"/>
                </a:lnTo>
                <a:lnTo>
                  <a:pt x="2027" y="46"/>
                </a:lnTo>
                <a:lnTo>
                  <a:pt x="1978" y="12"/>
                </a:lnTo>
                <a:lnTo>
                  <a:pt x="1932" y="0"/>
                </a:lnTo>
                <a:lnTo>
                  <a:pt x="1917" y="0"/>
                </a:lnTo>
                <a:lnTo>
                  <a:pt x="1915" y="2"/>
                </a:lnTo>
                <a:lnTo>
                  <a:pt x="151" y="2"/>
                </a:lnTo>
                <a:lnTo>
                  <a:pt x="156" y="0"/>
                </a:lnTo>
                <a:lnTo>
                  <a:pt x="141" y="0"/>
                </a:lnTo>
                <a:lnTo>
                  <a:pt x="95" y="12"/>
                </a:lnTo>
                <a:lnTo>
                  <a:pt x="46" y="46"/>
                </a:lnTo>
                <a:lnTo>
                  <a:pt x="12" y="95"/>
                </a:lnTo>
                <a:lnTo>
                  <a:pt x="0" y="141"/>
                </a:lnTo>
                <a:lnTo>
                  <a:pt x="0" y="156"/>
                </a:lnTo>
                <a:lnTo>
                  <a:pt x="0" y="171"/>
                </a:lnTo>
                <a:lnTo>
                  <a:pt x="12" y="217"/>
                </a:lnTo>
                <a:lnTo>
                  <a:pt x="46" y="266"/>
                </a:lnTo>
                <a:lnTo>
                  <a:pt x="95" y="299"/>
                </a:lnTo>
                <a:lnTo>
                  <a:pt x="141" y="312"/>
                </a:lnTo>
                <a:lnTo>
                  <a:pt x="156" y="312"/>
                </a:lnTo>
                <a:lnTo>
                  <a:pt x="151" y="318"/>
                </a:lnTo>
                <a:lnTo>
                  <a:pt x="1915" y="318"/>
                </a:lnTo>
                <a:lnTo>
                  <a:pt x="1917" y="312"/>
                </a:lnTo>
              </a:path>
            </a:pathLst>
          </a:cu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77" name="Rectangle 1347"/>
          <p:cNvSpPr>
            <a:spLocks noChangeArrowheads="1"/>
          </p:cNvSpPr>
          <p:nvPr/>
        </p:nvSpPr>
        <p:spPr bwMode="auto">
          <a:xfrm>
            <a:off x="5554320" y="3119345"/>
            <a:ext cx="99225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SHARP post-trial FU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5" name="Freeform 1365"/>
          <p:cNvSpPr>
            <a:spLocks/>
          </p:cNvSpPr>
          <p:nvPr/>
        </p:nvSpPr>
        <p:spPr bwMode="auto">
          <a:xfrm>
            <a:off x="5124982" y="2750992"/>
            <a:ext cx="2339406" cy="256140"/>
          </a:xfrm>
          <a:custGeom>
            <a:avLst/>
            <a:gdLst>
              <a:gd name="T0" fmla="*/ 2721 w 2877"/>
              <a:gd name="T1" fmla="*/ 317 h 317"/>
              <a:gd name="T2" fmla="*/ 2736 w 2877"/>
              <a:gd name="T3" fmla="*/ 317 h 317"/>
              <a:gd name="T4" fmla="*/ 2781 w 2877"/>
              <a:gd name="T5" fmla="*/ 305 h 317"/>
              <a:gd name="T6" fmla="*/ 2831 w 2877"/>
              <a:gd name="T7" fmla="*/ 272 h 317"/>
              <a:gd name="T8" fmla="*/ 2865 w 2877"/>
              <a:gd name="T9" fmla="*/ 222 h 317"/>
              <a:gd name="T10" fmla="*/ 2877 w 2877"/>
              <a:gd name="T11" fmla="*/ 177 h 317"/>
              <a:gd name="T12" fmla="*/ 2877 w 2877"/>
              <a:gd name="T13" fmla="*/ 162 h 317"/>
              <a:gd name="T14" fmla="*/ 2877 w 2877"/>
              <a:gd name="T15" fmla="*/ 146 h 317"/>
              <a:gd name="T16" fmla="*/ 2865 w 2877"/>
              <a:gd name="T17" fmla="*/ 101 h 317"/>
              <a:gd name="T18" fmla="*/ 2831 w 2877"/>
              <a:gd name="T19" fmla="*/ 51 h 317"/>
              <a:gd name="T20" fmla="*/ 2782 w 2877"/>
              <a:gd name="T21" fmla="*/ 18 h 317"/>
              <a:gd name="T22" fmla="*/ 2736 w 2877"/>
              <a:gd name="T23" fmla="*/ 6 h 317"/>
              <a:gd name="T24" fmla="*/ 2721 w 2877"/>
              <a:gd name="T25" fmla="*/ 6 h 317"/>
              <a:gd name="T26" fmla="*/ 2723 w 2877"/>
              <a:gd name="T27" fmla="*/ 0 h 317"/>
              <a:gd name="T28" fmla="*/ 161 w 2877"/>
              <a:gd name="T29" fmla="*/ 0 h 317"/>
              <a:gd name="T30" fmla="*/ 156 w 2877"/>
              <a:gd name="T31" fmla="*/ 6 h 317"/>
              <a:gd name="T32" fmla="*/ 141 w 2877"/>
              <a:gd name="T33" fmla="*/ 6 h 317"/>
              <a:gd name="T34" fmla="*/ 96 w 2877"/>
              <a:gd name="T35" fmla="*/ 18 h 317"/>
              <a:gd name="T36" fmla="*/ 46 w 2877"/>
              <a:gd name="T37" fmla="*/ 51 h 317"/>
              <a:gd name="T38" fmla="*/ 12 w 2877"/>
              <a:gd name="T39" fmla="*/ 101 h 317"/>
              <a:gd name="T40" fmla="*/ 0 w 2877"/>
              <a:gd name="T41" fmla="*/ 146 h 317"/>
              <a:gd name="T42" fmla="*/ 0 w 2877"/>
              <a:gd name="T43" fmla="*/ 162 h 317"/>
              <a:gd name="T44" fmla="*/ 0 w 2877"/>
              <a:gd name="T45" fmla="*/ 177 h 317"/>
              <a:gd name="T46" fmla="*/ 12 w 2877"/>
              <a:gd name="T47" fmla="*/ 222 h 317"/>
              <a:gd name="T48" fmla="*/ 46 w 2877"/>
              <a:gd name="T49" fmla="*/ 272 h 317"/>
              <a:gd name="T50" fmla="*/ 96 w 2877"/>
              <a:gd name="T51" fmla="*/ 305 h 317"/>
              <a:gd name="T52" fmla="*/ 141 w 2877"/>
              <a:gd name="T53" fmla="*/ 317 h 317"/>
              <a:gd name="T54" fmla="*/ 156 w 2877"/>
              <a:gd name="T55" fmla="*/ 317 h 317"/>
              <a:gd name="T56" fmla="*/ 161 w 2877"/>
              <a:gd name="T57" fmla="*/ 316 h 317"/>
              <a:gd name="T58" fmla="*/ 2723 w 2877"/>
              <a:gd name="T59" fmla="*/ 316 h 317"/>
              <a:gd name="T60" fmla="*/ 2721 w 2877"/>
              <a:gd name="T61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77" h="317">
                <a:moveTo>
                  <a:pt x="2721" y="317"/>
                </a:moveTo>
                <a:lnTo>
                  <a:pt x="2736" y="317"/>
                </a:lnTo>
                <a:lnTo>
                  <a:pt x="2781" y="305"/>
                </a:lnTo>
                <a:lnTo>
                  <a:pt x="2831" y="272"/>
                </a:lnTo>
                <a:lnTo>
                  <a:pt x="2865" y="222"/>
                </a:lnTo>
                <a:lnTo>
                  <a:pt x="2877" y="177"/>
                </a:lnTo>
                <a:lnTo>
                  <a:pt x="2877" y="162"/>
                </a:lnTo>
                <a:lnTo>
                  <a:pt x="2877" y="146"/>
                </a:lnTo>
                <a:lnTo>
                  <a:pt x="2865" y="101"/>
                </a:lnTo>
                <a:lnTo>
                  <a:pt x="2831" y="51"/>
                </a:lnTo>
                <a:lnTo>
                  <a:pt x="2782" y="18"/>
                </a:lnTo>
                <a:lnTo>
                  <a:pt x="2736" y="6"/>
                </a:lnTo>
                <a:lnTo>
                  <a:pt x="2721" y="6"/>
                </a:lnTo>
                <a:lnTo>
                  <a:pt x="2723" y="0"/>
                </a:lnTo>
                <a:lnTo>
                  <a:pt x="161" y="0"/>
                </a:lnTo>
                <a:lnTo>
                  <a:pt x="156" y="6"/>
                </a:lnTo>
                <a:lnTo>
                  <a:pt x="141" y="6"/>
                </a:lnTo>
                <a:lnTo>
                  <a:pt x="96" y="18"/>
                </a:lnTo>
                <a:lnTo>
                  <a:pt x="46" y="51"/>
                </a:lnTo>
                <a:lnTo>
                  <a:pt x="12" y="101"/>
                </a:lnTo>
                <a:lnTo>
                  <a:pt x="0" y="146"/>
                </a:lnTo>
                <a:lnTo>
                  <a:pt x="0" y="162"/>
                </a:lnTo>
                <a:lnTo>
                  <a:pt x="0" y="177"/>
                </a:lnTo>
                <a:lnTo>
                  <a:pt x="12" y="222"/>
                </a:lnTo>
                <a:lnTo>
                  <a:pt x="46" y="272"/>
                </a:lnTo>
                <a:lnTo>
                  <a:pt x="96" y="305"/>
                </a:lnTo>
                <a:lnTo>
                  <a:pt x="141" y="317"/>
                </a:lnTo>
                <a:lnTo>
                  <a:pt x="156" y="317"/>
                </a:lnTo>
                <a:lnTo>
                  <a:pt x="161" y="316"/>
                </a:lnTo>
                <a:lnTo>
                  <a:pt x="2723" y="316"/>
                </a:lnTo>
                <a:lnTo>
                  <a:pt x="2721" y="317"/>
                </a:lnTo>
              </a:path>
            </a:pathLst>
          </a:custGeom>
          <a:solidFill>
            <a:srgbClr val="92D050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96" name="Rectangle 1366"/>
          <p:cNvSpPr>
            <a:spLocks noChangeArrowheads="1"/>
          </p:cNvSpPr>
          <p:nvPr/>
        </p:nvSpPr>
        <p:spPr bwMode="auto">
          <a:xfrm>
            <a:off x="6217843" y="2807098"/>
            <a:ext cx="14747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3C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8" name="Rectangle 1368"/>
          <p:cNvSpPr>
            <a:spLocks noChangeArrowheads="1"/>
          </p:cNvSpPr>
          <p:nvPr/>
        </p:nvSpPr>
        <p:spPr bwMode="auto">
          <a:xfrm>
            <a:off x="7339977" y="3097390"/>
            <a:ext cx="143927" cy="243942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599" name="Freeform 1369"/>
          <p:cNvSpPr>
            <a:spLocks/>
          </p:cNvSpPr>
          <p:nvPr/>
        </p:nvSpPr>
        <p:spPr bwMode="auto">
          <a:xfrm>
            <a:off x="3961379" y="1824011"/>
            <a:ext cx="2529681" cy="256140"/>
          </a:xfrm>
          <a:custGeom>
            <a:avLst/>
            <a:gdLst>
              <a:gd name="T0" fmla="*/ 985 w 1037"/>
              <a:gd name="T1" fmla="*/ 105 h 105"/>
              <a:gd name="T2" fmla="*/ 990 w 1037"/>
              <a:gd name="T3" fmla="*/ 105 h 105"/>
              <a:gd name="T4" fmla="*/ 1005 w 1037"/>
              <a:gd name="T5" fmla="*/ 101 h 105"/>
              <a:gd name="T6" fmla="*/ 1022 w 1037"/>
              <a:gd name="T7" fmla="*/ 90 h 105"/>
              <a:gd name="T8" fmla="*/ 1033 w 1037"/>
              <a:gd name="T9" fmla="*/ 73 h 105"/>
              <a:gd name="T10" fmla="*/ 1037 w 1037"/>
              <a:gd name="T11" fmla="*/ 58 h 105"/>
              <a:gd name="T12" fmla="*/ 1037 w 1037"/>
              <a:gd name="T13" fmla="*/ 53 h 105"/>
              <a:gd name="T14" fmla="*/ 1037 w 1037"/>
              <a:gd name="T15" fmla="*/ 48 h 105"/>
              <a:gd name="T16" fmla="*/ 1033 w 1037"/>
              <a:gd name="T17" fmla="*/ 33 h 105"/>
              <a:gd name="T18" fmla="*/ 1022 w 1037"/>
              <a:gd name="T19" fmla="*/ 16 h 105"/>
              <a:gd name="T20" fmla="*/ 1005 w 1037"/>
              <a:gd name="T21" fmla="*/ 5 h 105"/>
              <a:gd name="T22" fmla="*/ 990 w 1037"/>
              <a:gd name="T23" fmla="*/ 1 h 105"/>
              <a:gd name="T24" fmla="*/ 985 w 1037"/>
              <a:gd name="T25" fmla="*/ 1 h 105"/>
              <a:gd name="T26" fmla="*/ 985 w 1037"/>
              <a:gd name="T27" fmla="*/ 0 h 105"/>
              <a:gd name="T28" fmla="*/ 53 w 1037"/>
              <a:gd name="T29" fmla="*/ 0 h 105"/>
              <a:gd name="T30" fmla="*/ 52 w 1037"/>
              <a:gd name="T31" fmla="*/ 1 h 105"/>
              <a:gd name="T32" fmla="*/ 47 w 1037"/>
              <a:gd name="T33" fmla="*/ 1 h 105"/>
              <a:gd name="T34" fmla="*/ 32 w 1037"/>
              <a:gd name="T35" fmla="*/ 5 h 105"/>
              <a:gd name="T36" fmla="*/ 15 w 1037"/>
              <a:gd name="T37" fmla="*/ 16 h 105"/>
              <a:gd name="T38" fmla="*/ 4 w 1037"/>
              <a:gd name="T39" fmla="*/ 33 h 105"/>
              <a:gd name="T40" fmla="*/ 0 w 1037"/>
              <a:gd name="T41" fmla="*/ 48 h 105"/>
              <a:gd name="T42" fmla="*/ 0 w 1037"/>
              <a:gd name="T43" fmla="*/ 53 h 105"/>
              <a:gd name="T44" fmla="*/ 0 w 1037"/>
              <a:gd name="T45" fmla="*/ 58 h 105"/>
              <a:gd name="T46" fmla="*/ 4 w 1037"/>
              <a:gd name="T47" fmla="*/ 73 h 105"/>
              <a:gd name="T48" fmla="*/ 15 w 1037"/>
              <a:gd name="T49" fmla="*/ 90 h 105"/>
              <a:gd name="T50" fmla="*/ 32 w 1037"/>
              <a:gd name="T51" fmla="*/ 101 h 105"/>
              <a:gd name="T52" fmla="*/ 47 w 1037"/>
              <a:gd name="T53" fmla="*/ 105 h 105"/>
              <a:gd name="T54" fmla="*/ 52 w 1037"/>
              <a:gd name="T55" fmla="*/ 105 h 105"/>
              <a:gd name="T56" fmla="*/ 53 w 1037"/>
              <a:gd name="T57" fmla="*/ 105 h 105"/>
              <a:gd name="T58" fmla="*/ 985 w 1037"/>
              <a:gd name="T59" fmla="*/ 105 h 105"/>
              <a:gd name="T60" fmla="*/ 985 w 1037"/>
              <a:gd name="T61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37" h="105">
                <a:moveTo>
                  <a:pt x="985" y="105"/>
                </a:moveTo>
                <a:lnTo>
                  <a:pt x="990" y="105"/>
                </a:lnTo>
                <a:lnTo>
                  <a:pt x="1005" y="101"/>
                </a:lnTo>
                <a:lnTo>
                  <a:pt x="1022" y="90"/>
                </a:lnTo>
                <a:lnTo>
                  <a:pt x="1033" y="73"/>
                </a:lnTo>
                <a:lnTo>
                  <a:pt x="1037" y="58"/>
                </a:lnTo>
                <a:lnTo>
                  <a:pt x="1037" y="53"/>
                </a:lnTo>
                <a:lnTo>
                  <a:pt x="1037" y="48"/>
                </a:lnTo>
                <a:lnTo>
                  <a:pt x="1033" y="33"/>
                </a:lnTo>
                <a:lnTo>
                  <a:pt x="1022" y="16"/>
                </a:lnTo>
                <a:lnTo>
                  <a:pt x="1005" y="5"/>
                </a:lnTo>
                <a:lnTo>
                  <a:pt x="990" y="1"/>
                </a:lnTo>
                <a:lnTo>
                  <a:pt x="985" y="1"/>
                </a:lnTo>
                <a:lnTo>
                  <a:pt x="985" y="0"/>
                </a:lnTo>
                <a:lnTo>
                  <a:pt x="53" y="0"/>
                </a:lnTo>
                <a:lnTo>
                  <a:pt x="52" y="1"/>
                </a:lnTo>
                <a:lnTo>
                  <a:pt x="47" y="1"/>
                </a:lnTo>
                <a:lnTo>
                  <a:pt x="32" y="5"/>
                </a:lnTo>
                <a:lnTo>
                  <a:pt x="15" y="16"/>
                </a:lnTo>
                <a:lnTo>
                  <a:pt x="4" y="33"/>
                </a:lnTo>
                <a:lnTo>
                  <a:pt x="0" y="48"/>
                </a:lnTo>
                <a:lnTo>
                  <a:pt x="0" y="53"/>
                </a:lnTo>
                <a:lnTo>
                  <a:pt x="0" y="58"/>
                </a:lnTo>
                <a:lnTo>
                  <a:pt x="4" y="73"/>
                </a:lnTo>
                <a:lnTo>
                  <a:pt x="15" y="90"/>
                </a:lnTo>
                <a:lnTo>
                  <a:pt x="32" y="101"/>
                </a:lnTo>
                <a:lnTo>
                  <a:pt x="47" y="105"/>
                </a:lnTo>
                <a:lnTo>
                  <a:pt x="52" y="105"/>
                </a:lnTo>
                <a:lnTo>
                  <a:pt x="53" y="105"/>
                </a:lnTo>
                <a:lnTo>
                  <a:pt x="985" y="105"/>
                </a:lnTo>
                <a:lnTo>
                  <a:pt x="985" y="105"/>
                </a:lnTo>
                <a:close/>
              </a:path>
            </a:pathLst>
          </a:custGeom>
          <a:solidFill>
            <a:schemeClr val="accent6"/>
          </a:solidFill>
          <a:ln w="0">
            <a:solidFill>
              <a:srgbClr val="F2BF9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00" name="Freeform 1370"/>
          <p:cNvSpPr>
            <a:spLocks/>
          </p:cNvSpPr>
          <p:nvPr/>
        </p:nvSpPr>
        <p:spPr bwMode="auto">
          <a:xfrm>
            <a:off x="3961379" y="1824011"/>
            <a:ext cx="2529681" cy="256140"/>
          </a:xfrm>
          <a:custGeom>
            <a:avLst/>
            <a:gdLst>
              <a:gd name="T0" fmla="*/ 2955 w 3111"/>
              <a:gd name="T1" fmla="*/ 315 h 316"/>
              <a:gd name="T2" fmla="*/ 2970 w 3111"/>
              <a:gd name="T3" fmla="*/ 315 h 316"/>
              <a:gd name="T4" fmla="*/ 3016 w 3111"/>
              <a:gd name="T5" fmla="*/ 303 h 316"/>
              <a:gd name="T6" fmla="*/ 3066 w 3111"/>
              <a:gd name="T7" fmla="*/ 270 h 316"/>
              <a:gd name="T8" fmla="*/ 3099 w 3111"/>
              <a:gd name="T9" fmla="*/ 220 h 316"/>
              <a:gd name="T10" fmla="*/ 3111 w 3111"/>
              <a:gd name="T11" fmla="*/ 175 h 316"/>
              <a:gd name="T12" fmla="*/ 3111 w 3111"/>
              <a:gd name="T13" fmla="*/ 159 h 316"/>
              <a:gd name="T14" fmla="*/ 3111 w 3111"/>
              <a:gd name="T15" fmla="*/ 144 h 316"/>
              <a:gd name="T16" fmla="*/ 3099 w 3111"/>
              <a:gd name="T17" fmla="*/ 99 h 316"/>
              <a:gd name="T18" fmla="*/ 3066 w 3111"/>
              <a:gd name="T19" fmla="*/ 49 h 316"/>
              <a:gd name="T20" fmla="*/ 3016 w 3111"/>
              <a:gd name="T21" fmla="*/ 16 h 316"/>
              <a:gd name="T22" fmla="*/ 2970 w 3111"/>
              <a:gd name="T23" fmla="*/ 4 h 316"/>
              <a:gd name="T24" fmla="*/ 2955 w 3111"/>
              <a:gd name="T25" fmla="*/ 4 h 316"/>
              <a:gd name="T26" fmla="*/ 2957 w 3111"/>
              <a:gd name="T27" fmla="*/ 0 h 316"/>
              <a:gd name="T28" fmla="*/ 160 w 3111"/>
              <a:gd name="T29" fmla="*/ 0 h 316"/>
              <a:gd name="T30" fmla="*/ 157 w 3111"/>
              <a:gd name="T31" fmla="*/ 4 h 316"/>
              <a:gd name="T32" fmla="*/ 141 w 3111"/>
              <a:gd name="T33" fmla="*/ 4 h 316"/>
              <a:gd name="T34" fmla="*/ 96 w 3111"/>
              <a:gd name="T35" fmla="*/ 16 h 316"/>
              <a:gd name="T36" fmla="*/ 46 w 3111"/>
              <a:gd name="T37" fmla="*/ 49 h 316"/>
              <a:gd name="T38" fmla="*/ 13 w 3111"/>
              <a:gd name="T39" fmla="*/ 99 h 316"/>
              <a:gd name="T40" fmla="*/ 0 w 3111"/>
              <a:gd name="T41" fmla="*/ 144 h 316"/>
              <a:gd name="T42" fmla="*/ 0 w 3111"/>
              <a:gd name="T43" fmla="*/ 159 h 316"/>
              <a:gd name="T44" fmla="*/ 0 w 3111"/>
              <a:gd name="T45" fmla="*/ 175 h 316"/>
              <a:gd name="T46" fmla="*/ 13 w 3111"/>
              <a:gd name="T47" fmla="*/ 220 h 316"/>
              <a:gd name="T48" fmla="*/ 46 w 3111"/>
              <a:gd name="T49" fmla="*/ 270 h 316"/>
              <a:gd name="T50" fmla="*/ 96 w 3111"/>
              <a:gd name="T51" fmla="*/ 303 h 316"/>
              <a:gd name="T52" fmla="*/ 141 w 3111"/>
              <a:gd name="T53" fmla="*/ 315 h 316"/>
              <a:gd name="T54" fmla="*/ 157 w 3111"/>
              <a:gd name="T55" fmla="*/ 315 h 316"/>
              <a:gd name="T56" fmla="*/ 160 w 3111"/>
              <a:gd name="T57" fmla="*/ 316 h 316"/>
              <a:gd name="T58" fmla="*/ 2957 w 3111"/>
              <a:gd name="T59" fmla="*/ 316 h 316"/>
              <a:gd name="T60" fmla="*/ 2955 w 3111"/>
              <a:gd name="T61" fmla="*/ 315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111" h="316">
                <a:moveTo>
                  <a:pt x="2955" y="315"/>
                </a:moveTo>
                <a:lnTo>
                  <a:pt x="2970" y="315"/>
                </a:lnTo>
                <a:lnTo>
                  <a:pt x="3016" y="303"/>
                </a:lnTo>
                <a:lnTo>
                  <a:pt x="3066" y="270"/>
                </a:lnTo>
                <a:lnTo>
                  <a:pt x="3099" y="220"/>
                </a:lnTo>
                <a:lnTo>
                  <a:pt x="3111" y="175"/>
                </a:lnTo>
                <a:lnTo>
                  <a:pt x="3111" y="159"/>
                </a:lnTo>
                <a:lnTo>
                  <a:pt x="3111" y="144"/>
                </a:lnTo>
                <a:lnTo>
                  <a:pt x="3099" y="99"/>
                </a:lnTo>
                <a:lnTo>
                  <a:pt x="3066" y="49"/>
                </a:lnTo>
                <a:lnTo>
                  <a:pt x="3016" y="16"/>
                </a:lnTo>
                <a:lnTo>
                  <a:pt x="2970" y="4"/>
                </a:lnTo>
                <a:lnTo>
                  <a:pt x="2955" y="4"/>
                </a:lnTo>
                <a:lnTo>
                  <a:pt x="2957" y="0"/>
                </a:lnTo>
                <a:lnTo>
                  <a:pt x="160" y="0"/>
                </a:lnTo>
                <a:lnTo>
                  <a:pt x="157" y="4"/>
                </a:lnTo>
                <a:lnTo>
                  <a:pt x="141" y="4"/>
                </a:lnTo>
                <a:lnTo>
                  <a:pt x="96" y="16"/>
                </a:lnTo>
                <a:lnTo>
                  <a:pt x="46" y="49"/>
                </a:lnTo>
                <a:lnTo>
                  <a:pt x="13" y="99"/>
                </a:lnTo>
                <a:lnTo>
                  <a:pt x="0" y="144"/>
                </a:lnTo>
                <a:lnTo>
                  <a:pt x="0" y="159"/>
                </a:lnTo>
                <a:lnTo>
                  <a:pt x="0" y="175"/>
                </a:lnTo>
                <a:lnTo>
                  <a:pt x="13" y="220"/>
                </a:lnTo>
                <a:lnTo>
                  <a:pt x="46" y="270"/>
                </a:lnTo>
                <a:lnTo>
                  <a:pt x="96" y="303"/>
                </a:lnTo>
                <a:lnTo>
                  <a:pt x="141" y="315"/>
                </a:lnTo>
                <a:lnTo>
                  <a:pt x="157" y="315"/>
                </a:lnTo>
                <a:lnTo>
                  <a:pt x="160" y="316"/>
                </a:lnTo>
                <a:lnTo>
                  <a:pt x="2957" y="316"/>
                </a:lnTo>
                <a:lnTo>
                  <a:pt x="2955" y="315"/>
                </a:lnTo>
              </a:path>
            </a:pathLst>
          </a:cu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01" name="Rectangle 1371"/>
          <p:cNvSpPr>
            <a:spLocks noChangeArrowheads="1"/>
          </p:cNvSpPr>
          <p:nvPr/>
        </p:nvSpPr>
        <p:spPr bwMode="auto">
          <a:xfrm>
            <a:off x="4973738" y="1877679"/>
            <a:ext cx="48731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ASCEND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8" name="Freeform 1378"/>
          <p:cNvSpPr>
            <a:spLocks/>
          </p:cNvSpPr>
          <p:nvPr/>
        </p:nvSpPr>
        <p:spPr bwMode="auto">
          <a:xfrm>
            <a:off x="6310541" y="1531281"/>
            <a:ext cx="1153847" cy="258579"/>
          </a:xfrm>
          <a:custGeom>
            <a:avLst/>
            <a:gdLst>
              <a:gd name="T0" fmla="*/ 1263 w 1419"/>
              <a:gd name="T1" fmla="*/ 312 h 319"/>
              <a:gd name="T2" fmla="*/ 1278 w 1419"/>
              <a:gd name="T3" fmla="*/ 312 h 319"/>
              <a:gd name="T4" fmla="*/ 1323 w 1419"/>
              <a:gd name="T5" fmla="*/ 300 h 319"/>
              <a:gd name="T6" fmla="*/ 1373 w 1419"/>
              <a:gd name="T7" fmla="*/ 266 h 319"/>
              <a:gd name="T8" fmla="*/ 1407 w 1419"/>
              <a:gd name="T9" fmla="*/ 217 h 319"/>
              <a:gd name="T10" fmla="*/ 1419 w 1419"/>
              <a:gd name="T11" fmla="*/ 171 h 319"/>
              <a:gd name="T12" fmla="*/ 1419 w 1419"/>
              <a:gd name="T13" fmla="*/ 156 h 319"/>
              <a:gd name="T14" fmla="*/ 1419 w 1419"/>
              <a:gd name="T15" fmla="*/ 141 h 319"/>
              <a:gd name="T16" fmla="*/ 1407 w 1419"/>
              <a:gd name="T17" fmla="*/ 95 h 319"/>
              <a:gd name="T18" fmla="*/ 1373 w 1419"/>
              <a:gd name="T19" fmla="*/ 46 h 319"/>
              <a:gd name="T20" fmla="*/ 1324 w 1419"/>
              <a:gd name="T21" fmla="*/ 13 h 319"/>
              <a:gd name="T22" fmla="*/ 1278 w 1419"/>
              <a:gd name="T23" fmla="*/ 0 h 319"/>
              <a:gd name="T24" fmla="*/ 1263 w 1419"/>
              <a:gd name="T25" fmla="*/ 0 h 319"/>
              <a:gd name="T26" fmla="*/ 1265 w 1419"/>
              <a:gd name="T27" fmla="*/ 3 h 319"/>
              <a:gd name="T28" fmla="*/ 163 w 1419"/>
              <a:gd name="T29" fmla="*/ 3 h 319"/>
              <a:gd name="T30" fmla="*/ 156 w 1419"/>
              <a:gd name="T31" fmla="*/ 0 h 319"/>
              <a:gd name="T32" fmla="*/ 141 w 1419"/>
              <a:gd name="T33" fmla="*/ 0 h 319"/>
              <a:gd name="T34" fmla="*/ 95 w 1419"/>
              <a:gd name="T35" fmla="*/ 13 h 319"/>
              <a:gd name="T36" fmla="*/ 46 w 1419"/>
              <a:gd name="T37" fmla="*/ 46 h 319"/>
              <a:gd name="T38" fmla="*/ 12 w 1419"/>
              <a:gd name="T39" fmla="*/ 95 h 319"/>
              <a:gd name="T40" fmla="*/ 0 w 1419"/>
              <a:gd name="T41" fmla="*/ 141 h 319"/>
              <a:gd name="T42" fmla="*/ 0 w 1419"/>
              <a:gd name="T43" fmla="*/ 156 h 319"/>
              <a:gd name="T44" fmla="*/ 0 w 1419"/>
              <a:gd name="T45" fmla="*/ 171 h 319"/>
              <a:gd name="T46" fmla="*/ 12 w 1419"/>
              <a:gd name="T47" fmla="*/ 217 h 319"/>
              <a:gd name="T48" fmla="*/ 46 w 1419"/>
              <a:gd name="T49" fmla="*/ 266 h 319"/>
              <a:gd name="T50" fmla="*/ 95 w 1419"/>
              <a:gd name="T51" fmla="*/ 300 h 319"/>
              <a:gd name="T52" fmla="*/ 141 w 1419"/>
              <a:gd name="T53" fmla="*/ 312 h 319"/>
              <a:gd name="T54" fmla="*/ 156 w 1419"/>
              <a:gd name="T55" fmla="*/ 312 h 319"/>
              <a:gd name="T56" fmla="*/ 163 w 1419"/>
              <a:gd name="T57" fmla="*/ 319 h 319"/>
              <a:gd name="T58" fmla="*/ 1265 w 1419"/>
              <a:gd name="T59" fmla="*/ 319 h 319"/>
              <a:gd name="T60" fmla="*/ 1263 w 1419"/>
              <a:gd name="T61" fmla="*/ 312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19" h="319">
                <a:moveTo>
                  <a:pt x="1263" y="312"/>
                </a:moveTo>
                <a:lnTo>
                  <a:pt x="1278" y="312"/>
                </a:lnTo>
                <a:lnTo>
                  <a:pt x="1323" y="300"/>
                </a:lnTo>
                <a:lnTo>
                  <a:pt x="1373" y="266"/>
                </a:lnTo>
                <a:lnTo>
                  <a:pt x="1407" y="217"/>
                </a:lnTo>
                <a:lnTo>
                  <a:pt x="1419" y="171"/>
                </a:lnTo>
                <a:lnTo>
                  <a:pt x="1419" y="156"/>
                </a:lnTo>
                <a:lnTo>
                  <a:pt x="1419" y="141"/>
                </a:lnTo>
                <a:lnTo>
                  <a:pt x="1407" y="95"/>
                </a:lnTo>
                <a:lnTo>
                  <a:pt x="1373" y="46"/>
                </a:lnTo>
                <a:lnTo>
                  <a:pt x="1324" y="13"/>
                </a:lnTo>
                <a:lnTo>
                  <a:pt x="1278" y="0"/>
                </a:lnTo>
                <a:lnTo>
                  <a:pt x="1263" y="0"/>
                </a:lnTo>
                <a:lnTo>
                  <a:pt x="1265" y="3"/>
                </a:lnTo>
                <a:lnTo>
                  <a:pt x="163" y="3"/>
                </a:lnTo>
                <a:lnTo>
                  <a:pt x="156" y="0"/>
                </a:lnTo>
                <a:lnTo>
                  <a:pt x="141" y="0"/>
                </a:lnTo>
                <a:lnTo>
                  <a:pt x="95" y="13"/>
                </a:lnTo>
                <a:lnTo>
                  <a:pt x="46" y="46"/>
                </a:lnTo>
                <a:lnTo>
                  <a:pt x="12" y="95"/>
                </a:lnTo>
                <a:lnTo>
                  <a:pt x="0" y="141"/>
                </a:lnTo>
                <a:lnTo>
                  <a:pt x="0" y="156"/>
                </a:lnTo>
                <a:lnTo>
                  <a:pt x="0" y="171"/>
                </a:lnTo>
                <a:lnTo>
                  <a:pt x="12" y="217"/>
                </a:lnTo>
                <a:lnTo>
                  <a:pt x="46" y="266"/>
                </a:lnTo>
                <a:lnTo>
                  <a:pt x="95" y="300"/>
                </a:lnTo>
                <a:lnTo>
                  <a:pt x="141" y="312"/>
                </a:lnTo>
                <a:lnTo>
                  <a:pt x="156" y="312"/>
                </a:lnTo>
                <a:lnTo>
                  <a:pt x="163" y="319"/>
                </a:lnTo>
                <a:lnTo>
                  <a:pt x="1265" y="319"/>
                </a:lnTo>
                <a:lnTo>
                  <a:pt x="1263" y="312"/>
                </a:lnTo>
              </a:path>
            </a:pathLst>
          </a:custGeom>
          <a:solidFill>
            <a:schemeClr val="accent6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09" name="Rectangle 1379"/>
          <p:cNvSpPr>
            <a:spLocks noChangeArrowheads="1"/>
          </p:cNvSpPr>
          <p:nvPr/>
        </p:nvSpPr>
        <p:spPr bwMode="auto">
          <a:xfrm>
            <a:off x="6727683" y="1582508"/>
            <a:ext cx="30777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LENS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15" name="Freeform 1385"/>
          <p:cNvSpPr>
            <a:spLocks/>
          </p:cNvSpPr>
          <p:nvPr/>
        </p:nvSpPr>
        <p:spPr bwMode="auto">
          <a:xfrm>
            <a:off x="6495937" y="1824011"/>
            <a:ext cx="968451" cy="256140"/>
          </a:xfrm>
          <a:custGeom>
            <a:avLst/>
            <a:gdLst>
              <a:gd name="T0" fmla="*/ 1035 w 1191"/>
              <a:gd name="T1" fmla="*/ 315 h 316"/>
              <a:gd name="T2" fmla="*/ 1050 w 1191"/>
              <a:gd name="T3" fmla="*/ 315 h 316"/>
              <a:gd name="T4" fmla="*/ 1095 w 1191"/>
              <a:gd name="T5" fmla="*/ 303 h 316"/>
              <a:gd name="T6" fmla="*/ 1145 w 1191"/>
              <a:gd name="T7" fmla="*/ 270 h 316"/>
              <a:gd name="T8" fmla="*/ 1179 w 1191"/>
              <a:gd name="T9" fmla="*/ 220 h 316"/>
              <a:gd name="T10" fmla="*/ 1191 w 1191"/>
              <a:gd name="T11" fmla="*/ 175 h 316"/>
              <a:gd name="T12" fmla="*/ 1191 w 1191"/>
              <a:gd name="T13" fmla="*/ 159 h 316"/>
              <a:gd name="T14" fmla="*/ 1191 w 1191"/>
              <a:gd name="T15" fmla="*/ 144 h 316"/>
              <a:gd name="T16" fmla="*/ 1179 w 1191"/>
              <a:gd name="T17" fmla="*/ 99 h 316"/>
              <a:gd name="T18" fmla="*/ 1145 w 1191"/>
              <a:gd name="T19" fmla="*/ 49 h 316"/>
              <a:gd name="T20" fmla="*/ 1096 w 1191"/>
              <a:gd name="T21" fmla="*/ 16 h 316"/>
              <a:gd name="T22" fmla="*/ 1050 w 1191"/>
              <a:gd name="T23" fmla="*/ 4 h 316"/>
              <a:gd name="T24" fmla="*/ 1035 w 1191"/>
              <a:gd name="T25" fmla="*/ 4 h 316"/>
              <a:gd name="T26" fmla="*/ 1037 w 1191"/>
              <a:gd name="T27" fmla="*/ 0 h 316"/>
              <a:gd name="T28" fmla="*/ 155 w 1191"/>
              <a:gd name="T29" fmla="*/ 0 h 316"/>
              <a:gd name="T30" fmla="*/ 156 w 1191"/>
              <a:gd name="T31" fmla="*/ 4 h 316"/>
              <a:gd name="T32" fmla="*/ 141 w 1191"/>
              <a:gd name="T33" fmla="*/ 4 h 316"/>
              <a:gd name="T34" fmla="*/ 95 w 1191"/>
              <a:gd name="T35" fmla="*/ 16 h 316"/>
              <a:gd name="T36" fmla="*/ 46 w 1191"/>
              <a:gd name="T37" fmla="*/ 49 h 316"/>
              <a:gd name="T38" fmla="*/ 12 w 1191"/>
              <a:gd name="T39" fmla="*/ 99 h 316"/>
              <a:gd name="T40" fmla="*/ 0 w 1191"/>
              <a:gd name="T41" fmla="*/ 144 h 316"/>
              <a:gd name="T42" fmla="*/ 0 w 1191"/>
              <a:gd name="T43" fmla="*/ 159 h 316"/>
              <a:gd name="T44" fmla="*/ 0 w 1191"/>
              <a:gd name="T45" fmla="*/ 175 h 316"/>
              <a:gd name="T46" fmla="*/ 12 w 1191"/>
              <a:gd name="T47" fmla="*/ 220 h 316"/>
              <a:gd name="T48" fmla="*/ 46 w 1191"/>
              <a:gd name="T49" fmla="*/ 270 h 316"/>
              <a:gd name="T50" fmla="*/ 95 w 1191"/>
              <a:gd name="T51" fmla="*/ 303 h 316"/>
              <a:gd name="T52" fmla="*/ 141 w 1191"/>
              <a:gd name="T53" fmla="*/ 315 h 316"/>
              <a:gd name="T54" fmla="*/ 156 w 1191"/>
              <a:gd name="T55" fmla="*/ 315 h 316"/>
              <a:gd name="T56" fmla="*/ 155 w 1191"/>
              <a:gd name="T57" fmla="*/ 316 h 316"/>
              <a:gd name="T58" fmla="*/ 1037 w 1191"/>
              <a:gd name="T59" fmla="*/ 316 h 316"/>
              <a:gd name="T60" fmla="*/ 1035 w 1191"/>
              <a:gd name="T61" fmla="*/ 315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91" h="316">
                <a:moveTo>
                  <a:pt x="1035" y="315"/>
                </a:moveTo>
                <a:lnTo>
                  <a:pt x="1050" y="315"/>
                </a:lnTo>
                <a:lnTo>
                  <a:pt x="1095" y="303"/>
                </a:lnTo>
                <a:lnTo>
                  <a:pt x="1145" y="270"/>
                </a:lnTo>
                <a:lnTo>
                  <a:pt x="1179" y="220"/>
                </a:lnTo>
                <a:lnTo>
                  <a:pt x="1191" y="175"/>
                </a:lnTo>
                <a:lnTo>
                  <a:pt x="1191" y="159"/>
                </a:lnTo>
                <a:lnTo>
                  <a:pt x="1191" y="144"/>
                </a:lnTo>
                <a:lnTo>
                  <a:pt x="1179" y="99"/>
                </a:lnTo>
                <a:lnTo>
                  <a:pt x="1145" y="49"/>
                </a:lnTo>
                <a:lnTo>
                  <a:pt x="1096" y="16"/>
                </a:lnTo>
                <a:lnTo>
                  <a:pt x="1050" y="4"/>
                </a:lnTo>
                <a:lnTo>
                  <a:pt x="1035" y="4"/>
                </a:lnTo>
                <a:lnTo>
                  <a:pt x="1037" y="0"/>
                </a:lnTo>
                <a:lnTo>
                  <a:pt x="155" y="0"/>
                </a:lnTo>
                <a:lnTo>
                  <a:pt x="156" y="4"/>
                </a:lnTo>
                <a:lnTo>
                  <a:pt x="141" y="4"/>
                </a:lnTo>
                <a:lnTo>
                  <a:pt x="95" y="16"/>
                </a:lnTo>
                <a:lnTo>
                  <a:pt x="46" y="49"/>
                </a:lnTo>
                <a:lnTo>
                  <a:pt x="12" y="99"/>
                </a:lnTo>
                <a:lnTo>
                  <a:pt x="0" y="144"/>
                </a:lnTo>
                <a:lnTo>
                  <a:pt x="0" y="159"/>
                </a:lnTo>
                <a:lnTo>
                  <a:pt x="0" y="175"/>
                </a:lnTo>
                <a:lnTo>
                  <a:pt x="12" y="220"/>
                </a:lnTo>
                <a:lnTo>
                  <a:pt x="46" y="270"/>
                </a:lnTo>
                <a:lnTo>
                  <a:pt x="95" y="303"/>
                </a:lnTo>
                <a:lnTo>
                  <a:pt x="141" y="315"/>
                </a:lnTo>
                <a:lnTo>
                  <a:pt x="156" y="315"/>
                </a:lnTo>
                <a:lnTo>
                  <a:pt x="155" y="316"/>
                </a:lnTo>
                <a:lnTo>
                  <a:pt x="1037" y="316"/>
                </a:lnTo>
                <a:lnTo>
                  <a:pt x="1035" y="315"/>
                </a:lnTo>
              </a:path>
            </a:pathLst>
          </a:custGeom>
          <a:solidFill>
            <a:schemeClr val="accent6"/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16" name="Rectangle 1386"/>
          <p:cNvSpPr>
            <a:spLocks noChangeArrowheads="1"/>
          </p:cNvSpPr>
          <p:nvPr/>
        </p:nvSpPr>
        <p:spPr bwMode="auto">
          <a:xfrm>
            <a:off x="6791108" y="1841087"/>
            <a:ext cx="4328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ASCEND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22" name="Rectangle 1392"/>
          <p:cNvSpPr>
            <a:spLocks noChangeArrowheads="1"/>
          </p:cNvSpPr>
          <p:nvPr/>
        </p:nvSpPr>
        <p:spPr bwMode="auto">
          <a:xfrm>
            <a:off x="6688149" y="1948421"/>
            <a:ext cx="63799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long-term FU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4" name="Freeform 1404"/>
          <p:cNvSpPr>
            <a:spLocks/>
          </p:cNvSpPr>
          <p:nvPr/>
        </p:nvSpPr>
        <p:spPr bwMode="auto">
          <a:xfrm>
            <a:off x="5644580" y="3682852"/>
            <a:ext cx="529355" cy="253700"/>
          </a:xfrm>
          <a:custGeom>
            <a:avLst/>
            <a:gdLst>
              <a:gd name="T0" fmla="*/ 165 w 217"/>
              <a:gd name="T1" fmla="*/ 104 h 104"/>
              <a:gd name="T2" fmla="*/ 170 w 217"/>
              <a:gd name="T3" fmla="*/ 104 h 104"/>
              <a:gd name="T4" fmla="*/ 185 w 217"/>
              <a:gd name="T5" fmla="*/ 100 h 104"/>
              <a:gd name="T6" fmla="*/ 201 w 217"/>
              <a:gd name="T7" fmla="*/ 89 h 104"/>
              <a:gd name="T8" fmla="*/ 212 w 217"/>
              <a:gd name="T9" fmla="*/ 72 h 104"/>
              <a:gd name="T10" fmla="*/ 217 w 217"/>
              <a:gd name="T11" fmla="*/ 57 h 104"/>
              <a:gd name="T12" fmla="*/ 217 w 217"/>
              <a:gd name="T13" fmla="*/ 52 h 104"/>
              <a:gd name="T14" fmla="*/ 217 w 217"/>
              <a:gd name="T15" fmla="*/ 47 h 104"/>
              <a:gd name="T16" fmla="*/ 212 w 217"/>
              <a:gd name="T17" fmla="*/ 32 h 104"/>
              <a:gd name="T18" fmla="*/ 201 w 217"/>
              <a:gd name="T19" fmla="*/ 15 h 104"/>
              <a:gd name="T20" fmla="*/ 185 w 217"/>
              <a:gd name="T21" fmla="*/ 4 h 104"/>
              <a:gd name="T22" fmla="*/ 170 w 217"/>
              <a:gd name="T23" fmla="*/ 0 h 104"/>
              <a:gd name="T24" fmla="*/ 165 w 217"/>
              <a:gd name="T25" fmla="*/ 0 h 104"/>
              <a:gd name="T26" fmla="*/ 167 w 217"/>
              <a:gd name="T27" fmla="*/ 2 h 104"/>
              <a:gd name="T28" fmla="*/ 52 w 217"/>
              <a:gd name="T29" fmla="*/ 2 h 104"/>
              <a:gd name="T30" fmla="*/ 52 w 217"/>
              <a:gd name="T31" fmla="*/ 0 h 104"/>
              <a:gd name="T32" fmla="*/ 47 w 217"/>
              <a:gd name="T33" fmla="*/ 0 h 104"/>
              <a:gd name="T34" fmla="*/ 31 w 217"/>
              <a:gd name="T35" fmla="*/ 4 h 104"/>
              <a:gd name="T36" fmla="*/ 15 w 217"/>
              <a:gd name="T37" fmla="*/ 15 h 104"/>
              <a:gd name="T38" fmla="*/ 4 w 217"/>
              <a:gd name="T39" fmla="*/ 32 h 104"/>
              <a:gd name="T40" fmla="*/ 0 w 217"/>
              <a:gd name="T41" fmla="*/ 47 h 104"/>
              <a:gd name="T42" fmla="*/ 0 w 217"/>
              <a:gd name="T43" fmla="*/ 52 h 104"/>
              <a:gd name="T44" fmla="*/ 0 w 217"/>
              <a:gd name="T45" fmla="*/ 57 h 104"/>
              <a:gd name="T46" fmla="*/ 4 w 217"/>
              <a:gd name="T47" fmla="*/ 72 h 104"/>
              <a:gd name="T48" fmla="*/ 15 w 217"/>
              <a:gd name="T49" fmla="*/ 89 h 104"/>
              <a:gd name="T50" fmla="*/ 31 w 217"/>
              <a:gd name="T51" fmla="*/ 100 h 104"/>
              <a:gd name="T52" fmla="*/ 47 w 217"/>
              <a:gd name="T53" fmla="*/ 104 h 104"/>
              <a:gd name="T54" fmla="*/ 52 w 217"/>
              <a:gd name="T55" fmla="*/ 104 h 104"/>
              <a:gd name="T56" fmla="*/ 52 w 217"/>
              <a:gd name="T57" fmla="*/ 103 h 104"/>
              <a:gd name="T58" fmla="*/ 167 w 217"/>
              <a:gd name="T59" fmla="*/ 103 h 104"/>
              <a:gd name="T60" fmla="*/ 165 w 217"/>
              <a:gd name="T6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7" h="104">
                <a:moveTo>
                  <a:pt x="165" y="104"/>
                </a:moveTo>
                <a:lnTo>
                  <a:pt x="170" y="104"/>
                </a:lnTo>
                <a:lnTo>
                  <a:pt x="185" y="100"/>
                </a:lnTo>
                <a:lnTo>
                  <a:pt x="201" y="89"/>
                </a:lnTo>
                <a:lnTo>
                  <a:pt x="212" y="72"/>
                </a:lnTo>
                <a:lnTo>
                  <a:pt x="217" y="57"/>
                </a:lnTo>
                <a:lnTo>
                  <a:pt x="217" y="52"/>
                </a:lnTo>
                <a:lnTo>
                  <a:pt x="217" y="47"/>
                </a:lnTo>
                <a:lnTo>
                  <a:pt x="212" y="32"/>
                </a:lnTo>
                <a:lnTo>
                  <a:pt x="201" y="15"/>
                </a:lnTo>
                <a:lnTo>
                  <a:pt x="185" y="4"/>
                </a:lnTo>
                <a:lnTo>
                  <a:pt x="170" y="0"/>
                </a:lnTo>
                <a:lnTo>
                  <a:pt x="165" y="0"/>
                </a:lnTo>
                <a:lnTo>
                  <a:pt x="167" y="2"/>
                </a:lnTo>
                <a:lnTo>
                  <a:pt x="52" y="2"/>
                </a:lnTo>
                <a:lnTo>
                  <a:pt x="52" y="0"/>
                </a:lnTo>
                <a:lnTo>
                  <a:pt x="47" y="0"/>
                </a:lnTo>
                <a:lnTo>
                  <a:pt x="31" y="4"/>
                </a:lnTo>
                <a:lnTo>
                  <a:pt x="15" y="15"/>
                </a:lnTo>
                <a:lnTo>
                  <a:pt x="4" y="32"/>
                </a:lnTo>
                <a:lnTo>
                  <a:pt x="0" y="47"/>
                </a:lnTo>
                <a:lnTo>
                  <a:pt x="0" y="52"/>
                </a:lnTo>
                <a:lnTo>
                  <a:pt x="0" y="57"/>
                </a:lnTo>
                <a:lnTo>
                  <a:pt x="4" y="72"/>
                </a:lnTo>
                <a:lnTo>
                  <a:pt x="15" y="89"/>
                </a:lnTo>
                <a:lnTo>
                  <a:pt x="31" y="100"/>
                </a:lnTo>
                <a:lnTo>
                  <a:pt x="47" y="104"/>
                </a:lnTo>
                <a:lnTo>
                  <a:pt x="52" y="104"/>
                </a:lnTo>
                <a:lnTo>
                  <a:pt x="52" y="103"/>
                </a:lnTo>
                <a:lnTo>
                  <a:pt x="167" y="103"/>
                </a:lnTo>
                <a:lnTo>
                  <a:pt x="165" y="10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rgbClr val="C3D7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35" name="Freeform 1405"/>
          <p:cNvSpPr>
            <a:spLocks/>
          </p:cNvSpPr>
          <p:nvPr/>
        </p:nvSpPr>
        <p:spPr bwMode="auto">
          <a:xfrm>
            <a:off x="5644580" y="3682852"/>
            <a:ext cx="529355" cy="253700"/>
          </a:xfrm>
          <a:custGeom>
            <a:avLst/>
            <a:gdLst>
              <a:gd name="T0" fmla="*/ 495 w 651"/>
              <a:gd name="T1" fmla="*/ 311 h 311"/>
              <a:gd name="T2" fmla="*/ 510 w 651"/>
              <a:gd name="T3" fmla="*/ 311 h 311"/>
              <a:gd name="T4" fmla="*/ 555 w 651"/>
              <a:gd name="T5" fmla="*/ 299 h 311"/>
              <a:gd name="T6" fmla="*/ 605 w 651"/>
              <a:gd name="T7" fmla="*/ 266 h 311"/>
              <a:gd name="T8" fmla="*/ 638 w 651"/>
              <a:gd name="T9" fmla="*/ 216 h 311"/>
              <a:gd name="T10" fmla="*/ 651 w 651"/>
              <a:gd name="T11" fmla="*/ 171 h 311"/>
              <a:gd name="T12" fmla="*/ 651 w 651"/>
              <a:gd name="T13" fmla="*/ 156 h 311"/>
              <a:gd name="T14" fmla="*/ 651 w 651"/>
              <a:gd name="T15" fmla="*/ 140 h 311"/>
              <a:gd name="T16" fmla="*/ 638 w 651"/>
              <a:gd name="T17" fmla="*/ 95 h 311"/>
              <a:gd name="T18" fmla="*/ 605 w 651"/>
              <a:gd name="T19" fmla="*/ 45 h 311"/>
              <a:gd name="T20" fmla="*/ 555 w 651"/>
              <a:gd name="T21" fmla="*/ 12 h 311"/>
              <a:gd name="T22" fmla="*/ 510 w 651"/>
              <a:gd name="T23" fmla="*/ 0 h 311"/>
              <a:gd name="T24" fmla="*/ 495 w 651"/>
              <a:gd name="T25" fmla="*/ 0 h 311"/>
              <a:gd name="T26" fmla="*/ 501 w 651"/>
              <a:gd name="T27" fmla="*/ 6 h 311"/>
              <a:gd name="T28" fmla="*/ 156 w 651"/>
              <a:gd name="T29" fmla="*/ 6 h 311"/>
              <a:gd name="T30" fmla="*/ 156 w 651"/>
              <a:gd name="T31" fmla="*/ 0 h 311"/>
              <a:gd name="T32" fmla="*/ 141 w 651"/>
              <a:gd name="T33" fmla="*/ 0 h 311"/>
              <a:gd name="T34" fmla="*/ 95 w 651"/>
              <a:gd name="T35" fmla="*/ 12 h 311"/>
              <a:gd name="T36" fmla="*/ 46 w 651"/>
              <a:gd name="T37" fmla="*/ 45 h 311"/>
              <a:gd name="T38" fmla="*/ 12 w 651"/>
              <a:gd name="T39" fmla="*/ 95 h 311"/>
              <a:gd name="T40" fmla="*/ 0 w 651"/>
              <a:gd name="T41" fmla="*/ 140 h 311"/>
              <a:gd name="T42" fmla="*/ 0 w 651"/>
              <a:gd name="T43" fmla="*/ 156 h 311"/>
              <a:gd name="T44" fmla="*/ 0 w 651"/>
              <a:gd name="T45" fmla="*/ 171 h 311"/>
              <a:gd name="T46" fmla="*/ 12 w 651"/>
              <a:gd name="T47" fmla="*/ 216 h 311"/>
              <a:gd name="T48" fmla="*/ 46 w 651"/>
              <a:gd name="T49" fmla="*/ 266 h 311"/>
              <a:gd name="T50" fmla="*/ 95 w 651"/>
              <a:gd name="T51" fmla="*/ 299 h 311"/>
              <a:gd name="T52" fmla="*/ 141 w 651"/>
              <a:gd name="T53" fmla="*/ 311 h 311"/>
              <a:gd name="T54" fmla="*/ 156 w 651"/>
              <a:gd name="T55" fmla="*/ 311 h 311"/>
              <a:gd name="T56" fmla="*/ 156 w 651"/>
              <a:gd name="T57" fmla="*/ 308 h 311"/>
              <a:gd name="T58" fmla="*/ 501 w 651"/>
              <a:gd name="T59" fmla="*/ 308 h 311"/>
              <a:gd name="T60" fmla="*/ 495 w 651"/>
              <a:gd name="T61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51" h="311">
                <a:moveTo>
                  <a:pt x="495" y="311"/>
                </a:moveTo>
                <a:lnTo>
                  <a:pt x="510" y="311"/>
                </a:lnTo>
                <a:lnTo>
                  <a:pt x="555" y="299"/>
                </a:lnTo>
                <a:lnTo>
                  <a:pt x="605" y="266"/>
                </a:lnTo>
                <a:lnTo>
                  <a:pt x="638" y="216"/>
                </a:lnTo>
                <a:lnTo>
                  <a:pt x="651" y="171"/>
                </a:lnTo>
                <a:lnTo>
                  <a:pt x="651" y="156"/>
                </a:lnTo>
                <a:lnTo>
                  <a:pt x="651" y="140"/>
                </a:lnTo>
                <a:lnTo>
                  <a:pt x="638" y="95"/>
                </a:lnTo>
                <a:lnTo>
                  <a:pt x="605" y="45"/>
                </a:lnTo>
                <a:lnTo>
                  <a:pt x="555" y="12"/>
                </a:lnTo>
                <a:lnTo>
                  <a:pt x="510" y="0"/>
                </a:lnTo>
                <a:lnTo>
                  <a:pt x="495" y="0"/>
                </a:lnTo>
                <a:lnTo>
                  <a:pt x="501" y="6"/>
                </a:lnTo>
                <a:lnTo>
                  <a:pt x="156" y="6"/>
                </a:lnTo>
                <a:lnTo>
                  <a:pt x="156" y="0"/>
                </a:lnTo>
                <a:lnTo>
                  <a:pt x="141" y="0"/>
                </a:lnTo>
                <a:lnTo>
                  <a:pt x="95" y="12"/>
                </a:lnTo>
                <a:lnTo>
                  <a:pt x="46" y="45"/>
                </a:lnTo>
                <a:lnTo>
                  <a:pt x="12" y="95"/>
                </a:lnTo>
                <a:lnTo>
                  <a:pt x="0" y="140"/>
                </a:lnTo>
                <a:lnTo>
                  <a:pt x="0" y="156"/>
                </a:lnTo>
                <a:lnTo>
                  <a:pt x="0" y="171"/>
                </a:lnTo>
                <a:lnTo>
                  <a:pt x="12" y="216"/>
                </a:lnTo>
                <a:lnTo>
                  <a:pt x="46" y="266"/>
                </a:lnTo>
                <a:lnTo>
                  <a:pt x="95" y="299"/>
                </a:lnTo>
                <a:lnTo>
                  <a:pt x="141" y="311"/>
                </a:lnTo>
                <a:lnTo>
                  <a:pt x="156" y="311"/>
                </a:lnTo>
                <a:lnTo>
                  <a:pt x="156" y="308"/>
                </a:lnTo>
                <a:lnTo>
                  <a:pt x="501" y="308"/>
                </a:lnTo>
                <a:lnTo>
                  <a:pt x="495" y="311"/>
                </a:lnTo>
              </a:path>
            </a:pathLst>
          </a:cu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636" name="Rectangle 1406"/>
          <p:cNvSpPr>
            <a:spLocks noChangeArrowheads="1"/>
          </p:cNvSpPr>
          <p:nvPr/>
        </p:nvSpPr>
        <p:spPr bwMode="auto">
          <a:xfrm>
            <a:off x="5776309" y="3751156"/>
            <a:ext cx="3029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STICS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2" name="Freeform 1413"/>
          <p:cNvSpPr>
            <a:spLocks/>
          </p:cNvSpPr>
          <p:nvPr/>
        </p:nvSpPr>
        <p:spPr bwMode="auto">
          <a:xfrm>
            <a:off x="6300783" y="3387683"/>
            <a:ext cx="1163603" cy="256140"/>
          </a:xfrm>
          <a:custGeom>
            <a:avLst/>
            <a:gdLst>
              <a:gd name="T0" fmla="*/ 1276 w 1432"/>
              <a:gd name="T1" fmla="*/ 313 h 316"/>
              <a:gd name="T2" fmla="*/ 1291 w 1432"/>
              <a:gd name="T3" fmla="*/ 313 h 316"/>
              <a:gd name="T4" fmla="*/ 1336 w 1432"/>
              <a:gd name="T5" fmla="*/ 301 h 316"/>
              <a:gd name="T6" fmla="*/ 1386 w 1432"/>
              <a:gd name="T7" fmla="*/ 267 h 316"/>
              <a:gd name="T8" fmla="*/ 1420 w 1432"/>
              <a:gd name="T9" fmla="*/ 218 h 316"/>
              <a:gd name="T10" fmla="*/ 1432 w 1432"/>
              <a:gd name="T11" fmla="*/ 172 h 316"/>
              <a:gd name="T12" fmla="*/ 1432 w 1432"/>
              <a:gd name="T13" fmla="*/ 157 h 316"/>
              <a:gd name="T14" fmla="*/ 1432 w 1432"/>
              <a:gd name="T15" fmla="*/ 142 h 316"/>
              <a:gd name="T16" fmla="*/ 1420 w 1432"/>
              <a:gd name="T17" fmla="*/ 97 h 316"/>
              <a:gd name="T18" fmla="*/ 1386 w 1432"/>
              <a:gd name="T19" fmla="*/ 47 h 316"/>
              <a:gd name="T20" fmla="*/ 1337 w 1432"/>
              <a:gd name="T21" fmla="*/ 14 h 316"/>
              <a:gd name="T22" fmla="*/ 1291 w 1432"/>
              <a:gd name="T23" fmla="*/ 1 h 316"/>
              <a:gd name="T24" fmla="*/ 1276 w 1432"/>
              <a:gd name="T25" fmla="*/ 1 h 316"/>
              <a:gd name="T26" fmla="*/ 1278 w 1432"/>
              <a:gd name="T27" fmla="*/ 0 h 316"/>
              <a:gd name="T28" fmla="*/ 162 w 1432"/>
              <a:gd name="T29" fmla="*/ 0 h 316"/>
              <a:gd name="T30" fmla="*/ 156 w 1432"/>
              <a:gd name="T31" fmla="*/ 1 h 316"/>
              <a:gd name="T32" fmla="*/ 141 w 1432"/>
              <a:gd name="T33" fmla="*/ 1 h 316"/>
              <a:gd name="T34" fmla="*/ 95 w 1432"/>
              <a:gd name="T35" fmla="*/ 14 h 316"/>
              <a:gd name="T36" fmla="*/ 46 w 1432"/>
              <a:gd name="T37" fmla="*/ 47 h 316"/>
              <a:gd name="T38" fmla="*/ 12 w 1432"/>
              <a:gd name="T39" fmla="*/ 97 h 316"/>
              <a:gd name="T40" fmla="*/ 0 w 1432"/>
              <a:gd name="T41" fmla="*/ 142 h 316"/>
              <a:gd name="T42" fmla="*/ 0 w 1432"/>
              <a:gd name="T43" fmla="*/ 157 h 316"/>
              <a:gd name="T44" fmla="*/ 0 w 1432"/>
              <a:gd name="T45" fmla="*/ 172 h 316"/>
              <a:gd name="T46" fmla="*/ 12 w 1432"/>
              <a:gd name="T47" fmla="*/ 218 h 316"/>
              <a:gd name="T48" fmla="*/ 46 w 1432"/>
              <a:gd name="T49" fmla="*/ 267 h 316"/>
              <a:gd name="T50" fmla="*/ 95 w 1432"/>
              <a:gd name="T51" fmla="*/ 301 h 316"/>
              <a:gd name="T52" fmla="*/ 141 w 1432"/>
              <a:gd name="T53" fmla="*/ 313 h 316"/>
              <a:gd name="T54" fmla="*/ 156 w 1432"/>
              <a:gd name="T55" fmla="*/ 313 h 316"/>
              <a:gd name="T56" fmla="*/ 162 w 1432"/>
              <a:gd name="T57" fmla="*/ 316 h 316"/>
              <a:gd name="T58" fmla="*/ 1278 w 1432"/>
              <a:gd name="T59" fmla="*/ 316 h 316"/>
              <a:gd name="T60" fmla="*/ 1276 w 1432"/>
              <a:gd name="T61" fmla="*/ 313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32" h="316">
                <a:moveTo>
                  <a:pt x="1276" y="313"/>
                </a:moveTo>
                <a:lnTo>
                  <a:pt x="1291" y="313"/>
                </a:lnTo>
                <a:lnTo>
                  <a:pt x="1336" y="301"/>
                </a:lnTo>
                <a:lnTo>
                  <a:pt x="1386" y="267"/>
                </a:lnTo>
                <a:lnTo>
                  <a:pt x="1420" y="218"/>
                </a:lnTo>
                <a:lnTo>
                  <a:pt x="1432" y="172"/>
                </a:lnTo>
                <a:lnTo>
                  <a:pt x="1432" y="157"/>
                </a:lnTo>
                <a:lnTo>
                  <a:pt x="1432" y="142"/>
                </a:lnTo>
                <a:lnTo>
                  <a:pt x="1420" y="97"/>
                </a:lnTo>
                <a:lnTo>
                  <a:pt x="1386" y="47"/>
                </a:lnTo>
                <a:lnTo>
                  <a:pt x="1337" y="14"/>
                </a:lnTo>
                <a:lnTo>
                  <a:pt x="1291" y="1"/>
                </a:lnTo>
                <a:lnTo>
                  <a:pt x="1276" y="1"/>
                </a:lnTo>
                <a:lnTo>
                  <a:pt x="1278" y="0"/>
                </a:lnTo>
                <a:lnTo>
                  <a:pt x="162" y="0"/>
                </a:lnTo>
                <a:lnTo>
                  <a:pt x="156" y="1"/>
                </a:lnTo>
                <a:lnTo>
                  <a:pt x="141" y="1"/>
                </a:lnTo>
                <a:lnTo>
                  <a:pt x="95" y="14"/>
                </a:lnTo>
                <a:lnTo>
                  <a:pt x="46" y="47"/>
                </a:lnTo>
                <a:lnTo>
                  <a:pt x="12" y="97"/>
                </a:lnTo>
                <a:lnTo>
                  <a:pt x="0" y="142"/>
                </a:lnTo>
                <a:lnTo>
                  <a:pt x="0" y="157"/>
                </a:lnTo>
                <a:lnTo>
                  <a:pt x="0" y="172"/>
                </a:lnTo>
                <a:lnTo>
                  <a:pt x="12" y="218"/>
                </a:lnTo>
                <a:lnTo>
                  <a:pt x="46" y="267"/>
                </a:lnTo>
                <a:lnTo>
                  <a:pt x="95" y="301"/>
                </a:lnTo>
                <a:lnTo>
                  <a:pt x="141" y="313"/>
                </a:lnTo>
                <a:lnTo>
                  <a:pt x="156" y="313"/>
                </a:lnTo>
                <a:lnTo>
                  <a:pt x="162" y="316"/>
                </a:lnTo>
                <a:lnTo>
                  <a:pt x="1278" y="316"/>
                </a:lnTo>
                <a:lnTo>
                  <a:pt x="1276" y="313"/>
                </a:lnTo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rgbClr val="40404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243" name="Rectangle 1414"/>
          <p:cNvSpPr>
            <a:spLocks noChangeArrowheads="1"/>
          </p:cNvSpPr>
          <p:nvPr/>
        </p:nvSpPr>
        <p:spPr bwMode="auto">
          <a:xfrm>
            <a:off x="6713047" y="3455986"/>
            <a:ext cx="38632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AMALFI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9" name="Rectangle 1420"/>
          <p:cNvSpPr>
            <a:spLocks noChangeArrowheads="1"/>
          </p:cNvSpPr>
          <p:nvPr/>
        </p:nvSpPr>
        <p:spPr bwMode="auto">
          <a:xfrm>
            <a:off x="7349735" y="1275142"/>
            <a:ext cx="146365" cy="258579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250" name="Rectangle 1421"/>
          <p:cNvSpPr>
            <a:spLocks noChangeArrowheads="1"/>
          </p:cNvSpPr>
          <p:nvPr/>
        </p:nvSpPr>
        <p:spPr bwMode="auto">
          <a:xfrm>
            <a:off x="1324363" y="1443461"/>
            <a:ext cx="312246" cy="636690"/>
          </a:xfrm>
          <a:prstGeom prst="rect">
            <a:avLst/>
          </a:prstGeom>
          <a:solidFill>
            <a:schemeClr val="accent6"/>
          </a:solidFill>
          <a:ln w="0">
            <a:solidFill>
              <a:srgbClr val="F2BF96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251" name="Rectangle 1422"/>
          <p:cNvSpPr>
            <a:spLocks noChangeArrowheads="1"/>
          </p:cNvSpPr>
          <p:nvPr/>
        </p:nvSpPr>
        <p:spPr bwMode="auto">
          <a:xfrm>
            <a:off x="1324363" y="1443461"/>
            <a:ext cx="312246" cy="636690"/>
          </a:xfrm>
          <a:prstGeom prst="rect">
            <a:avLst/>
          </a:prstGeom>
          <a:noFill/>
          <a:ln w="0">
            <a:solidFill>
              <a:srgbClr val="40404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252" name="Rectangle 1423"/>
          <p:cNvSpPr>
            <a:spLocks noChangeArrowheads="1"/>
          </p:cNvSpPr>
          <p:nvPr/>
        </p:nvSpPr>
        <p:spPr bwMode="auto">
          <a:xfrm rot="16200000">
            <a:off x="1194237" y="1692424"/>
            <a:ext cx="58349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BCDEE+CALIBRI,Bold" charset="0"/>
                <a:cs typeface="Arial" pitchFamily="34" charset="0"/>
              </a:rPr>
              <a:t>DIABETES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4" name="Freeform 1445"/>
          <p:cNvSpPr>
            <a:spLocks/>
          </p:cNvSpPr>
          <p:nvPr/>
        </p:nvSpPr>
        <p:spPr bwMode="auto">
          <a:xfrm>
            <a:off x="6349572" y="3978023"/>
            <a:ext cx="734265" cy="258579"/>
          </a:xfrm>
          <a:custGeom>
            <a:avLst/>
            <a:gdLst>
              <a:gd name="T0" fmla="*/ 249 w 301"/>
              <a:gd name="T1" fmla="*/ 104 h 106"/>
              <a:gd name="T2" fmla="*/ 254 w 301"/>
              <a:gd name="T3" fmla="*/ 104 h 106"/>
              <a:gd name="T4" fmla="*/ 269 w 301"/>
              <a:gd name="T5" fmla="*/ 100 h 106"/>
              <a:gd name="T6" fmla="*/ 286 w 301"/>
              <a:gd name="T7" fmla="*/ 89 h 106"/>
              <a:gd name="T8" fmla="*/ 297 w 301"/>
              <a:gd name="T9" fmla="*/ 73 h 106"/>
              <a:gd name="T10" fmla="*/ 301 w 301"/>
              <a:gd name="T11" fmla="*/ 57 h 106"/>
              <a:gd name="T12" fmla="*/ 301 w 301"/>
              <a:gd name="T13" fmla="*/ 52 h 106"/>
              <a:gd name="T14" fmla="*/ 301 w 301"/>
              <a:gd name="T15" fmla="*/ 47 h 106"/>
              <a:gd name="T16" fmla="*/ 297 w 301"/>
              <a:gd name="T17" fmla="*/ 32 h 106"/>
              <a:gd name="T18" fmla="*/ 286 w 301"/>
              <a:gd name="T19" fmla="*/ 16 h 106"/>
              <a:gd name="T20" fmla="*/ 269 w 301"/>
              <a:gd name="T21" fmla="*/ 5 h 106"/>
              <a:gd name="T22" fmla="*/ 254 w 301"/>
              <a:gd name="T23" fmla="*/ 0 h 106"/>
              <a:gd name="T24" fmla="*/ 249 w 301"/>
              <a:gd name="T25" fmla="*/ 0 h 106"/>
              <a:gd name="T26" fmla="*/ 250 w 301"/>
              <a:gd name="T27" fmla="*/ 0 h 106"/>
              <a:gd name="T28" fmla="*/ 52 w 301"/>
              <a:gd name="T29" fmla="*/ 0 h 106"/>
              <a:gd name="T30" fmla="*/ 52 w 301"/>
              <a:gd name="T31" fmla="*/ 0 h 106"/>
              <a:gd name="T32" fmla="*/ 47 w 301"/>
              <a:gd name="T33" fmla="*/ 0 h 106"/>
              <a:gd name="T34" fmla="*/ 32 w 301"/>
              <a:gd name="T35" fmla="*/ 5 h 106"/>
              <a:gd name="T36" fmla="*/ 16 w 301"/>
              <a:gd name="T37" fmla="*/ 16 h 106"/>
              <a:gd name="T38" fmla="*/ 4 w 301"/>
              <a:gd name="T39" fmla="*/ 32 h 106"/>
              <a:gd name="T40" fmla="*/ 0 w 301"/>
              <a:gd name="T41" fmla="*/ 47 h 106"/>
              <a:gd name="T42" fmla="*/ 0 w 301"/>
              <a:gd name="T43" fmla="*/ 52 h 106"/>
              <a:gd name="T44" fmla="*/ 0 w 301"/>
              <a:gd name="T45" fmla="*/ 57 h 106"/>
              <a:gd name="T46" fmla="*/ 4 w 301"/>
              <a:gd name="T47" fmla="*/ 73 h 106"/>
              <a:gd name="T48" fmla="*/ 16 w 301"/>
              <a:gd name="T49" fmla="*/ 89 h 106"/>
              <a:gd name="T50" fmla="*/ 32 w 301"/>
              <a:gd name="T51" fmla="*/ 100 h 106"/>
              <a:gd name="T52" fmla="*/ 47 w 301"/>
              <a:gd name="T53" fmla="*/ 104 h 106"/>
              <a:gd name="T54" fmla="*/ 52 w 301"/>
              <a:gd name="T55" fmla="*/ 104 h 106"/>
              <a:gd name="T56" fmla="*/ 52 w 301"/>
              <a:gd name="T57" fmla="*/ 106 h 106"/>
              <a:gd name="T58" fmla="*/ 250 w 301"/>
              <a:gd name="T59" fmla="*/ 106 h 106"/>
              <a:gd name="T60" fmla="*/ 249 w 301"/>
              <a:gd name="T61" fmla="*/ 10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01" h="106">
                <a:moveTo>
                  <a:pt x="249" y="104"/>
                </a:moveTo>
                <a:lnTo>
                  <a:pt x="254" y="104"/>
                </a:lnTo>
                <a:lnTo>
                  <a:pt x="269" y="100"/>
                </a:lnTo>
                <a:lnTo>
                  <a:pt x="286" y="89"/>
                </a:lnTo>
                <a:lnTo>
                  <a:pt x="297" y="73"/>
                </a:lnTo>
                <a:lnTo>
                  <a:pt x="301" y="57"/>
                </a:lnTo>
                <a:lnTo>
                  <a:pt x="301" y="52"/>
                </a:lnTo>
                <a:lnTo>
                  <a:pt x="301" y="47"/>
                </a:lnTo>
                <a:lnTo>
                  <a:pt x="297" y="32"/>
                </a:lnTo>
                <a:lnTo>
                  <a:pt x="286" y="16"/>
                </a:lnTo>
                <a:lnTo>
                  <a:pt x="269" y="5"/>
                </a:lnTo>
                <a:lnTo>
                  <a:pt x="254" y="0"/>
                </a:lnTo>
                <a:lnTo>
                  <a:pt x="249" y="0"/>
                </a:lnTo>
                <a:lnTo>
                  <a:pt x="250" y="0"/>
                </a:lnTo>
                <a:lnTo>
                  <a:pt x="52" y="0"/>
                </a:lnTo>
                <a:lnTo>
                  <a:pt x="52" y="0"/>
                </a:lnTo>
                <a:lnTo>
                  <a:pt x="47" y="0"/>
                </a:lnTo>
                <a:lnTo>
                  <a:pt x="32" y="5"/>
                </a:lnTo>
                <a:lnTo>
                  <a:pt x="16" y="16"/>
                </a:lnTo>
                <a:lnTo>
                  <a:pt x="4" y="32"/>
                </a:lnTo>
                <a:lnTo>
                  <a:pt x="0" y="47"/>
                </a:lnTo>
                <a:lnTo>
                  <a:pt x="0" y="52"/>
                </a:lnTo>
                <a:lnTo>
                  <a:pt x="0" y="57"/>
                </a:lnTo>
                <a:lnTo>
                  <a:pt x="4" y="73"/>
                </a:lnTo>
                <a:lnTo>
                  <a:pt x="16" y="89"/>
                </a:lnTo>
                <a:lnTo>
                  <a:pt x="32" y="100"/>
                </a:lnTo>
                <a:lnTo>
                  <a:pt x="47" y="104"/>
                </a:lnTo>
                <a:lnTo>
                  <a:pt x="52" y="104"/>
                </a:lnTo>
                <a:lnTo>
                  <a:pt x="52" y="106"/>
                </a:lnTo>
                <a:lnTo>
                  <a:pt x="250" y="106"/>
                </a:lnTo>
                <a:lnTo>
                  <a:pt x="249" y="10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rgbClr val="C3D7E8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275" name="Freeform 1446"/>
          <p:cNvSpPr>
            <a:spLocks/>
          </p:cNvSpPr>
          <p:nvPr/>
        </p:nvSpPr>
        <p:spPr bwMode="auto">
          <a:xfrm>
            <a:off x="6349572" y="3978023"/>
            <a:ext cx="734265" cy="258579"/>
          </a:xfrm>
          <a:custGeom>
            <a:avLst/>
            <a:gdLst>
              <a:gd name="T0" fmla="*/ 745 w 901"/>
              <a:gd name="T1" fmla="*/ 312 h 316"/>
              <a:gd name="T2" fmla="*/ 760 w 901"/>
              <a:gd name="T3" fmla="*/ 312 h 316"/>
              <a:gd name="T4" fmla="*/ 806 w 901"/>
              <a:gd name="T5" fmla="*/ 299 h 316"/>
              <a:gd name="T6" fmla="*/ 856 w 901"/>
              <a:gd name="T7" fmla="*/ 266 h 316"/>
              <a:gd name="T8" fmla="*/ 889 w 901"/>
              <a:gd name="T9" fmla="*/ 217 h 316"/>
              <a:gd name="T10" fmla="*/ 901 w 901"/>
              <a:gd name="T11" fmla="*/ 171 h 316"/>
              <a:gd name="T12" fmla="*/ 901 w 901"/>
              <a:gd name="T13" fmla="*/ 156 h 316"/>
              <a:gd name="T14" fmla="*/ 901 w 901"/>
              <a:gd name="T15" fmla="*/ 141 h 316"/>
              <a:gd name="T16" fmla="*/ 889 w 901"/>
              <a:gd name="T17" fmla="*/ 95 h 316"/>
              <a:gd name="T18" fmla="*/ 856 w 901"/>
              <a:gd name="T19" fmla="*/ 46 h 316"/>
              <a:gd name="T20" fmla="*/ 806 w 901"/>
              <a:gd name="T21" fmla="*/ 13 h 316"/>
              <a:gd name="T22" fmla="*/ 760 w 901"/>
              <a:gd name="T23" fmla="*/ 0 h 316"/>
              <a:gd name="T24" fmla="*/ 745 w 901"/>
              <a:gd name="T25" fmla="*/ 0 h 316"/>
              <a:gd name="T26" fmla="*/ 748 w 901"/>
              <a:gd name="T27" fmla="*/ 0 h 316"/>
              <a:gd name="T28" fmla="*/ 155 w 901"/>
              <a:gd name="T29" fmla="*/ 0 h 316"/>
              <a:gd name="T30" fmla="*/ 156 w 901"/>
              <a:gd name="T31" fmla="*/ 0 h 316"/>
              <a:gd name="T32" fmla="*/ 141 w 901"/>
              <a:gd name="T33" fmla="*/ 0 h 316"/>
              <a:gd name="T34" fmla="*/ 95 w 901"/>
              <a:gd name="T35" fmla="*/ 13 h 316"/>
              <a:gd name="T36" fmla="*/ 46 w 901"/>
              <a:gd name="T37" fmla="*/ 46 h 316"/>
              <a:gd name="T38" fmla="*/ 12 w 901"/>
              <a:gd name="T39" fmla="*/ 95 h 316"/>
              <a:gd name="T40" fmla="*/ 0 w 901"/>
              <a:gd name="T41" fmla="*/ 141 h 316"/>
              <a:gd name="T42" fmla="*/ 0 w 901"/>
              <a:gd name="T43" fmla="*/ 156 h 316"/>
              <a:gd name="T44" fmla="*/ 0 w 901"/>
              <a:gd name="T45" fmla="*/ 171 h 316"/>
              <a:gd name="T46" fmla="*/ 12 w 901"/>
              <a:gd name="T47" fmla="*/ 217 h 316"/>
              <a:gd name="T48" fmla="*/ 46 w 901"/>
              <a:gd name="T49" fmla="*/ 266 h 316"/>
              <a:gd name="T50" fmla="*/ 95 w 901"/>
              <a:gd name="T51" fmla="*/ 299 h 316"/>
              <a:gd name="T52" fmla="*/ 141 w 901"/>
              <a:gd name="T53" fmla="*/ 312 h 316"/>
              <a:gd name="T54" fmla="*/ 156 w 901"/>
              <a:gd name="T55" fmla="*/ 312 h 316"/>
              <a:gd name="T56" fmla="*/ 155 w 901"/>
              <a:gd name="T57" fmla="*/ 316 h 316"/>
              <a:gd name="T58" fmla="*/ 748 w 901"/>
              <a:gd name="T59" fmla="*/ 316 h 316"/>
              <a:gd name="T60" fmla="*/ 745 w 901"/>
              <a:gd name="T61" fmla="*/ 312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01" h="316">
                <a:moveTo>
                  <a:pt x="745" y="312"/>
                </a:moveTo>
                <a:lnTo>
                  <a:pt x="760" y="312"/>
                </a:lnTo>
                <a:lnTo>
                  <a:pt x="806" y="299"/>
                </a:lnTo>
                <a:lnTo>
                  <a:pt x="856" y="266"/>
                </a:lnTo>
                <a:lnTo>
                  <a:pt x="889" y="217"/>
                </a:lnTo>
                <a:lnTo>
                  <a:pt x="901" y="171"/>
                </a:lnTo>
                <a:lnTo>
                  <a:pt x="901" y="156"/>
                </a:lnTo>
                <a:lnTo>
                  <a:pt x="901" y="141"/>
                </a:lnTo>
                <a:lnTo>
                  <a:pt x="889" y="95"/>
                </a:lnTo>
                <a:lnTo>
                  <a:pt x="856" y="46"/>
                </a:lnTo>
                <a:lnTo>
                  <a:pt x="806" y="13"/>
                </a:lnTo>
                <a:lnTo>
                  <a:pt x="760" y="0"/>
                </a:lnTo>
                <a:lnTo>
                  <a:pt x="745" y="0"/>
                </a:lnTo>
                <a:lnTo>
                  <a:pt x="748" y="0"/>
                </a:lnTo>
                <a:lnTo>
                  <a:pt x="155" y="0"/>
                </a:lnTo>
                <a:lnTo>
                  <a:pt x="156" y="0"/>
                </a:lnTo>
                <a:lnTo>
                  <a:pt x="141" y="0"/>
                </a:lnTo>
                <a:lnTo>
                  <a:pt x="95" y="13"/>
                </a:lnTo>
                <a:lnTo>
                  <a:pt x="46" y="46"/>
                </a:lnTo>
                <a:lnTo>
                  <a:pt x="12" y="95"/>
                </a:lnTo>
                <a:lnTo>
                  <a:pt x="0" y="141"/>
                </a:lnTo>
                <a:lnTo>
                  <a:pt x="0" y="156"/>
                </a:lnTo>
                <a:lnTo>
                  <a:pt x="0" y="171"/>
                </a:lnTo>
                <a:lnTo>
                  <a:pt x="12" y="217"/>
                </a:lnTo>
                <a:lnTo>
                  <a:pt x="46" y="266"/>
                </a:lnTo>
                <a:lnTo>
                  <a:pt x="95" y="299"/>
                </a:lnTo>
                <a:lnTo>
                  <a:pt x="141" y="312"/>
                </a:lnTo>
                <a:lnTo>
                  <a:pt x="156" y="312"/>
                </a:lnTo>
                <a:lnTo>
                  <a:pt x="155" y="316"/>
                </a:lnTo>
                <a:lnTo>
                  <a:pt x="748" y="316"/>
                </a:lnTo>
                <a:lnTo>
                  <a:pt x="745" y="312"/>
                </a:lnTo>
              </a:path>
            </a:pathLst>
          </a:custGeom>
          <a:noFill/>
          <a:ln w="0">
            <a:solidFill>
              <a:srgbClr val="40404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/>
          </a:p>
        </p:txBody>
      </p:sp>
      <p:sp>
        <p:nvSpPr>
          <p:cNvPr id="1276" name="Rectangle 1447"/>
          <p:cNvSpPr>
            <a:spLocks noChangeArrowheads="1"/>
          </p:cNvSpPr>
          <p:nvPr/>
        </p:nvSpPr>
        <p:spPr bwMode="auto">
          <a:xfrm>
            <a:off x="6384422" y="3992660"/>
            <a:ext cx="69570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REVEAL post-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7" name="Rectangle 1458"/>
          <p:cNvSpPr>
            <a:spLocks noChangeArrowheads="1"/>
          </p:cNvSpPr>
          <p:nvPr/>
        </p:nvSpPr>
        <p:spPr bwMode="auto">
          <a:xfrm>
            <a:off x="6561802" y="4099994"/>
            <a:ext cx="35426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,Bold" charset="0"/>
                <a:cs typeface="Arial" pitchFamily="34" charset="0"/>
              </a:rPr>
              <a:t>trial FU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3" name="Title 284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CTSU: recent and current trials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62270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526</Words>
  <Application>Microsoft Office PowerPoint</Application>
  <PresentationFormat>On-screen Show (4:3)</PresentationFormat>
  <Paragraphs>142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Overview of the Clinical Trial Service Unit and Epidemiological Studies Unit (CTSU)</vt:lpstr>
      <vt:lpstr>The Clinical Trial Service Unit and Epidemiological Studies Unit (‘CTSU’) </vt:lpstr>
      <vt:lpstr>Two Co-directors</vt:lpstr>
      <vt:lpstr>Large-scale observational studies  in diverse populations</vt:lpstr>
      <vt:lpstr>PowerPoint Presentation</vt:lpstr>
      <vt:lpstr>China Kadoorie Biobank (CKB)</vt:lpstr>
      <vt:lpstr>Clinical Trials</vt:lpstr>
      <vt:lpstr>Recent Major Clinical Trials</vt:lpstr>
      <vt:lpstr>CTSU: recent and current trials</vt:lpstr>
      <vt:lpstr>Individual participant data meta-analyses</vt:lpstr>
      <vt:lpstr>PowerPoint Presentation</vt:lpstr>
      <vt:lpstr>CTSU Research Staff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Emberson</dc:creator>
  <cp:lastModifiedBy>Derrick Bennett</cp:lastModifiedBy>
  <cp:revision>18</cp:revision>
  <dcterms:created xsi:type="dcterms:W3CDTF">2018-04-27T09:36:40Z</dcterms:created>
  <dcterms:modified xsi:type="dcterms:W3CDTF">2018-07-04T06:45:03Z</dcterms:modified>
</cp:coreProperties>
</file>