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4" r:id="rId1"/>
  </p:sldMasterIdLst>
  <p:notesMasterIdLst>
    <p:notesMasterId r:id="rId59"/>
  </p:notesMasterIdLst>
  <p:sldIdLst>
    <p:sldId id="801" r:id="rId2"/>
    <p:sldId id="746" r:id="rId3"/>
    <p:sldId id="757" r:id="rId4"/>
    <p:sldId id="754" r:id="rId5"/>
    <p:sldId id="729" r:id="rId6"/>
    <p:sldId id="758" r:id="rId7"/>
    <p:sldId id="756" r:id="rId8"/>
    <p:sldId id="800" r:id="rId9"/>
    <p:sldId id="809" r:id="rId10"/>
    <p:sldId id="810" r:id="rId11"/>
    <p:sldId id="811" r:id="rId12"/>
    <p:sldId id="818" r:id="rId13"/>
    <p:sldId id="795" r:id="rId14"/>
    <p:sldId id="775" r:id="rId15"/>
    <p:sldId id="802" r:id="rId16"/>
    <p:sldId id="777" r:id="rId17"/>
    <p:sldId id="803" r:id="rId18"/>
    <p:sldId id="779" r:id="rId19"/>
    <p:sldId id="804" r:id="rId20"/>
    <p:sldId id="794" r:id="rId21"/>
    <p:sldId id="819" r:id="rId22"/>
    <p:sldId id="780" r:id="rId23"/>
    <p:sldId id="817" r:id="rId24"/>
    <p:sldId id="816" r:id="rId25"/>
    <p:sldId id="812" r:id="rId26"/>
    <p:sldId id="813" r:id="rId27"/>
    <p:sldId id="814" r:id="rId28"/>
    <p:sldId id="806" r:id="rId29"/>
    <p:sldId id="807" r:id="rId30"/>
    <p:sldId id="808" r:id="rId31"/>
    <p:sldId id="790" r:id="rId32"/>
    <p:sldId id="820" r:id="rId33"/>
    <p:sldId id="764" r:id="rId34"/>
    <p:sldId id="766" r:id="rId35"/>
    <p:sldId id="767" r:id="rId36"/>
    <p:sldId id="768" r:id="rId37"/>
    <p:sldId id="791" r:id="rId38"/>
    <p:sldId id="769" r:id="rId39"/>
    <p:sldId id="770" r:id="rId40"/>
    <p:sldId id="788" r:id="rId41"/>
    <p:sldId id="789" r:id="rId42"/>
    <p:sldId id="771" r:id="rId43"/>
    <p:sldId id="773" r:id="rId44"/>
    <p:sldId id="772" r:id="rId45"/>
    <p:sldId id="774" r:id="rId46"/>
    <p:sldId id="782" r:id="rId47"/>
    <p:sldId id="784" r:id="rId48"/>
    <p:sldId id="783" r:id="rId49"/>
    <p:sldId id="824" r:id="rId50"/>
    <p:sldId id="821" r:id="rId51"/>
    <p:sldId id="822" r:id="rId52"/>
    <p:sldId id="823" r:id="rId53"/>
    <p:sldId id="781" r:id="rId54"/>
    <p:sldId id="785" r:id="rId55"/>
    <p:sldId id="815" r:id="rId56"/>
    <p:sldId id="741" r:id="rId57"/>
    <p:sldId id="805" r:id="rId5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29CD39"/>
    <a:srgbClr val="FF3300"/>
    <a:srgbClr val="CC6600"/>
    <a:srgbClr val="FFFFFF"/>
    <a:srgbClr val="448847"/>
    <a:srgbClr val="B2B2B2"/>
    <a:srgbClr val="FFFF00"/>
    <a:srgbClr val="50A6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44" autoAdjust="0"/>
    <p:restoredTop sz="90680" autoAdjust="0"/>
  </p:normalViewPr>
  <p:slideViewPr>
    <p:cSldViewPr>
      <p:cViewPr varScale="1">
        <p:scale>
          <a:sx n="79" d="100"/>
          <a:sy n="79" d="100"/>
        </p:scale>
        <p:origin x="1272" y="8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1431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58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58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58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58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A5F135A-6FA4-4BCA-896D-F5DEC40E3A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6230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F437EB-B8E5-40B6-B722-6FD63C3F14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958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C94E2A-D21C-4DFA-AABE-CF36713B71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479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F4ED67-EBDC-4EE0-98E5-61697CFF96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2178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042EC7-FDF5-4514-BCAB-E39700A243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3445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745311-9DC9-421E-9068-D38638C977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1753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45E507-1CFD-4F5C-8255-E7E9AC094E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9189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0F88DE-371C-431E-81E1-D2DF6A3A2A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615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175BB8-98FF-4C98-B7E0-98CC779559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247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E9404B-2E0A-4B21-B37D-74BBC5929B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751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BCFD37-C36F-4976-B20E-33B1C311AA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062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1A44C7-C017-4C6F-A0C1-9B13C9D88C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205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C023BB-5B10-4109-A5F1-3E16DBA361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075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E467B0-BD15-4908-9F6D-8A9D724CAE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690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FF1BC-D363-41E7-8BCA-2E94953712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266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A5BFF-74BF-4784-B625-198520DB69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568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95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5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5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DF14CB2-7016-455D-966B-D994040363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4" r:id="rId1"/>
    <p:sldLayoutId id="2147483975" r:id="rId2"/>
    <p:sldLayoutId id="2147483976" r:id="rId3"/>
    <p:sldLayoutId id="2147483977" r:id="rId4"/>
    <p:sldLayoutId id="2147483978" r:id="rId5"/>
    <p:sldLayoutId id="2147483979" r:id="rId6"/>
    <p:sldLayoutId id="2147483980" r:id="rId7"/>
    <p:sldLayoutId id="2147483981" r:id="rId8"/>
    <p:sldLayoutId id="2147483982" r:id="rId9"/>
    <p:sldLayoutId id="2147483983" r:id="rId10"/>
    <p:sldLayoutId id="2147483984" r:id="rId11"/>
    <p:sldLayoutId id="2147483985" r:id="rId12"/>
    <p:sldLayoutId id="2147483986" r:id="rId13"/>
    <p:sldLayoutId id="2147483987" r:id="rId14"/>
    <p:sldLayoutId id="2147483988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c75E2LBGoBQ" TargetMode="External"/><Relationship Id="rId2" Type="http://schemas.openxmlformats.org/officeDocument/2006/relationships/hyperlink" Target="https://www.youtube.com/watch?v=i6SOlq0mjuc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g"/><Relationship Id="rId4" Type="http://schemas.openxmlformats.org/officeDocument/2006/relationships/hyperlink" Target="https://www.youtube.com/watch?v=QVvTpPx2LyU" TargetMode="Externa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mailto:chuber@stata.co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tinyurl.com/MultipleImputation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143000"/>
            <a:ext cx="9144000" cy="1470025"/>
          </a:xfrm>
        </p:spPr>
        <p:txBody>
          <a:bodyPr>
            <a:normAutofit fontScale="90000"/>
          </a:bodyPr>
          <a:lstStyle/>
          <a:p>
            <a:r>
              <a:rPr lang="en-US" sz="5400" dirty="0"/>
              <a:t>Multiple Imputation</a:t>
            </a:r>
            <a:br>
              <a:rPr lang="en-US" sz="5400" dirty="0"/>
            </a:br>
            <a:r>
              <a:rPr lang="en-US" sz="5400" dirty="0"/>
              <a:t>Using Stata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76600"/>
            <a:ext cx="6400800" cy="1219200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0"/>
              </a:spcBef>
            </a:pPr>
            <a:r>
              <a:rPr lang="en-US" dirty="0">
                <a:solidFill>
                  <a:schemeClr val="tx1"/>
                </a:solidFill>
              </a:rPr>
              <a:t>Chuck Huber</a:t>
            </a:r>
          </a:p>
          <a:p>
            <a:pPr>
              <a:spcBef>
                <a:spcPts val="0"/>
              </a:spcBef>
            </a:pPr>
            <a:r>
              <a:rPr lang="en-US" dirty="0">
                <a:solidFill>
                  <a:schemeClr val="tx1"/>
                </a:solidFill>
              </a:rPr>
              <a:t>StataCorp</a:t>
            </a:r>
          </a:p>
          <a:p>
            <a:pPr>
              <a:spcBef>
                <a:spcPts val="0"/>
              </a:spcBef>
            </a:pPr>
            <a:r>
              <a:rPr lang="en-US" sz="3000" dirty="0">
                <a:solidFill>
                  <a:schemeClr val="tx1"/>
                </a:solidFill>
              </a:rPr>
              <a:t>chuber@stata.com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001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7400"/>
            <a:ext cx="9143640" cy="906600"/>
          </a:xfrm>
        </p:spPr>
        <p:txBody>
          <a:bodyPr/>
          <a:lstStyle/>
          <a:p>
            <a:r>
              <a:rPr lang="en-US" dirty="0"/>
              <a:t>Mean Substitution?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20" y="1752600"/>
            <a:ext cx="8229600" cy="4362253"/>
          </a:xfrm>
        </p:spPr>
      </p:pic>
      <p:sp>
        <p:nvSpPr>
          <p:cNvPr id="7" name="Rectangle 6"/>
          <p:cNvSpPr/>
          <p:nvPr/>
        </p:nvSpPr>
        <p:spPr bwMode="auto">
          <a:xfrm>
            <a:off x="5029200" y="5334000"/>
            <a:ext cx="1066800" cy="685800"/>
          </a:xfrm>
          <a:prstGeom prst="rect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2792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28800"/>
            <a:ext cx="6400800" cy="2103965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7400"/>
            <a:ext cx="9143640" cy="906600"/>
          </a:xfrm>
        </p:spPr>
        <p:txBody>
          <a:bodyPr/>
          <a:lstStyle/>
          <a:p>
            <a:r>
              <a:rPr lang="en-US" dirty="0"/>
              <a:t>Mean Substitution?</a:t>
            </a:r>
          </a:p>
        </p:txBody>
      </p:sp>
      <p:pic>
        <p:nvPicPr>
          <p:cNvPr id="4" name="Picture 3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 bwMode="auto">
          <a:xfrm>
            <a:off x="838200" y="2743200"/>
            <a:ext cx="1752600" cy="228600"/>
          </a:xfrm>
          <a:prstGeom prst="rect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419600"/>
            <a:ext cx="6248400" cy="202838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auto">
          <a:xfrm>
            <a:off x="838200" y="5319490"/>
            <a:ext cx="1752600" cy="228600"/>
          </a:xfrm>
          <a:prstGeom prst="rect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34200" y="2648634"/>
            <a:ext cx="19479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Complete Case</a:t>
            </a:r>
          </a:p>
          <a:p>
            <a:r>
              <a:rPr lang="en-US" dirty="0"/>
              <a:t>Analysis (N=132)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892521" y="5110624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Mean Substitution</a:t>
            </a:r>
          </a:p>
          <a:p>
            <a:r>
              <a:rPr lang="en-US" dirty="0"/>
              <a:t>Analysis (N=154)</a:t>
            </a:r>
          </a:p>
        </p:txBody>
      </p:sp>
    </p:spTree>
    <p:extLst>
      <p:ext uri="{BB962C8B-B14F-4D97-AF65-F5344CB8AC3E}">
        <p14:creationId xmlns:p14="http://schemas.microsoft.com/office/powerpoint/2010/main" val="76724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7400"/>
            <a:ext cx="9143640" cy="982800"/>
          </a:xfrm>
        </p:spPr>
        <p:txBody>
          <a:bodyPr/>
          <a:lstStyle/>
          <a:p>
            <a:r>
              <a:rPr lang="en-US" sz="4000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752600"/>
            <a:ext cx="7924620" cy="4800600"/>
          </a:xfrm>
        </p:spPr>
        <p:txBody>
          <a:bodyPr/>
          <a:lstStyle/>
          <a:p>
            <a:endParaRPr lang="en-US" sz="1400" dirty="0"/>
          </a:p>
          <a:p>
            <a:r>
              <a:rPr lang="en-US" sz="3600" dirty="0"/>
              <a:t>Example Dataset</a:t>
            </a:r>
          </a:p>
          <a:p>
            <a:r>
              <a:rPr lang="en-US" sz="3600" dirty="0"/>
              <a:t>Missing Data Mechanisms</a:t>
            </a:r>
          </a:p>
          <a:p>
            <a:r>
              <a:rPr lang="en-US" sz="3600" dirty="0"/>
              <a:t>What is multiple imputation?</a:t>
            </a:r>
          </a:p>
          <a:p>
            <a:r>
              <a:rPr lang="en-US" sz="3600" dirty="0"/>
              <a:t>Multiple imputation in Stata</a:t>
            </a:r>
          </a:p>
          <a:p>
            <a:r>
              <a:rPr lang="en-US" sz="3600" dirty="0"/>
              <a:t>Why use multiple imputation? 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pic>
        <p:nvPicPr>
          <p:cNvPr id="5" name="Picture 2" descr="C:\Users\jch\AppData\Local\Microsoft\Windows\Temporary Internet Files\Content.IE5\2DNZ2GGT\green-check[1].gif">
            <a:extLst>
              <a:ext uri="{FF2B5EF4-FFF2-40B4-BE49-F238E27FC236}">
                <a16:creationId xmlns:a16="http://schemas.microsoft.com/office/drawing/2014/main" id="{C5656B67-5F51-40C2-A0D0-9AA04C580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133600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82643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7400"/>
            <a:ext cx="9143640" cy="982800"/>
          </a:xfrm>
        </p:spPr>
        <p:txBody>
          <a:bodyPr/>
          <a:lstStyle/>
          <a:p>
            <a:r>
              <a:rPr lang="en-US" sz="3600" dirty="0"/>
              <a:t>Missing Data Mechanisms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020" y="1752600"/>
            <a:ext cx="8229600" cy="4800600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Missing Completely At Random (MCAR)</a:t>
            </a:r>
          </a:p>
          <a:p>
            <a:r>
              <a:rPr lang="en-US" dirty="0"/>
              <a:t>Missing At Random (MAR)</a:t>
            </a:r>
          </a:p>
          <a:p>
            <a:r>
              <a:rPr lang="en-US" dirty="0"/>
              <a:t>Missing Not At Random (MNAR)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7059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7400"/>
            <a:ext cx="9143640" cy="982800"/>
          </a:xfrm>
        </p:spPr>
        <p:txBody>
          <a:bodyPr/>
          <a:lstStyle/>
          <a:p>
            <a:r>
              <a:rPr lang="en-US" sz="3600" dirty="0"/>
              <a:t>Missing Completely At Random (MCAR)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020" y="1752600"/>
            <a:ext cx="8229600" cy="4800600"/>
          </a:xfrm>
        </p:spPr>
        <p:txBody>
          <a:bodyPr/>
          <a:lstStyle/>
          <a:p>
            <a:pPr marL="0" indent="0">
              <a:buNone/>
            </a:pPr>
            <a:r>
              <a:rPr lang="en-US" sz="2800" b="1" u="sng" dirty="0"/>
              <a:t>Definition</a:t>
            </a:r>
          </a:p>
          <a:p>
            <a:pPr marL="0" indent="0">
              <a:buNone/>
            </a:pPr>
            <a:r>
              <a:rPr lang="en-US" sz="2400" dirty="0"/>
              <a:t>Missing data are MCAR if the reason for missing data is unrelated to the observed or unobserved (missing) data. That is, missing values are a simple random sample of all data values.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sz="2800" b="1" u="sng" dirty="0"/>
              <a:t>Example</a:t>
            </a:r>
          </a:p>
          <a:p>
            <a:pPr marL="0" indent="0">
              <a:buNone/>
            </a:pPr>
            <a:r>
              <a:rPr lang="en-US" sz="2400" dirty="0"/>
              <a:t>Subjects withdraw from a study for reasons unrelated to the study.  Data are missing because of equipment failures or data-recording errors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0753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7400"/>
            <a:ext cx="9143640" cy="982800"/>
          </a:xfrm>
        </p:spPr>
        <p:txBody>
          <a:bodyPr/>
          <a:lstStyle/>
          <a:p>
            <a:r>
              <a:rPr lang="en-US" sz="3600" dirty="0"/>
              <a:t>Missing Completely At Random (MCAR)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 bwMode="auto">
          <a:xfrm>
            <a:off x="3332572" y="2438400"/>
            <a:ext cx="609600" cy="2286000"/>
          </a:xfrm>
          <a:prstGeom prst="rect">
            <a:avLst/>
          </a:prstGeom>
          <a:solidFill>
            <a:srgbClr val="29CD39"/>
          </a:solidFill>
          <a:ln w="28575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4114800" y="2438400"/>
            <a:ext cx="609600" cy="3276600"/>
          </a:xfrm>
          <a:prstGeom prst="rect">
            <a:avLst/>
          </a:prstGeom>
          <a:solidFill>
            <a:srgbClr val="29CD39"/>
          </a:solidFill>
          <a:ln w="28575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4724400" y="2438400"/>
            <a:ext cx="609600" cy="3276600"/>
          </a:xfrm>
          <a:prstGeom prst="rect">
            <a:avLst/>
          </a:prstGeom>
          <a:solidFill>
            <a:srgbClr val="29CD39"/>
          </a:solidFill>
          <a:ln w="28575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5334000" y="2438400"/>
            <a:ext cx="609600" cy="3276600"/>
          </a:xfrm>
          <a:prstGeom prst="rect">
            <a:avLst/>
          </a:prstGeom>
          <a:solidFill>
            <a:srgbClr val="29CD39"/>
          </a:solidFill>
          <a:ln w="28575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5943600" y="2438400"/>
            <a:ext cx="609600" cy="3276600"/>
          </a:xfrm>
          <a:prstGeom prst="rect">
            <a:avLst/>
          </a:prstGeom>
          <a:solidFill>
            <a:srgbClr val="29CD39"/>
          </a:solidFill>
          <a:ln w="28575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6546130" y="2438400"/>
            <a:ext cx="609600" cy="3276600"/>
          </a:xfrm>
          <a:prstGeom prst="rect">
            <a:avLst/>
          </a:prstGeom>
          <a:solidFill>
            <a:srgbClr val="29CD39"/>
          </a:solidFill>
          <a:ln w="28575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3332572" y="4724400"/>
            <a:ext cx="609600" cy="990600"/>
          </a:xfrm>
          <a:prstGeom prst="rect">
            <a:avLst/>
          </a:prstGeom>
          <a:solidFill>
            <a:srgbClr val="FF0000"/>
          </a:solidFill>
          <a:ln w="28575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75174" y="4514671"/>
            <a:ext cx="19811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Missing values </a:t>
            </a:r>
            <a:r>
              <a:rPr lang="en-US" b="1" u="sng" dirty="0"/>
              <a:t>not</a:t>
            </a:r>
            <a:r>
              <a:rPr lang="en-US" dirty="0"/>
              <a:t> related to the variable with missing data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111265" y="5715000"/>
            <a:ext cx="32135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Missing values </a:t>
            </a:r>
            <a:r>
              <a:rPr lang="en-US" b="1" u="sng" dirty="0"/>
              <a:t>not</a:t>
            </a:r>
            <a:r>
              <a:rPr lang="en-US" dirty="0"/>
              <a:t> related to other observed variables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36330" y="1846780"/>
            <a:ext cx="26244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u="sng" dirty="0"/>
              <a:t>Other variables</a:t>
            </a:r>
          </a:p>
        </p:txBody>
      </p:sp>
    </p:spTree>
    <p:extLst>
      <p:ext uri="{BB962C8B-B14F-4D97-AF65-F5344CB8AC3E}">
        <p14:creationId xmlns:p14="http://schemas.microsoft.com/office/powerpoint/2010/main" val="34582912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7400"/>
            <a:ext cx="9143640" cy="982800"/>
          </a:xfrm>
        </p:spPr>
        <p:txBody>
          <a:bodyPr/>
          <a:lstStyle/>
          <a:p>
            <a:r>
              <a:rPr lang="en-US" sz="3600" dirty="0"/>
              <a:t>Missing At Random (MAR)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020" y="1752600"/>
            <a:ext cx="8229600" cy="4953000"/>
          </a:xfrm>
        </p:spPr>
        <p:txBody>
          <a:bodyPr/>
          <a:lstStyle/>
          <a:p>
            <a:pPr marL="0" indent="0">
              <a:buNone/>
            </a:pPr>
            <a:r>
              <a:rPr lang="en-US" sz="2800" b="1" u="sng" dirty="0"/>
              <a:t>Definition</a:t>
            </a:r>
          </a:p>
          <a:p>
            <a:pPr marL="0" indent="0">
              <a:buNone/>
            </a:pPr>
            <a:r>
              <a:rPr lang="en-US" sz="2400" dirty="0"/>
              <a:t>Missing data are MAR if the reason for missing data is unrelated to the unobserved (missing) data but may depend on the observed data. That is, missing values are not a simple random sample of all data values.</a:t>
            </a:r>
          </a:p>
          <a:p>
            <a:pPr marL="0" indent="0">
              <a:buNone/>
            </a:pPr>
            <a:endParaRPr lang="en-US" sz="2800" b="1" u="sng" dirty="0"/>
          </a:p>
          <a:p>
            <a:pPr marL="0" indent="0">
              <a:buNone/>
            </a:pPr>
            <a:r>
              <a:rPr lang="en-US" sz="2800" b="1" u="sng" dirty="0"/>
              <a:t>Example</a:t>
            </a:r>
          </a:p>
          <a:p>
            <a:pPr marL="0" indent="0">
              <a:buNone/>
            </a:pPr>
            <a:r>
              <a:rPr lang="en-US" sz="2400" dirty="0"/>
              <a:t>In a study of blood pressure, subjects withdraw from the study because of severe side effects caused by a high dosage of a treatment. In a study of income, respondents with low education might be less inclined to report their income</a:t>
            </a:r>
          </a:p>
          <a:p>
            <a:pPr marL="0" indent="0">
              <a:buNone/>
            </a:pPr>
            <a:endParaRPr lang="en-US" sz="2800" dirty="0"/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2398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7400"/>
            <a:ext cx="9143640" cy="982800"/>
          </a:xfrm>
        </p:spPr>
        <p:txBody>
          <a:bodyPr/>
          <a:lstStyle/>
          <a:p>
            <a:r>
              <a:rPr lang="en-US" sz="3600" dirty="0"/>
              <a:t>Missing At Random (MAR)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 bwMode="auto">
          <a:xfrm>
            <a:off x="3768366" y="2362200"/>
            <a:ext cx="609600" cy="2286000"/>
          </a:xfrm>
          <a:prstGeom prst="rect">
            <a:avLst/>
          </a:prstGeom>
          <a:solidFill>
            <a:srgbClr val="29CD39"/>
          </a:solidFill>
          <a:ln w="28575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4495800" y="2362200"/>
            <a:ext cx="609600" cy="3276600"/>
          </a:xfrm>
          <a:prstGeom prst="rect">
            <a:avLst/>
          </a:prstGeom>
          <a:solidFill>
            <a:srgbClr val="29CD39"/>
          </a:solidFill>
          <a:ln w="28575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5105400" y="2362200"/>
            <a:ext cx="609600" cy="3276600"/>
          </a:xfrm>
          <a:prstGeom prst="rect">
            <a:avLst/>
          </a:prstGeom>
          <a:solidFill>
            <a:srgbClr val="29CD39"/>
          </a:solidFill>
          <a:ln w="28575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5715000" y="2362200"/>
            <a:ext cx="609600" cy="3276600"/>
          </a:xfrm>
          <a:prstGeom prst="rect">
            <a:avLst/>
          </a:prstGeom>
          <a:solidFill>
            <a:srgbClr val="29CD39"/>
          </a:solidFill>
          <a:ln w="28575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6324600" y="2362200"/>
            <a:ext cx="609600" cy="3276600"/>
          </a:xfrm>
          <a:prstGeom prst="rect">
            <a:avLst/>
          </a:prstGeom>
          <a:solidFill>
            <a:srgbClr val="29CD39"/>
          </a:solidFill>
          <a:ln w="28575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6927130" y="2362200"/>
            <a:ext cx="609600" cy="3276600"/>
          </a:xfrm>
          <a:prstGeom prst="rect">
            <a:avLst/>
          </a:prstGeom>
          <a:solidFill>
            <a:srgbClr val="29CD39"/>
          </a:solidFill>
          <a:ln w="28575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3764831" y="4648200"/>
            <a:ext cx="609600" cy="990600"/>
          </a:xfrm>
          <a:prstGeom prst="rect">
            <a:avLst/>
          </a:prstGeom>
          <a:solidFill>
            <a:srgbClr val="FF0000"/>
          </a:solidFill>
          <a:ln w="28575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10968" y="4438471"/>
            <a:ext cx="19811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Missing values </a:t>
            </a:r>
            <a:r>
              <a:rPr lang="en-US" b="1" u="sng" dirty="0"/>
              <a:t>not</a:t>
            </a:r>
            <a:r>
              <a:rPr lang="en-US" dirty="0"/>
              <a:t> related to the variable with missing data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492265" y="5638800"/>
            <a:ext cx="32135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Missing values </a:t>
            </a:r>
            <a:r>
              <a:rPr lang="en-US" b="1" u="sng" dirty="0"/>
              <a:t>are</a:t>
            </a:r>
            <a:r>
              <a:rPr lang="en-US" dirty="0"/>
              <a:t> related to other observed variables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84790" y="1774925"/>
            <a:ext cx="26244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u="sng" dirty="0"/>
              <a:t>Other variables</a:t>
            </a:r>
          </a:p>
        </p:txBody>
      </p:sp>
    </p:spTree>
    <p:extLst>
      <p:ext uri="{BB962C8B-B14F-4D97-AF65-F5344CB8AC3E}">
        <p14:creationId xmlns:p14="http://schemas.microsoft.com/office/powerpoint/2010/main" val="33287881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7400"/>
            <a:ext cx="9143640" cy="982800"/>
          </a:xfrm>
        </p:spPr>
        <p:txBody>
          <a:bodyPr/>
          <a:lstStyle/>
          <a:p>
            <a:r>
              <a:rPr lang="en-US" sz="3600" dirty="0"/>
              <a:t>Missing Not At Random (MNAR)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020" y="1752600"/>
            <a:ext cx="8229600" cy="4800600"/>
          </a:xfrm>
        </p:spPr>
        <p:txBody>
          <a:bodyPr/>
          <a:lstStyle/>
          <a:p>
            <a:pPr marL="0" indent="0">
              <a:buNone/>
            </a:pPr>
            <a:r>
              <a:rPr lang="en-US" sz="2800" b="1" u="sng" dirty="0"/>
              <a:t>Definition</a:t>
            </a:r>
          </a:p>
          <a:p>
            <a:pPr marL="0" indent="0">
              <a:buNone/>
            </a:pPr>
            <a:r>
              <a:rPr lang="en-US" sz="2400" dirty="0"/>
              <a:t>Missing data are MNAR if the reason for missing data is related to the unobserved (missing) data.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800" b="1" u="sng" dirty="0"/>
              <a:t>Example</a:t>
            </a:r>
          </a:p>
          <a:p>
            <a:pPr marL="0" indent="0">
              <a:buNone/>
            </a:pPr>
            <a:r>
              <a:rPr lang="en-US" sz="2400" dirty="0"/>
              <a:t>In a study of income, respondents with low or high income might be less inclined to report their income; in a study of depression, respondents who are depressed might be less likely to report that they are depressed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2689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7400"/>
            <a:ext cx="9143640" cy="982800"/>
          </a:xfrm>
        </p:spPr>
        <p:txBody>
          <a:bodyPr/>
          <a:lstStyle/>
          <a:p>
            <a:r>
              <a:rPr lang="en-US" sz="3600" dirty="0"/>
              <a:t>Missing Not At Random (MNAR)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 bwMode="auto">
          <a:xfrm>
            <a:off x="3615966" y="2438400"/>
            <a:ext cx="609600" cy="2286000"/>
          </a:xfrm>
          <a:prstGeom prst="rect">
            <a:avLst/>
          </a:prstGeom>
          <a:solidFill>
            <a:srgbClr val="29CD39"/>
          </a:solidFill>
          <a:ln w="28575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4343400" y="2438400"/>
            <a:ext cx="609600" cy="3276600"/>
          </a:xfrm>
          <a:prstGeom prst="rect">
            <a:avLst/>
          </a:prstGeom>
          <a:solidFill>
            <a:srgbClr val="29CD39"/>
          </a:solidFill>
          <a:ln w="28575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4953000" y="2438400"/>
            <a:ext cx="609600" cy="3276600"/>
          </a:xfrm>
          <a:prstGeom prst="rect">
            <a:avLst/>
          </a:prstGeom>
          <a:solidFill>
            <a:srgbClr val="29CD39"/>
          </a:solidFill>
          <a:ln w="28575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5562600" y="2438400"/>
            <a:ext cx="609600" cy="3276600"/>
          </a:xfrm>
          <a:prstGeom prst="rect">
            <a:avLst/>
          </a:prstGeom>
          <a:solidFill>
            <a:srgbClr val="29CD39"/>
          </a:solidFill>
          <a:ln w="28575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6172200" y="2438400"/>
            <a:ext cx="609600" cy="3276600"/>
          </a:xfrm>
          <a:prstGeom prst="rect">
            <a:avLst/>
          </a:prstGeom>
          <a:solidFill>
            <a:srgbClr val="29CD39"/>
          </a:solidFill>
          <a:ln w="28575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6774730" y="2438400"/>
            <a:ext cx="609600" cy="3276600"/>
          </a:xfrm>
          <a:prstGeom prst="rect">
            <a:avLst/>
          </a:prstGeom>
          <a:solidFill>
            <a:srgbClr val="29CD39"/>
          </a:solidFill>
          <a:ln w="28575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3612431" y="4724400"/>
            <a:ext cx="609600" cy="990600"/>
          </a:xfrm>
          <a:prstGeom prst="rect">
            <a:avLst/>
          </a:prstGeom>
          <a:solidFill>
            <a:srgbClr val="FF0000"/>
          </a:solidFill>
          <a:ln w="28575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58568" y="4514671"/>
            <a:ext cx="19811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Missing values </a:t>
            </a:r>
            <a:r>
              <a:rPr lang="en-US" b="1" u="sng" dirty="0"/>
              <a:t>are</a:t>
            </a:r>
            <a:r>
              <a:rPr lang="en-US" dirty="0"/>
              <a:t> related to the variable with missing data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490762" y="1846780"/>
            <a:ext cx="26244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u="sng" dirty="0"/>
              <a:t>Other variables</a:t>
            </a:r>
          </a:p>
        </p:txBody>
      </p:sp>
    </p:spTree>
    <p:extLst>
      <p:ext uri="{BB962C8B-B14F-4D97-AF65-F5344CB8AC3E}">
        <p14:creationId xmlns:p14="http://schemas.microsoft.com/office/powerpoint/2010/main" val="17425934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7400"/>
            <a:ext cx="9143640" cy="982800"/>
          </a:xfrm>
        </p:spPr>
        <p:txBody>
          <a:bodyPr/>
          <a:lstStyle/>
          <a:p>
            <a:r>
              <a:rPr lang="en-US" sz="4000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020" y="1752600"/>
            <a:ext cx="8229600" cy="4800600"/>
          </a:xfrm>
        </p:spPr>
        <p:txBody>
          <a:bodyPr/>
          <a:lstStyle/>
          <a:p>
            <a:endParaRPr lang="en-US" sz="1400" dirty="0"/>
          </a:p>
          <a:p>
            <a:r>
              <a:rPr lang="en-US" sz="3600" dirty="0"/>
              <a:t>Example Dataset</a:t>
            </a:r>
          </a:p>
          <a:p>
            <a:r>
              <a:rPr lang="en-US" sz="3600" dirty="0"/>
              <a:t>Missing Data Mechanisms</a:t>
            </a:r>
          </a:p>
          <a:p>
            <a:r>
              <a:rPr lang="en-US" sz="3600" dirty="0"/>
              <a:t>What is multiple imputation?</a:t>
            </a:r>
          </a:p>
          <a:p>
            <a:r>
              <a:rPr lang="en-US" sz="3600" dirty="0"/>
              <a:t>Multiple imputation in Stata</a:t>
            </a:r>
          </a:p>
          <a:p>
            <a:r>
              <a:rPr lang="en-US" sz="3600" dirty="0"/>
              <a:t>Why use multiple imputation? 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5722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7400"/>
            <a:ext cx="9143640" cy="982800"/>
          </a:xfrm>
        </p:spPr>
        <p:txBody>
          <a:bodyPr/>
          <a:lstStyle/>
          <a:p>
            <a:r>
              <a:rPr lang="en-US" sz="4000" dirty="0"/>
              <a:t>Checking MCAR vs MAR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676400"/>
            <a:ext cx="6924121" cy="4724400"/>
          </a:xfrm>
        </p:spPr>
      </p:pic>
    </p:spTree>
    <p:extLst>
      <p:ext uri="{BB962C8B-B14F-4D97-AF65-F5344CB8AC3E}">
        <p14:creationId xmlns:p14="http://schemas.microsoft.com/office/powerpoint/2010/main" val="29407810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7400"/>
            <a:ext cx="9143640" cy="982800"/>
          </a:xfrm>
        </p:spPr>
        <p:txBody>
          <a:bodyPr/>
          <a:lstStyle/>
          <a:p>
            <a:r>
              <a:rPr lang="en-US" sz="4000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752600"/>
            <a:ext cx="7924620" cy="4800600"/>
          </a:xfrm>
        </p:spPr>
        <p:txBody>
          <a:bodyPr/>
          <a:lstStyle/>
          <a:p>
            <a:endParaRPr lang="en-US" sz="1400" dirty="0"/>
          </a:p>
          <a:p>
            <a:r>
              <a:rPr lang="en-US" sz="3600" dirty="0"/>
              <a:t>Example Dataset</a:t>
            </a:r>
          </a:p>
          <a:p>
            <a:r>
              <a:rPr lang="en-US" sz="3600" dirty="0"/>
              <a:t>Missing Data Mechanisms</a:t>
            </a:r>
          </a:p>
          <a:p>
            <a:r>
              <a:rPr lang="en-US" sz="3600" dirty="0"/>
              <a:t>What is multiple imputation?</a:t>
            </a:r>
          </a:p>
          <a:p>
            <a:r>
              <a:rPr lang="en-US" sz="3600" dirty="0"/>
              <a:t>Multiple imputation in Stata</a:t>
            </a:r>
          </a:p>
          <a:p>
            <a:r>
              <a:rPr lang="en-US" sz="3600" dirty="0"/>
              <a:t>Why use multiple imputation? 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pic>
        <p:nvPicPr>
          <p:cNvPr id="5" name="Picture 2" descr="C:\Users\jch\AppData\Local\Microsoft\Windows\Temporary Internet Files\Content.IE5\2DNZ2GGT\green-check[1].gif">
            <a:extLst>
              <a:ext uri="{FF2B5EF4-FFF2-40B4-BE49-F238E27FC236}">
                <a16:creationId xmlns:a16="http://schemas.microsoft.com/office/drawing/2014/main" id="{C5656B67-5F51-40C2-A0D0-9AA04C580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133600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jch\AppData\Local\Microsoft\Windows\Temporary Internet Files\Content.IE5\2DNZ2GGT\green-check[1].gif">
            <a:extLst>
              <a:ext uri="{FF2B5EF4-FFF2-40B4-BE49-F238E27FC236}">
                <a16:creationId xmlns:a16="http://schemas.microsoft.com/office/drawing/2014/main" id="{C5656B67-5F51-40C2-A0D0-9AA04C580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712698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17509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7400"/>
            <a:ext cx="8229600" cy="982800"/>
          </a:xfrm>
        </p:spPr>
        <p:txBody>
          <a:bodyPr/>
          <a:lstStyle/>
          <a:p>
            <a:r>
              <a:rPr lang="en-US" dirty="0"/>
              <a:t>What is multiple imputation?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020" y="1752600"/>
            <a:ext cx="8229600" cy="4800600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Multiple imputation (MI) is a flexible, simulation-based statistical technique for handling missing data. Multiple imputation consists of three steps: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b="1" u="sng" dirty="0"/>
              <a:t>Imputation step</a:t>
            </a:r>
            <a:r>
              <a:rPr lang="en-US" sz="2200" dirty="0"/>
              <a:t>. M imputations (completed datasets) are generated under some chosen imputation model.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b="1" u="sng" dirty="0"/>
              <a:t>Completed-data analysis (estimation) step</a:t>
            </a:r>
            <a:r>
              <a:rPr lang="en-US" sz="2200" dirty="0"/>
              <a:t>. The desired analysis is performed separately on each imputation (m = 1, … , M). This is called completed-data analysis and is the primary analysis to be performed once missing data have been imputed.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b="1" u="sng" dirty="0"/>
              <a:t>Pooling step</a:t>
            </a:r>
            <a:r>
              <a:rPr lang="en-US" sz="2200" dirty="0"/>
              <a:t>. The results obtained from M completed-data analyses are combined into a single multiple-imputation result.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3492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7400"/>
            <a:ext cx="9143640" cy="982800"/>
          </a:xfrm>
        </p:spPr>
        <p:txBody>
          <a:bodyPr/>
          <a:lstStyle/>
          <a:p>
            <a:r>
              <a:rPr lang="en-US" sz="4000" dirty="0"/>
              <a:t>Notation and some terminology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020" y="1752600"/>
            <a:ext cx="8229600" cy="4800600"/>
          </a:xfrm>
        </p:spPr>
        <p:txBody>
          <a:bodyPr/>
          <a:lstStyle/>
          <a:p>
            <a:r>
              <a:rPr lang="en-US" sz="2400" dirty="0"/>
              <a:t>Original data are the data containing missing values</a:t>
            </a:r>
          </a:p>
          <a:p>
            <a:r>
              <a:rPr lang="en-US" sz="2400" dirty="0"/>
              <a:t>With a slight abuse of terminology, by an imputation we mean a copy of the original data in which missing values are imputed</a:t>
            </a:r>
          </a:p>
          <a:p>
            <a:r>
              <a:rPr lang="en-US" sz="2400" b="1" i="1" dirty="0"/>
              <a:t>M</a:t>
            </a:r>
            <a:r>
              <a:rPr lang="en-US" sz="2400" dirty="0"/>
              <a:t> is the number of imputations</a:t>
            </a:r>
          </a:p>
          <a:p>
            <a:r>
              <a:rPr lang="en-US" sz="2400" b="1" i="1" dirty="0"/>
              <a:t>m</a:t>
            </a:r>
            <a:r>
              <a:rPr lang="en-US" sz="2400" dirty="0"/>
              <a:t> (= 0, . . . ,</a:t>
            </a:r>
            <a:r>
              <a:rPr lang="en-US" sz="2400" b="1" i="1" dirty="0"/>
              <a:t>M</a:t>
            </a:r>
            <a:r>
              <a:rPr lang="en-US" sz="2400" dirty="0"/>
              <a:t>) refers to the original or imputed data: </a:t>
            </a:r>
            <a:r>
              <a:rPr lang="en-US" sz="2400" b="1" i="1" dirty="0"/>
              <a:t>m</a:t>
            </a:r>
            <a:r>
              <a:rPr lang="en-US" sz="2400" dirty="0"/>
              <a:t> = 0 means original data and </a:t>
            </a:r>
            <a:r>
              <a:rPr lang="en-US" sz="2400" b="1" i="1" dirty="0"/>
              <a:t>m</a:t>
            </a:r>
            <a:r>
              <a:rPr lang="en-US" sz="2400" dirty="0"/>
              <a:t> &gt; 0 means imputed data. </a:t>
            </a:r>
            <a:r>
              <a:rPr lang="en-US" sz="2400" b="1" i="1" dirty="0"/>
              <a:t>m</a:t>
            </a:r>
            <a:r>
              <a:rPr lang="en-US" sz="2400" dirty="0"/>
              <a:t> = 1 means the first imputation, </a:t>
            </a:r>
            <a:r>
              <a:rPr lang="en-US" sz="2400" b="1" i="1" dirty="0"/>
              <a:t>m</a:t>
            </a:r>
            <a:r>
              <a:rPr lang="en-US" sz="2400" dirty="0"/>
              <a:t> = 2 means the second imputation, etc.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3629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7400"/>
            <a:ext cx="8229600" cy="727363"/>
          </a:xfrm>
        </p:spPr>
        <p:txBody>
          <a:bodyPr/>
          <a:lstStyle/>
          <a:p>
            <a:r>
              <a:rPr lang="en-US" dirty="0"/>
              <a:t>The Imputation Step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21" y="1524000"/>
            <a:ext cx="1106456" cy="114530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78" y="2895600"/>
            <a:ext cx="1106456" cy="114530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21" y="4267200"/>
            <a:ext cx="1106456" cy="114530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21" y="5591746"/>
            <a:ext cx="1106456" cy="114530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81200" y="1893952"/>
            <a:ext cx="2204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Original Data (m=0)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981200" y="3200400"/>
            <a:ext cx="2332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Copy of Data (m = 1)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981200" y="4506848"/>
            <a:ext cx="2332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Copy of Data (m = 2)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17080" y="5979734"/>
            <a:ext cx="2332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Copy of Data (m = 3)</a:t>
            </a:r>
          </a:p>
        </p:txBody>
      </p:sp>
    </p:spTree>
    <p:extLst>
      <p:ext uri="{BB962C8B-B14F-4D97-AF65-F5344CB8AC3E}">
        <p14:creationId xmlns:p14="http://schemas.microsoft.com/office/powerpoint/2010/main" val="18611535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7400"/>
            <a:ext cx="9143640" cy="906600"/>
          </a:xfrm>
        </p:spPr>
        <p:txBody>
          <a:bodyPr/>
          <a:lstStyle/>
          <a:p>
            <a:r>
              <a:rPr lang="en-US" dirty="0"/>
              <a:t>The Imputation Step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141400"/>
            <a:ext cx="7666384" cy="2674852"/>
          </a:xfrm>
        </p:spPr>
      </p:pic>
    </p:spTree>
    <p:extLst>
      <p:ext uri="{BB962C8B-B14F-4D97-AF65-F5344CB8AC3E}">
        <p14:creationId xmlns:p14="http://schemas.microsoft.com/office/powerpoint/2010/main" val="22505541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7400"/>
            <a:ext cx="9143640" cy="678000"/>
          </a:xfrm>
        </p:spPr>
        <p:txBody>
          <a:bodyPr/>
          <a:lstStyle/>
          <a:p>
            <a:r>
              <a:rPr lang="en-US" dirty="0"/>
              <a:t>The Imputation Step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447800"/>
            <a:ext cx="6800143" cy="4648200"/>
          </a:xfrm>
        </p:spPr>
      </p:pic>
      <p:sp>
        <p:nvSpPr>
          <p:cNvPr id="7" name="TextBox 6"/>
          <p:cNvSpPr txBox="1"/>
          <p:nvPr/>
        </p:nvSpPr>
        <p:spPr>
          <a:xfrm>
            <a:off x="609600" y="6262991"/>
            <a:ext cx="79063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>
                <a:solidFill>
                  <a:srgbClr val="FF0000"/>
                </a:solidFill>
              </a:rPr>
              <a:t>bmi_new</a:t>
            </a:r>
            <a:r>
              <a:rPr lang="en-US" sz="2000" dirty="0"/>
              <a:t> = 26.6 + 1.7(attack) - .47(smokes) - .03(age) - .31(female) 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2209800" y="5577191"/>
            <a:ext cx="609600" cy="366409"/>
          </a:xfrm>
          <a:prstGeom prst="rect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6553200" y="5515582"/>
            <a:ext cx="762000" cy="428018"/>
          </a:xfrm>
          <a:prstGeom prst="rect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1295400" y="3581400"/>
            <a:ext cx="1752600" cy="0"/>
          </a:xfrm>
          <a:prstGeom prst="line">
            <a:avLst/>
          </a:prstGeom>
          <a:solidFill>
            <a:schemeClr val="accent1"/>
          </a:solidFill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11" name="Straight Arrow Connector 10"/>
          <p:cNvCxnSpPr>
            <a:stCxn id="9" idx="1"/>
            <a:endCxn id="8" idx="3"/>
          </p:cNvCxnSpPr>
          <p:nvPr/>
        </p:nvCxnSpPr>
        <p:spPr bwMode="auto">
          <a:xfrm flipH="1">
            <a:off x="2819400" y="5729591"/>
            <a:ext cx="3733800" cy="30805"/>
          </a:xfrm>
          <a:prstGeom prst="straightConnector1">
            <a:avLst/>
          </a:prstGeom>
          <a:solidFill>
            <a:schemeClr val="accent1"/>
          </a:solidFill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7801191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7400"/>
            <a:ext cx="9143640" cy="678000"/>
          </a:xfrm>
        </p:spPr>
        <p:txBody>
          <a:bodyPr/>
          <a:lstStyle/>
          <a:p>
            <a:r>
              <a:rPr lang="en-US" dirty="0"/>
              <a:t>The Imputation Step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09600" y="6262991"/>
            <a:ext cx="83599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bmi_new</a:t>
            </a:r>
            <a:r>
              <a:rPr lang="en-US" dirty="0"/>
              <a:t> = 26.5 + 1.7(attack) - .47(smokes) - .03(age) - .31(female) + </a:t>
            </a:r>
            <a:r>
              <a:rPr lang="en-US" b="1" dirty="0" err="1">
                <a:solidFill>
                  <a:srgbClr val="FF0000"/>
                </a:solidFill>
              </a:rPr>
              <a:t>rnormal</a:t>
            </a:r>
            <a:r>
              <a:rPr lang="en-US" b="1" dirty="0">
                <a:solidFill>
                  <a:srgbClr val="FF0000"/>
                </a:solidFill>
              </a:rPr>
              <a:t>()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20" y="2240279"/>
            <a:ext cx="8229600" cy="3116742"/>
          </a:xfrm>
        </p:spPr>
      </p:pic>
      <p:sp>
        <p:nvSpPr>
          <p:cNvPr id="8" name="Rectangle 7"/>
          <p:cNvSpPr/>
          <p:nvPr/>
        </p:nvSpPr>
        <p:spPr bwMode="auto">
          <a:xfrm>
            <a:off x="3733799" y="2201370"/>
            <a:ext cx="1489953" cy="366409"/>
          </a:xfrm>
          <a:prstGeom prst="rect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09281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7400"/>
            <a:ext cx="8229600" cy="727363"/>
          </a:xfrm>
        </p:spPr>
        <p:txBody>
          <a:bodyPr/>
          <a:lstStyle/>
          <a:p>
            <a:r>
              <a:rPr lang="en-US" dirty="0"/>
              <a:t>The Imputation Step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21" y="1524000"/>
            <a:ext cx="1106456" cy="114530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78" y="2895600"/>
            <a:ext cx="1106456" cy="114530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21" y="4267200"/>
            <a:ext cx="1106456" cy="114530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21" y="5591746"/>
            <a:ext cx="1106456" cy="1145309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673685" y="1895093"/>
            <a:ext cx="13805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Original Data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673685" y="3151709"/>
            <a:ext cx="74703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bmi_new</a:t>
            </a:r>
            <a:r>
              <a:rPr lang="en-US" sz="1600" dirty="0"/>
              <a:t> = 26.5 + 1.7(attack) - .47(smokes) - .03(age) - .31(female) + </a:t>
            </a:r>
            <a:r>
              <a:rPr lang="en-US" sz="1600" b="1" dirty="0" err="1">
                <a:solidFill>
                  <a:srgbClr val="FF0000"/>
                </a:solidFill>
              </a:rPr>
              <a:t>rnormal</a:t>
            </a:r>
            <a:r>
              <a:rPr lang="en-US" sz="1600" b="1" dirty="0">
                <a:solidFill>
                  <a:srgbClr val="FF0000"/>
                </a:solidFill>
              </a:rPr>
              <a:t>()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673685" y="4527240"/>
            <a:ext cx="74703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bmi_new</a:t>
            </a:r>
            <a:r>
              <a:rPr lang="en-US" sz="1600" dirty="0"/>
              <a:t> = 26.5 + 1.7(attack) - .47(smokes) - .03(age) - .31(female) + </a:t>
            </a:r>
            <a:r>
              <a:rPr lang="en-US" sz="1600" b="1" dirty="0" err="1">
                <a:solidFill>
                  <a:srgbClr val="FF0000"/>
                </a:solidFill>
              </a:rPr>
              <a:t>rnormal</a:t>
            </a:r>
            <a:r>
              <a:rPr lang="en-US" sz="1600" b="1" dirty="0">
                <a:solidFill>
                  <a:srgbClr val="FF0000"/>
                </a:solidFill>
              </a:rPr>
              <a:t>()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673325" y="5881779"/>
            <a:ext cx="74703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bmi_new</a:t>
            </a:r>
            <a:r>
              <a:rPr lang="en-US" sz="1600" dirty="0"/>
              <a:t> = 26.5 + 1.7(attack) - .47(smokes) - .03(age) - .31(female) + </a:t>
            </a:r>
            <a:r>
              <a:rPr lang="en-US" sz="1600" b="1" dirty="0" err="1">
                <a:solidFill>
                  <a:srgbClr val="FF0000"/>
                </a:solidFill>
              </a:rPr>
              <a:t>rnormal</a:t>
            </a:r>
            <a:r>
              <a:rPr lang="en-US" sz="1600" b="1" dirty="0">
                <a:solidFill>
                  <a:srgbClr val="FF0000"/>
                </a:solidFill>
              </a:rPr>
              <a:t>()</a:t>
            </a:r>
          </a:p>
        </p:txBody>
      </p:sp>
    </p:spTree>
    <p:extLst>
      <p:ext uri="{BB962C8B-B14F-4D97-AF65-F5344CB8AC3E}">
        <p14:creationId xmlns:p14="http://schemas.microsoft.com/office/powerpoint/2010/main" val="17692512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7400"/>
            <a:ext cx="8229600" cy="727363"/>
          </a:xfrm>
        </p:spPr>
        <p:txBody>
          <a:bodyPr/>
          <a:lstStyle/>
          <a:p>
            <a:r>
              <a:rPr lang="en-US" dirty="0"/>
              <a:t>The Imputation Step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21" y="1524000"/>
            <a:ext cx="1106456" cy="114530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78" y="2895600"/>
            <a:ext cx="1106456" cy="114530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21" y="4267200"/>
            <a:ext cx="1106456" cy="114530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21" y="5591746"/>
            <a:ext cx="1106456" cy="1145309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673685" y="1895093"/>
            <a:ext cx="13805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Original Data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673685" y="3151709"/>
            <a:ext cx="68531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bmi_new</a:t>
            </a:r>
            <a:r>
              <a:rPr lang="en-US" sz="1600" dirty="0"/>
              <a:t> = 26.5 + 1.7(attack) - .47(smokes) - .03(age) - .31(female) + </a:t>
            </a:r>
            <a:r>
              <a:rPr lang="en-US" sz="1600" b="1" dirty="0">
                <a:solidFill>
                  <a:srgbClr val="FF0000"/>
                </a:solidFill>
              </a:rPr>
              <a:t>1.7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673685" y="4527240"/>
            <a:ext cx="68531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bmi_new</a:t>
            </a:r>
            <a:r>
              <a:rPr lang="en-US" sz="1600" dirty="0"/>
              <a:t> = 26.5 + 1.7(attack) - .47(smokes) - .03(age) - .31(female) + </a:t>
            </a:r>
            <a:r>
              <a:rPr lang="en-US" sz="1600" b="1" dirty="0">
                <a:solidFill>
                  <a:srgbClr val="FF0000"/>
                </a:solidFill>
              </a:rPr>
              <a:t>0.9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673325" y="5881779"/>
            <a:ext cx="70245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bmi_new</a:t>
            </a:r>
            <a:r>
              <a:rPr lang="en-US" sz="1600" dirty="0"/>
              <a:t> = 26.5 + 1.7(attack) - .47(smokes) - .03(age) - .31(female) + </a:t>
            </a:r>
            <a:r>
              <a:rPr lang="en-US" sz="1600" b="1" dirty="0">
                <a:solidFill>
                  <a:srgbClr val="FF0000"/>
                </a:solidFill>
              </a:rPr>
              <a:t>-2.1</a:t>
            </a:r>
          </a:p>
        </p:txBody>
      </p:sp>
    </p:spTree>
    <p:extLst>
      <p:ext uri="{BB962C8B-B14F-4D97-AF65-F5344CB8AC3E}">
        <p14:creationId xmlns:p14="http://schemas.microsoft.com/office/powerpoint/2010/main" val="4008192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7400"/>
            <a:ext cx="9143640" cy="906600"/>
          </a:xfrm>
        </p:spPr>
        <p:txBody>
          <a:bodyPr/>
          <a:lstStyle/>
          <a:p>
            <a:r>
              <a:rPr lang="en-US" dirty="0"/>
              <a:t>Example Dataset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741969"/>
            <a:ext cx="8229600" cy="4242424"/>
          </a:xfrm>
        </p:spPr>
      </p:pic>
    </p:spTree>
    <p:extLst>
      <p:ext uri="{BB962C8B-B14F-4D97-AF65-F5344CB8AC3E}">
        <p14:creationId xmlns:p14="http://schemas.microsoft.com/office/powerpoint/2010/main" val="22689644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7400"/>
            <a:ext cx="8229600" cy="727363"/>
          </a:xfrm>
        </p:spPr>
        <p:txBody>
          <a:bodyPr/>
          <a:lstStyle/>
          <a:p>
            <a:r>
              <a:rPr lang="en-US" dirty="0"/>
              <a:t>The Estimation Step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21" y="1524000"/>
            <a:ext cx="1106456" cy="114530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78" y="2895600"/>
            <a:ext cx="1106456" cy="114530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21" y="4267200"/>
            <a:ext cx="1106456" cy="114530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21" y="5591746"/>
            <a:ext cx="1106456" cy="1145309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673685" y="1895093"/>
            <a:ext cx="13805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Original Data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673685" y="3151709"/>
            <a:ext cx="61093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logistic attack smokes age </a:t>
            </a:r>
            <a:r>
              <a:rPr lang="en-US" sz="16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bmi_new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hsgrad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female</a:t>
            </a:r>
            <a:endParaRPr lang="en-US" sz="1600" b="1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673685" y="4527240"/>
            <a:ext cx="61093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logistic attack smokes age </a:t>
            </a:r>
            <a:r>
              <a:rPr lang="en-US" sz="16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bmi_new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hsgrad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female</a:t>
            </a:r>
            <a:endParaRPr lang="en-US" sz="1600" b="1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673325" y="5881779"/>
            <a:ext cx="61093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logistic attack smokes age </a:t>
            </a:r>
            <a:r>
              <a:rPr lang="en-US" sz="16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bmi_new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hsgrad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female</a:t>
            </a:r>
            <a:endParaRPr lang="en-US" sz="1600" b="1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031067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020" y="1752600"/>
                <a:ext cx="5334180" cy="4953000"/>
              </a:xfrm>
            </p:spPr>
            <p:txBody>
              <a:bodyPr/>
              <a:lstStyle/>
              <a:p>
                <a:r>
                  <a:rPr lang="en-US" sz="2200" dirty="0"/>
                  <a:t>The </a:t>
                </a:r>
                <a:r>
                  <a:rPr lang="en-US" sz="2200" b="1" u="sng" dirty="0">
                    <a:solidFill>
                      <a:srgbClr val="FF0000"/>
                    </a:solidFill>
                  </a:rPr>
                  <a:t>within-imputation</a:t>
                </a:r>
                <a:r>
                  <a:rPr lang="en-US" sz="2200" dirty="0"/>
                  <a:t> (</a:t>
                </a:r>
                <a:r>
                  <a:rPr lang="en-US" sz="2200" b="1" i="1" dirty="0">
                    <a:solidFill>
                      <a:srgbClr val="FF0000"/>
                    </a:solidFill>
                  </a:rPr>
                  <a:t>W</a:t>
                </a:r>
                <a:r>
                  <a:rPr lang="en-US" sz="2200" dirty="0"/>
                  <a:t>) variance is calculated for each imputed dataset during estimation step.</a:t>
                </a:r>
              </a:p>
              <a:p>
                <a:r>
                  <a:rPr lang="en-US" sz="2200" dirty="0"/>
                  <a:t>The </a:t>
                </a:r>
                <a:r>
                  <a:rPr lang="en-US" sz="2200" b="1" u="sng" dirty="0">
                    <a:solidFill>
                      <a:srgbClr val="0000FF"/>
                    </a:solidFill>
                  </a:rPr>
                  <a:t>between-imputation</a:t>
                </a:r>
                <a:r>
                  <a:rPr lang="en-US" sz="2200" dirty="0"/>
                  <a:t> (</a:t>
                </a:r>
                <a:r>
                  <a:rPr lang="en-US" sz="2200" b="1" i="1" dirty="0">
                    <a:solidFill>
                      <a:srgbClr val="0000FF"/>
                    </a:solidFill>
                  </a:rPr>
                  <a:t>B</a:t>
                </a:r>
                <a:r>
                  <a:rPr lang="en-US" sz="2200" dirty="0"/>
                  <a:t>) variance is calculated during the pooling step. </a:t>
                </a:r>
              </a:p>
              <a:p>
                <a:r>
                  <a:rPr lang="en-US" sz="2200" dirty="0"/>
                  <a:t>The </a:t>
                </a:r>
                <a:r>
                  <a:rPr lang="en-US" sz="2200" b="1" u="sng" dirty="0"/>
                  <a:t>total variance </a:t>
                </a:r>
                <a:r>
                  <a:rPr lang="en-US" sz="2200" dirty="0"/>
                  <a:t>(</a:t>
                </a:r>
                <a:r>
                  <a:rPr lang="en-US" sz="2200" b="1" i="1" dirty="0"/>
                  <a:t>T</a:t>
                </a:r>
                <a:r>
                  <a:rPr lang="en-US" sz="2200" dirty="0"/>
                  <a:t>) is then:</a:t>
                </a:r>
              </a:p>
              <a:p>
                <a:pPr marL="0" indent="0">
                  <a:buNone/>
                </a:pPr>
                <a:endParaRPr lang="en-US" sz="22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𝑇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type m:val="skw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den>
                          </m:f>
                        </m:e>
                      </m:d>
                      <m:r>
                        <a:rPr lang="en-US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𝑊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1+</m:t>
                          </m:r>
                          <m:f>
                            <m:f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den>
                          </m:f>
                        </m:e>
                      </m:d>
                      <m:r>
                        <a:rPr lang="en-US" b="0" i="1" smtClean="0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020" y="1752600"/>
                <a:ext cx="5334180" cy="4953000"/>
              </a:xfrm>
              <a:blipFill>
                <a:blip r:embed="rId2"/>
                <a:stretch>
                  <a:fillRect l="-1371" t="-739" r="-8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7400"/>
            <a:ext cx="8229600" cy="982800"/>
          </a:xfrm>
        </p:spPr>
        <p:txBody>
          <a:bodyPr/>
          <a:lstStyle/>
          <a:p>
            <a:r>
              <a:rPr lang="en-US" dirty="0"/>
              <a:t>The Pooling Step</a:t>
            </a:r>
          </a:p>
        </p:txBody>
      </p:sp>
      <p:pic>
        <p:nvPicPr>
          <p:cNvPr id="4" name="Picture 3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7039967" y="1644945"/>
            <a:ext cx="1106456" cy="1145309"/>
            <a:chOff x="7010400" y="1761836"/>
            <a:chExt cx="1106456" cy="1145309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0400" y="1761836"/>
              <a:ext cx="1106456" cy="1145309"/>
            </a:xfrm>
            <a:prstGeom prst="rect">
              <a:avLst/>
            </a:prstGeom>
          </p:spPr>
        </p:pic>
        <p:cxnSp>
          <p:nvCxnSpPr>
            <p:cNvPr id="7" name="Straight Arrow Connector 6"/>
            <p:cNvCxnSpPr/>
            <p:nvPr/>
          </p:nvCxnSpPr>
          <p:spPr bwMode="auto">
            <a:xfrm>
              <a:off x="7068328" y="2346035"/>
              <a:ext cx="990600" cy="0"/>
            </a:xfrm>
            <a:prstGeom prst="straightConnector1">
              <a:avLst/>
            </a:prstGeom>
            <a:solidFill>
              <a:schemeClr val="accent1"/>
            </a:solidFill>
            <a:ln w="50800" cap="sq" cmpd="sng" algn="ctr">
              <a:solidFill>
                <a:srgbClr val="FF3300"/>
              </a:solidFill>
              <a:prstDash val="solid"/>
              <a:round/>
              <a:headEnd type="triangle"/>
              <a:tailEnd type="triangle"/>
            </a:ln>
            <a:effectLst/>
          </p:spPr>
        </p:cxnSp>
      </p:grpSp>
      <p:grpSp>
        <p:nvGrpSpPr>
          <p:cNvPr id="9" name="Group 8"/>
          <p:cNvGrpSpPr/>
          <p:nvPr/>
        </p:nvGrpSpPr>
        <p:grpSpPr>
          <a:xfrm>
            <a:off x="7041824" y="3016545"/>
            <a:ext cx="1106456" cy="1145309"/>
            <a:chOff x="7010400" y="1761836"/>
            <a:chExt cx="1106456" cy="1145309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0400" y="1761836"/>
              <a:ext cx="1106456" cy="1145309"/>
            </a:xfrm>
            <a:prstGeom prst="rect">
              <a:avLst/>
            </a:prstGeom>
          </p:spPr>
        </p:pic>
        <p:cxnSp>
          <p:nvCxnSpPr>
            <p:cNvPr id="11" name="Straight Arrow Connector 10"/>
            <p:cNvCxnSpPr/>
            <p:nvPr/>
          </p:nvCxnSpPr>
          <p:spPr bwMode="auto">
            <a:xfrm>
              <a:off x="7068328" y="2346035"/>
              <a:ext cx="990600" cy="0"/>
            </a:xfrm>
            <a:prstGeom prst="straightConnector1">
              <a:avLst/>
            </a:prstGeom>
            <a:solidFill>
              <a:schemeClr val="accent1"/>
            </a:solidFill>
            <a:ln w="50800" cap="sq" cmpd="sng" algn="ctr">
              <a:solidFill>
                <a:srgbClr val="FF3300"/>
              </a:solidFill>
              <a:prstDash val="solid"/>
              <a:round/>
              <a:headEnd type="triangle"/>
              <a:tailEnd type="triangle"/>
            </a:ln>
            <a:effectLst/>
          </p:spPr>
        </p:cxnSp>
      </p:grpSp>
      <p:grpSp>
        <p:nvGrpSpPr>
          <p:cNvPr id="12" name="Group 11"/>
          <p:cNvGrpSpPr/>
          <p:nvPr/>
        </p:nvGrpSpPr>
        <p:grpSpPr>
          <a:xfrm>
            <a:off x="7039967" y="4388145"/>
            <a:ext cx="1106456" cy="1145309"/>
            <a:chOff x="7010400" y="1761836"/>
            <a:chExt cx="1106456" cy="1145309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0400" y="1761836"/>
              <a:ext cx="1106456" cy="1145309"/>
            </a:xfrm>
            <a:prstGeom prst="rect">
              <a:avLst/>
            </a:prstGeom>
          </p:spPr>
        </p:pic>
        <p:cxnSp>
          <p:nvCxnSpPr>
            <p:cNvPr id="14" name="Straight Arrow Connector 13"/>
            <p:cNvCxnSpPr/>
            <p:nvPr/>
          </p:nvCxnSpPr>
          <p:spPr bwMode="auto">
            <a:xfrm>
              <a:off x="7068328" y="2346035"/>
              <a:ext cx="990600" cy="0"/>
            </a:xfrm>
            <a:prstGeom prst="straightConnector1">
              <a:avLst/>
            </a:prstGeom>
            <a:solidFill>
              <a:schemeClr val="accent1"/>
            </a:solidFill>
            <a:ln w="50800" cap="sq" cmpd="sng" algn="ctr">
              <a:solidFill>
                <a:srgbClr val="FF3300"/>
              </a:solidFill>
              <a:prstDash val="solid"/>
              <a:round/>
              <a:headEnd type="triangle"/>
              <a:tailEnd type="triangle"/>
            </a:ln>
            <a:effectLst/>
          </p:spPr>
        </p:cxnSp>
      </p:grpSp>
      <p:grpSp>
        <p:nvGrpSpPr>
          <p:cNvPr id="15" name="Group 14"/>
          <p:cNvGrpSpPr/>
          <p:nvPr/>
        </p:nvGrpSpPr>
        <p:grpSpPr>
          <a:xfrm>
            <a:off x="7039967" y="5712691"/>
            <a:ext cx="1106456" cy="1145309"/>
            <a:chOff x="7010400" y="1761836"/>
            <a:chExt cx="1106456" cy="1145309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0400" y="1761836"/>
              <a:ext cx="1106456" cy="1145309"/>
            </a:xfrm>
            <a:prstGeom prst="rect">
              <a:avLst/>
            </a:prstGeom>
          </p:spPr>
        </p:pic>
        <p:cxnSp>
          <p:nvCxnSpPr>
            <p:cNvPr id="17" name="Straight Arrow Connector 16"/>
            <p:cNvCxnSpPr/>
            <p:nvPr/>
          </p:nvCxnSpPr>
          <p:spPr bwMode="auto">
            <a:xfrm>
              <a:off x="7068328" y="2346035"/>
              <a:ext cx="990600" cy="0"/>
            </a:xfrm>
            <a:prstGeom prst="straightConnector1">
              <a:avLst/>
            </a:prstGeom>
            <a:solidFill>
              <a:schemeClr val="accent1"/>
            </a:solidFill>
            <a:ln w="50800" cap="sq" cmpd="sng" algn="ctr">
              <a:solidFill>
                <a:srgbClr val="FF3300"/>
              </a:solidFill>
              <a:prstDash val="solid"/>
              <a:round/>
              <a:headEnd type="triangle"/>
              <a:tailEnd type="triangle"/>
            </a:ln>
            <a:effectLst/>
          </p:spPr>
        </p:cxnSp>
      </p:grpSp>
      <p:cxnSp>
        <p:nvCxnSpPr>
          <p:cNvPr id="19" name="Straight Arrow Connector 18"/>
          <p:cNvCxnSpPr>
            <a:cxnSpLocks/>
          </p:cNvCxnSpPr>
          <p:nvPr/>
        </p:nvCxnSpPr>
        <p:spPr bwMode="auto">
          <a:xfrm>
            <a:off x="8305800" y="2133600"/>
            <a:ext cx="0" cy="4163290"/>
          </a:xfrm>
          <a:prstGeom prst="straightConnector1">
            <a:avLst/>
          </a:prstGeom>
          <a:solidFill>
            <a:schemeClr val="accent1"/>
          </a:solidFill>
          <a:ln w="50800" cap="sq" cmpd="sng" algn="ctr">
            <a:solidFill>
              <a:srgbClr val="0000FF"/>
            </a:solidFill>
            <a:prstDash val="solid"/>
            <a:round/>
            <a:headEnd type="triangle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94917207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7400"/>
            <a:ext cx="9143640" cy="982800"/>
          </a:xfrm>
        </p:spPr>
        <p:txBody>
          <a:bodyPr/>
          <a:lstStyle/>
          <a:p>
            <a:r>
              <a:rPr lang="en-US" sz="4000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752600"/>
            <a:ext cx="7924620" cy="4800600"/>
          </a:xfrm>
        </p:spPr>
        <p:txBody>
          <a:bodyPr/>
          <a:lstStyle/>
          <a:p>
            <a:endParaRPr lang="en-US" sz="1400" dirty="0"/>
          </a:p>
          <a:p>
            <a:r>
              <a:rPr lang="en-US" sz="3600" dirty="0"/>
              <a:t>Example Dataset</a:t>
            </a:r>
          </a:p>
          <a:p>
            <a:r>
              <a:rPr lang="en-US" sz="3600" dirty="0"/>
              <a:t>Missing Data Mechanisms</a:t>
            </a:r>
          </a:p>
          <a:p>
            <a:r>
              <a:rPr lang="en-US" sz="3600" dirty="0"/>
              <a:t>What is multiple imputation?</a:t>
            </a:r>
          </a:p>
          <a:p>
            <a:r>
              <a:rPr lang="en-US" sz="3600" dirty="0"/>
              <a:t>Multiple imputation in Stata</a:t>
            </a:r>
          </a:p>
          <a:p>
            <a:r>
              <a:rPr lang="en-US" sz="3600" dirty="0"/>
              <a:t>Why use multiple imputation? 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pic>
        <p:nvPicPr>
          <p:cNvPr id="5" name="Picture 2" descr="C:\Users\jch\AppData\Local\Microsoft\Windows\Temporary Internet Files\Content.IE5\2DNZ2GGT\green-check[1].gif">
            <a:extLst>
              <a:ext uri="{FF2B5EF4-FFF2-40B4-BE49-F238E27FC236}">
                <a16:creationId xmlns:a16="http://schemas.microsoft.com/office/drawing/2014/main" id="{C5656B67-5F51-40C2-A0D0-9AA04C580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133600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jch\AppData\Local\Microsoft\Windows\Temporary Internet Files\Content.IE5\2DNZ2GGT\green-check[1].gif">
            <a:extLst>
              <a:ext uri="{FF2B5EF4-FFF2-40B4-BE49-F238E27FC236}">
                <a16:creationId xmlns:a16="http://schemas.microsoft.com/office/drawing/2014/main" id="{C5656B67-5F51-40C2-A0D0-9AA04C580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712698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jch\AppData\Local\Microsoft\Windows\Temporary Internet Files\Content.IE5\2DNZ2GGT\green-check[1].gif">
            <a:extLst>
              <a:ext uri="{FF2B5EF4-FFF2-40B4-BE49-F238E27FC236}">
                <a16:creationId xmlns:a16="http://schemas.microsoft.com/office/drawing/2014/main" id="{C5656B67-5F51-40C2-A0D0-9AA04C580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429000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05942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7400"/>
            <a:ext cx="9143640" cy="982800"/>
          </a:xfrm>
        </p:spPr>
        <p:txBody>
          <a:bodyPr/>
          <a:lstStyle/>
          <a:p>
            <a:r>
              <a:rPr lang="en-US" sz="4000" dirty="0"/>
              <a:t>Main features of Stata’s </a:t>
            </a:r>
            <a:r>
              <a:rPr lang="en-US" sz="4000" b="1" dirty="0">
                <a:latin typeface="Courier New" panose="02070309020205020404" pitchFamily="49" charset="0"/>
                <a:cs typeface="Courier New" panose="02070309020205020404" pitchFamily="49" charset="0"/>
              </a:rPr>
              <a:t>mi</a:t>
            </a:r>
            <a:r>
              <a:rPr lang="en-US" sz="4000" dirty="0"/>
              <a:t> command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020" y="1905000"/>
            <a:ext cx="8229600" cy="4648200"/>
          </a:xfrm>
        </p:spPr>
        <p:txBody>
          <a:bodyPr/>
          <a:lstStyle/>
          <a:p>
            <a:r>
              <a:rPr lang="en-US" sz="2800" dirty="0"/>
              <a:t>Stata’s </a:t>
            </a:r>
            <a:r>
              <a:rPr lang="en-US" sz="2800" b="1" dirty="0">
                <a:latin typeface="Courier New" panose="02070309020205020404" pitchFamily="49" charset="0"/>
                <a:cs typeface="Courier New" panose="02070309020205020404" pitchFamily="49" charset="0"/>
              </a:rPr>
              <a:t>mi</a:t>
            </a:r>
            <a:r>
              <a:rPr lang="en-US" sz="2800" dirty="0"/>
              <a:t> suite of commands perform all three steps of multiple imputation:</a:t>
            </a:r>
          </a:p>
          <a:p>
            <a:pPr lvl="1"/>
            <a:r>
              <a:rPr lang="en-US" sz="2400" dirty="0"/>
              <a:t>Create imputed datasets, each with the missing values filled in (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mi impute</a:t>
            </a:r>
            <a:r>
              <a:rPr lang="en-US" sz="2400" dirty="0"/>
              <a:t>)</a:t>
            </a:r>
          </a:p>
          <a:p>
            <a:pPr lvl="1"/>
            <a:r>
              <a:rPr lang="en-US" sz="2400" dirty="0"/>
              <a:t>Fit your model on each imputed dataset (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mi estimate</a:t>
            </a:r>
            <a:r>
              <a:rPr lang="en-US" sz="2400" dirty="0"/>
              <a:t>)</a:t>
            </a:r>
          </a:p>
          <a:p>
            <a:pPr lvl="1"/>
            <a:r>
              <a:rPr lang="en-US" sz="2400" dirty="0"/>
              <a:t>Collect all the model fits and apply Rubin’s combination rules to form “mi-adjusted” parameter estimates and standard errors (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mi estimate</a:t>
            </a:r>
            <a:r>
              <a:rPr lang="en-US" sz="2400" dirty="0"/>
              <a:t>)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5300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7400"/>
            <a:ext cx="9143640" cy="982800"/>
          </a:xfrm>
        </p:spPr>
        <p:txBody>
          <a:bodyPr/>
          <a:lstStyle/>
          <a:p>
            <a:r>
              <a:rPr lang="en-US" sz="4000" dirty="0"/>
              <a:t>Multiple Imputation Using Stata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020" y="1752600"/>
            <a:ext cx="8229600" cy="4800600"/>
          </a:xfrm>
        </p:spPr>
        <p:txBody>
          <a:bodyPr/>
          <a:lstStyle/>
          <a:p>
            <a:r>
              <a:rPr lang="en-US" sz="3600" dirty="0"/>
              <a:t>The </a:t>
            </a:r>
            <a:r>
              <a:rPr lang="en-US" sz="3600" b="1" dirty="0">
                <a:latin typeface="Courier New" panose="02070309020205020404" pitchFamily="49" charset="0"/>
                <a:cs typeface="Courier New" panose="02070309020205020404" pitchFamily="49" charset="0"/>
              </a:rPr>
              <a:t>mi</a:t>
            </a:r>
            <a:r>
              <a:rPr lang="en-US" sz="3600" dirty="0"/>
              <a:t> Control Panel</a:t>
            </a:r>
          </a:p>
          <a:p>
            <a:r>
              <a:rPr lang="en-US" sz="3600" dirty="0"/>
              <a:t>Examining and setting up </a:t>
            </a:r>
            <a:r>
              <a:rPr lang="en-US" sz="3600" b="1" dirty="0">
                <a:latin typeface="Courier New" panose="02070309020205020404" pitchFamily="49" charset="0"/>
                <a:cs typeface="Courier New" panose="02070309020205020404" pitchFamily="49" charset="0"/>
              </a:rPr>
              <a:t>mi</a:t>
            </a:r>
            <a:r>
              <a:rPr lang="en-US" sz="3600" dirty="0"/>
              <a:t> data</a:t>
            </a:r>
          </a:p>
          <a:p>
            <a:r>
              <a:rPr lang="en-US" sz="3600" dirty="0"/>
              <a:t>Univariate imputation</a:t>
            </a:r>
          </a:p>
          <a:p>
            <a:r>
              <a:rPr lang="en-US" sz="3600" dirty="0"/>
              <a:t>Estimation</a:t>
            </a:r>
          </a:p>
          <a:p>
            <a:r>
              <a:rPr lang="en-US" sz="3600" dirty="0"/>
              <a:t>Testing</a:t>
            </a:r>
          </a:p>
          <a:p>
            <a:r>
              <a:rPr lang="en-US" sz="3600" dirty="0"/>
              <a:t>Prediction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35617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1531" y="762000"/>
            <a:ext cx="9143640" cy="906600"/>
          </a:xfrm>
        </p:spPr>
        <p:txBody>
          <a:bodyPr/>
          <a:lstStyle/>
          <a:p>
            <a:r>
              <a:rPr lang="en-US" dirty="0"/>
              <a:t>The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mi</a:t>
            </a:r>
            <a:r>
              <a:rPr lang="en-US" dirty="0"/>
              <a:t> Control Panel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076" y="1752600"/>
            <a:ext cx="5916663" cy="4800600"/>
          </a:xfrm>
        </p:spPr>
      </p:pic>
    </p:spTree>
    <p:extLst>
      <p:ext uri="{BB962C8B-B14F-4D97-AF65-F5344CB8AC3E}">
        <p14:creationId xmlns:p14="http://schemas.microsoft.com/office/powerpoint/2010/main" val="388523070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1531" y="762000"/>
            <a:ext cx="9143640" cy="906600"/>
          </a:xfrm>
        </p:spPr>
        <p:txBody>
          <a:bodyPr/>
          <a:lstStyle/>
          <a:p>
            <a:r>
              <a:rPr lang="en-US" dirty="0"/>
              <a:t>Examine Missing Data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828800"/>
            <a:ext cx="8541318" cy="4267200"/>
          </a:xfrm>
        </p:spPr>
      </p:pic>
    </p:spTree>
    <p:extLst>
      <p:ext uri="{BB962C8B-B14F-4D97-AF65-F5344CB8AC3E}">
        <p14:creationId xmlns:p14="http://schemas.microsoft.com/office/powerpoint/2010/main" val="321708964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1531" y="762000"/>
            <a:ext cx="9143640" cy="906600"/>
          </a:xfrm>
        </p:spPr>
        <p:txBody>
          <a:bodyPr/>
          <a:lstStyle/>
          <a:p>
            <a:r>
              <a:rPr lang="en-US" dirty="0"/>
              <a:t>Examine Missing Data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489" y="2667000"/>
            <a:ext cx="8229600" cy="2040940"/>
          </a:xfrm>
        </p:spPr>
      </p:pic>
    </p:spTree>
    <p:extLst>
      <p:ext uri="{BB962C8B-B14F-4D97-AF65-F5344CB8AC3E}">
        <p14:creationId xmlns:p14="http://schemas.microsoft.com/office/powerpoint/2010/main" val="41875265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1531" y="762000"/>
            <a:ext cx="9143640" cy="906600"/>
          </a:xfrm>
        </p:spPr>
        <p:txBody>
          <a:bodyPr/>
          <a:lstStyle/>
          <a:p>
            <a:r>
              <a:rPr lang="en-US" dirty="0"/>
              <a:t>The Imputation Step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20" y="1905000"/>
            <a:ext cx="8229600" cy="4131325"/>
          </a:xfrm>
        </p:spPr>
      </p:pic>
      <p:sp>
        <p:nvSpPr>
          <p:cNvPr id="7" name="TextBox 6"/>
          <p:cNvSpPr txBox="1"/>
          <p:nvPr/>
        </p:nvSpPr>
        <p:spPr>
          <a:xfrm>
            <a:off x="329569" y="6324600"/>
            <a:ext cx="84845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NOTE: We’re only using 5 imputations to keep things simple but you should use at least 20.</a:t>
            </a:r>
          </a:p>
        </p:txBody>
      </p:sp>
    </p:spTree>
    <p:extLst>
      <p:ext uri="{BB962C8B-B14F-4D97-AF65-F5344CB8AC3E}">
        <p14:creationId xmlns:p14="http://schemas.microsoft.com/office/powerpoint/2010/main" val="224643413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1531" y="762000"/>
            <a:ext cx="9143640" cy="906600"/>
          </a:xfrm>
        </p:spPr>
        <p:txBody>
          <a:bodyPr/>
          <a:lstStyle/>
          <a:p>
            <a:r>
              <a:rPr lang="en-US" dirty="0"/>
              <a:t>The Imputation Step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2286000"/>
            <a:ext cx="8331270" cy="3207298"/>
          </a:xfrm>
        </p:spPr>
      </p:pic>
    </p:spTree>
    <p:extLst>
      <p:ext uri="{BB962C8B-B14F-4D97-AF65-F5344CB8AC3E}">
        <p14:creationId xmlns:p14="http://schemas.microsoft.com/office/powerpoint/2010/main" val="1652649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7400"/>
            <a:ext cx="9143640" cy="982800"/>
          </a:xfrm>
        </p:spPr>
        <p:txBody>
          <a:bodyPr/>
          <a:lstStyle/>
          <a:p>
            <a:r>
              <a:rPr lang="en-US" sz="4000" dirty="0"/>
              <a:t>Example Dataset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020" y="2057400"/>
            <a:ext cx="8229600" cy="4495800"/>
          </a:xfrm>
        </p:spPr>
        <p:txBody>
          <a:bodyPr/>
          <a:lstStyle/>
          <a:p>
            <a:r>
              <a:rPr lang="en-US" sz="2800" dirty="0"/>
              <a:t>The objective is to examine the relationship between smoking and heart attacks adjusting for age, body mass index, educational status, and gender</a:t>
            </a:r>
          </a:p>
          <a:p>
            <a:endParaRPr lang="en-US" sz="2800" dirty="0"/>
          </a:p>
          <a:p>
            <a:r>
              <a:rPr lang="en-US" sz="2800" dirty="0"/>
              <a:t>We want to perform a logistic regression of heart attack (</a:t>
            </a:r>
            <a:r>
              <a:rPr lang="en-US" sz="2800" b="1" dirty="0">
                <a:latin typeface="Courier New" panose="02070309020205020404" pitchFamily="49" charset="0"/>
                <a:cs typeface="Courier New" panose="02070309020205020404" pitchFamily="49" charset="0"/>
              </a:rPr>
              <a:t>attack</a:t>
            </a:r>
            <a:r>
              <a:rPr lang="en-US" sz="2800" dirty="0"/>
              <a:t>) with the other variables as </a:t>
            </a:r>
            <a:r>
              <a:rPr lang="en-US" sz="2800" dirty="0" err="1"/>
              <a:t>regressors</a:t>
            </a:r>
            <a:endParaRPr lang="en-US" sz="2800" dirty="0"/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88573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1531" y="762000"/>
            <a:ext cx="9143640" cy="906600"/>
          </a:xfrm>
        </p:spPr>
        <p:txBody>
          <a:bodyPr/>
          <a:lstStyle/>
          <a:p>
            <a:r>
              <a:rPr lang="en-US" dirty="0"/>
              <a:t>The Imputation Step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20" y="1600200"/>
            <a:ext cx="8229600" cy="3726200"/>
          </a:xfrm>
        </p:spPr>
      </p:pic>
      <p:sp>
        <p:nvSpPr>
          <p:cNvPr id="7" name="TextBox 6"/>
          <p:cNvSpPr txBox="1"/>
          <p:nvPr/>
        </p:nvSpPr>
        <p:spPr>
          <a:xfrm>
            <a:off x="152401" y="5430937"/>
            <a:ext cx="89597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Three new variables were created by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mi set</a:t>
            </a:r>
            <a:r>
              <a:rPr lang="en-US" dirty="0"/>
              <a:t> and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mi impute</a:t>
            </a:r>
            <a:r>
              <a:rPr lang="en-US" dirty="0"/>
              <a:t>:</a:t>
            </a:r>
          </a:p>
          <a:p>
            <a:r>
              <a:rPr lang="en-US" dirty="0"/>
              <a:t>	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_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mi_id</a:t>
            </a:r>
            <a:r>
              <a:rPr lang="en-US" dirty="0"/>
              <a:t>	       An identification number for records within an imputed dataset</a:t>
            </a:r>
          </a:p>
          <a:p>
            <a:r>
              <a:rPr lang="en-US" dirty="0"/>
              <a:t>	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_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mi_miss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dirty="0"/>
              <a:t>An indicator for missing values of the imputed variable</a:t>
            </a:r>
          </a:p>
          <a:p>
            <a:r>
              <a:rPr lang="en-US" dirty="0"/>
              <a:t>     	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_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mi_m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</a:t>
            </a:r>
            <a:r>
              <a:rPr lang="en-US" dirty="0"/>
              <a:t>The number (m) for each imputed dataset (m=0 is original data)</a:t>
            </a:r>
          </a:p>
        </p:txBody>
      </p:sp>
    </p:spTree>
    <p:extLst>
      <p:ext uri="{BB962C8B-B14F-4D97-AF65-F5344CB8AC3E}">
        <p14:creationId xmlns:p14="http://schemas.microsoft.com/office/powerpoint/2010/main" val="150392343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1531" y="762000"/>
            <a:ext cx="9143640" cy="906600"/>
          </a:xfrm>
        </p:spPr>
        <p:txBody>
          <a:bodyPr/>
          <a:lstStyle/>
          <a:p>
            <a:r>
              <a:rPr lang="en-US" dirty="0"/>
              <a:t>The Imputation Step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055" y="2209800"/>
            <a:ext cx="5884468" cy="3048000"/>
          </a:xfrm>
        </p:spPr>
      </p:pic>
    </p:spTree>
    <p:extLst>
      <p:ext uri="{BB962C8B-B14F-4D97-AF65-F5344CB8AC3E}">
        <p14:creationId xmlns:p14="http://schemas.microsoft.com/office/powerpoint/2010/main" val="336493825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1531" y="762000"/>
            <a:ext cx="9143640" cy="906600"/>
          </a:xfrm>
        </p:spPr>
        <p:txBody>
          <a:bodyPr/>
          <a:lstStyle/>
          <a:p>
            <a:r>
              <a:rPr lang="en-US" dirty="0"/>
              <a:t>Data Management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944" y="1752600"/>
            <a:ext cx="5737752" cy="4525963"/>
          </a:xfrm>
        </p:spPr>
      </p:pic>
    </p:spTree>
    <p:extLst>
      <p:ext uri="{BB962C8B-B14F-4D97-AF65-F5344CB8AC3E}">
        <p14:creationId xmlns:p14="http://schemas.microsoft.com/office/powerpoint/2010/main" val="142519378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838200"/>
            <a:ext cx="4876800" cy="5737056"/>
          </a:xfrm>
        </p:spPr>
      </p:pic>
    </p:spTree>
    <p:extLst>
      <p:ext uri="{BB962C8B-B14F-4D97-AF65-F5344CB8AC3E}">
        <p14:creationId xmlns:p14="http://schemas.microsoft.com/office/powerpoint/2010/main" val="277461951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1531" y="762000"/>
            <a:ext cx="9143640" cy="906600"/>
          </a:xfrm>
        </p:spPr>
        <p:txBody>
          <a:bodyPr/>
          <a:lstStyle/>
          <a:p>
            <a:r>
              <a:rPr lang="en-US" dirty="0"/>
              <a:t>The Estimation Step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832082"/>
            <a:ext cx="8686800" cy="4281054"/>
          </a:xfrm>
        </p:spPr>
      </p:pic>
    </p:spTree>
    <p:extLst>
      <p:ext uri="{BB962C8B-B14F-4D97-AF65-F5344CB8AC3E}">
        <p14:creationId xmlns:p14="http://schemas.microsoft.com/office/powerpoint/2010/main" val="19507171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1531" y="762000"/>
            <a:ext cx="9143640" cy="906600"/>
          </a:xfrm>
        </p:spPr>
        <p:txBody>
          <a:bodyPr/>
          <a:lstStyle/>
          <a:p>
            <a:r>
              <a:rPr lang="en-US" dirty="0"/>
              <a:t>The Estimation and Pooling Step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828800"/>
            <a:ext cx="8229600" cy="4439165"/>
          </a:xfrm>
        </p:spPr>
      </p:pic>
    </p:spTree>
    <p:extLst>
      <p:ext uri="{BB962C8B-B14F-4D97-AF65-F5344CB8AC3E}">
        <p14:creationId xmlns:p14="http://schemas.microsoft.com/office/powerpoint/2010/main" val="383756829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1531" y="762000"/>
            <a:ext cx="9143640" cy="906600"/>
          </a:xfrm>
        </p:spPr>
        <p:txBody>
          <a:bodyPr/>
          <a:lstStyle/>
          <a:p>
            <a:r>
              <a:rPr lang="en-US" dirty="0"/>
              <a:t>Testing Coefficients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16" y="1752600"/>
            <a:ext cx="8222408" cy="4525963"/>
          </a:xfrm>
        </p:spPr>
      </p:pic>
    </p:spTree>
    <p:extLst>
      <p:ext uri="{BB962C8B-B14F-4D97-AF65-F5344CB8AC3E}">
        <p14:creationId xmlns:p14="http://schemas.microsoft.com/office/powerpoint/2010/main" val="242469395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1531" y="762000"/>
            <a:ext cx="9143640" cy="906600"/>
          </a:xfrm>
        </p:spPr>
        <p:txBody>
          <a:bodyPr/>
          <a:lstStyle/>
          <a:p>
            <a:r>
              <a:rPr lang="en-US" dirty="0"/>
              <a:t>Testing Coefficients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981" y="2438400"/>
            <a:ext cx="6889677" cy="1981200"/>
          </a:xfrm>
        </p:spPr>
      </p:pic>
    </p:spTree>
    <p:extLst>
      <p:ext uri="{BB962C8B-B14F-4D97-AF65-F5344CB8AC3E}">
        <p14:creationId xmlns:p14="http://schemas.microsoft.com/office/powerpoint/2010/main" val="33419371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1531" y="762000"/>
            <a:ext cx="9143640" cy="906600"/>
          </a:xfrm>
        </p:spPr>
        <p:txBody>
          <a:bodyPr/>
          <a:lstStyle/>
          <a:p>
            <a:r>
              <a:rPr lang="en-US" dirty="0"/>
              <a:t>Predictions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266" y="1828800"/>
            <a:ext cx="5715108" cy="4525963"/>
          </a:xfrm>
        </p:spPr>
      </p:pic>
    </p:spTree>
    <p:extLst>
      <p:ext uri="{BB962C8B-B14F-4D97-AF65-F5344CB8AC3E}">
        <p14:creationId xmlns:p14="http://schemas.microsoft.com/office/powerpoint/2010/main" val="222166495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7400"/>
            <a:ext cx="9143640" cy="982800"/>
          </a:xfrm>
        </p:spPr>
        <p:txBody>
          <a:bodyPr/>
          <a:lstStyle/>
          <a:p>
            <a:r>
              <a:rPr lang="en-US" sz="4000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752600"/>
            <a:ext cx="7924620" cy="4800600"/>
          </a:xfrm>
        </p:spPr>
        <p:txBody>
          <a:bodyPr/>
          <a:lstStyle/>
          <a:p>
            <a:endParaRPr lang="en-US" sz="1400" dirty="0"/>
          </a:p>
          <a:p>
            <a:r>
              <a:rPr lang="en-US" sz="3600" dirty="0"/>
              <a:t>Example Dataset</a:t>
            </a:r>
          </a:p>
          <a:p>
            <a:r>
              <a:rPr lang="en-US" sz="3600" dirty="0"/>
              <a:t>Missing Data Mechanisms</a:t>
            </a:r>
          </a:p>
          <a:p>
            <a:r>
              <a:rPr lang="en-US" sz="3600" dirty="0"/>
              <a:t>What is multiple imputation?</a:t>
            </a:r>
          </a:p>
          <a:p>
            <a:r>
              <a:rPr lang="en-US" sz="3600" dirty="0"/>
              <a:t>Multiple imputation in Stata</a:t>
            </a:r>
          </a:p>
          <a:p>
            <a:r>
              <a:rPr lang="en-US" sz="3600" dirty="0"/>
              <a:t>Why use multiple imputation? 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pic>
        <p:nvPicPr>
          <p:cNvPr id="5" name="Picture 2" descr="C:\Users\jch\AppData\Local\Microsoft\Windows\Temporary Internet Files\Content.IE5\2DNZ2GGT\green-check[1].gif">
            <a:extLst>
              <a:ext uri="{FF2B5EF4-FFF2-40B4-BE49-F238E27FC236}">
                <a16:creationId xmlns:a16="http://schemas.microsoft.com/office/drawing/2014/main" id="{C5656B67-5F51-40C2-A0D0-9AA04C580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133600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jch\AppData\Local\Microsoft\Windows\Temporary Internet Files\Content.IE5\2DNZ2GGT\green-check[1].gif">
            <a:extLst>
              <a:ext uri="{FF2B5EF4-FFF2-40B4-BE49-F238E27FC236}">
                <a16:creationId xmlns:a16="http://schemas.microsoft.com/office/drawing/2014/main" id="{C5656B67-5F51-40C2-A0D0-9AA04C580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712698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jch\AppData\Local\Microsoft\Windows\Temporary Internet Files\Content.IE5\2DNZ2GGT\green-check[1].gif">
            <a:extLst>
              <a:ext uri="{FF2B5EF4-FFF2-40B4-BE49-F238E27FC236}">
                <a16:creationId xmlns:a16="http://schemas.microsoft.com/office/drawing/2014/main" id="{C5656B67-5F51-40C2-A0D0-9AA04C580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429000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jch\AppData\Local\Microsoft\Windows\Temporary Internet Files\Content.IE5\2DNZ2GGT\green-check[1].gif">
            <a:extLst>
              <a:ext uri="{FF2B5EF4-FFF2-40B4-BE49-F238E27FC236}">
                <a16:creationId xmlns:a16="http://schemas.microsoft.com/office/drawing/2014/main" id="{C5656B67-5F51-40C2-A0D0-9AA04C580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317" y="4093064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44696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7400"/>
            <a:ext cx="9143640" cy="906600"/>
          </a:xfrm>
        </p:spPr>
        <p:txBody>
          <a:bodyPr/>
          <a:lstStyle/>
          <a:p>
            <a:r>
              <a:rPr lang="en-US" dirty="0"/>
              <a:t>Example Dataset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577" y="2438400"/>
            <a:ext cx="7756485" cy="2620434"/>
          </a:xfrm>
        </p:spPr>
      </p:pic>
      <p:sp>
        <p:nvSpPr>
          <p:cNvPr id="3" name="Right Arrow 2"/>
          <p:cNvSpPr/>
          <p:nvPr/>
        </p:nvSpPr>
        <p:spPr bwMode="auto">
          <a:xfrm>
            <a:off x="2286000" y="3886200"/>
            <a:ext cx="673608" cy="228600"/>
          </a:xfrm>
          <a:prstGeom prst="rightArrow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16705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7400"/>
            <a:ext cx="9143640" cy="982800"/>
          </a:xfrm>
        </p:spPr>
        <p:txBody>
          <a:bodyPr/>
          <a:lstStyle/>
          <a:p>
            <a:r>
              <a:rPr lang="en-US" sz="4000" dirty="0"/>
              <a:t>Why use multiple imputation?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020" y="1752600"/>
            <a:ext cx="8229600" cy="4800600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The objective of MI is not to predict missing values as close as possible to the true ones but to handle missing data in a way resulting in valid statistical inference (Rubin 1996)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30497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7400"/>
            <a:ext cx="9143640" cy="982800"/>
          </a:xfrm>
        </p:spPr>
        <p:txBody>
          <a:bodyPr/>
          <a:lstStyle/>
          <a:p>
            <a:r>
              <a:rPr lang="en-US" sz="4000" dirty="0"/>
              <a:t>Why use multiple imputation?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020" y="1752600"/>
            <a:ext cx="8229600" cy="4800600"/>
          </a:xfrm>
        </p:spPr>
        <p:txBody>
          <a:bodyPr/>
          <a:lstStyle/>
          <a:p>
            <a:r>
              <a:rPr lang="en-US" sz="2800" dirty="0"/>
              <a:t>It is more flexible than fully-parametric methods, e.g. maximum likelihood, purely Bayesian analysis</a:t>
            </a:r>
          </a:p>
          <a:p>
            <a:r>
              <a:rPr lang="en-US" sz="2800" dirty="0"/>
              <a:t>It can be more efficient than listwise deletion (complete-cases analysis) and can avoid potential bias</a:t>
            </a:r>
          </a:p>
          <a:p>
            <a:r>
              <a:rPr lang="en-US" sz="2800" dirty="0"/>
              <a:t>It accounts for missing-data uncertainty and, thus, does not underestimate the variance of estimates unlike single imputation methods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0270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7400"/>
            <a:ext cx="9143640" cy="982800"/>
          </a:xfrm>
        </p:spPr>
        <p:txBody>
          <a:bodyPr/>
          <a:lstStyle/>
          <a:p>
            <a:r>
              <a:rPr lang="en-US" sz="4000" dirty="0"/>
              <a:t>Statistical validity of MI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020" y="1752600"/>
            <a:ext cx="8229600" cy="4800600"/>
          </a:xfrm>
        </p:spPr>
        <p:txBody>
          <a:bodyPr/>
          <a:lstStyle/>
          <a:p>
            <a:endParaRPr lang="en-US" sz="2800" dirty="0"/>
          </a:p>
          <a:p>
            <a:r>
              <a:rPr lang="en-US" sz="2800" dirty="0"/>
              <a:t>MI yields statistically valid inference if an imputation method used is proper per Rubin (1987, 118–119)</a:t>
            </a:r>
          </a:p>
          <a:p>
            <a:r>
              <a:rPr lang="en-US" sz="2800" dirty="0"/>
              <a:t>Loosely speaking, the imputation mechanism, which produces imputations, must maintain the existing characteristics of the data and incorporate adequate variability (uncertainty) induced by unobserved data.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4839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7400"/>
            <a:ext cx="9143640" cy="982800"/>
          </a:xfrm>
        </p:spPr>
        <p:txBody>
          <a:bodyPr/>
          <a:lstStyle/>
          <a:p>
            <a:r>
              <a:rPr lang="en-US" sz="4000" dirty="0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020" y="1752600"/>
            <a:ext cx="8229600" cy="4800600"/>
          </a:xfrm>
        </p:spPr>
        <p:txBody>
          <a:bodyPr/>
          <a:lstStyle/>
          <a:p>
            <a:r>
              <a:rPr lang="en-US" sz="2800" dirty="0"/>
              <a:t>MI is a stochastic method. Remember to </a:t>
            </a:r>
            <a:r>
              <a:rPr lang="en-US" sz="2800" b="1" dirty="0"/>
              <a:t>set the random-number seed</a:t>
            </a:r>
            <a:r>
              <a:rPr lang="en-US" sz="2800" dirty="0"/>
              <a:t> to reproduce the same point estimates later</a:t>
            </a:r>
          </a:p>
          <a:p>
            <a:r>
              <a:rPr lang="en-US" sz="2800" dirty="0"/>
              <a:t>MI preserves all available data and thus can be more efficient than complete-cases analysis.  It can also avoid potential bias when complete cases differ from incomplete cases</a:t>
            </a:r>
          </a:p>
          <a:p>
            <a:r>
              <a:rPr lang="en-US" sz="2800" dirty="0"/>
              <a:t>Unlike fully-parametric methods, MI can easily be applied to a wide range of analyses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13305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7400"/>
            <a:ext cx="9143640" cy="982800"/>
          </a:xfrm>
        </p:spPr>
        <p:txBody>
          <a:bodyPr/>
          <a:lstStyle/>
          <a:p>
            <a:r>
              <a:rPr lang="en-US" sz="4000" dirty="0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020" y="1752600"/>
            <a:ext cx="8229600" cy="4800600"/>
          </a:xfrm>
        </p:spPr>
        <p:txBody>
          <a:bodyPr/>
          <a:lstStyle/>
          <a:p>
            <a:r>
              <a:rPr lang="en-US" sz="2800" dirty="0"/>
              <a:t>MI separates the stochastic, imputation step from the analysis step — the imputer and the analyst can be different people!</a:t>
            </a:r>
          </a:p>
          <a:p>
            <a:r>
              <a:rPr lang="it-IT" sz="2800" dirty="0"/>
              <a:t>In Stata, use </a:t>
            </a:r>
            <a:r>
              <a:rPr lang="it-IT" sz="2800" b="1" dirty="0">
                <a:latin typeface="Courier New" panose="02070309020205020404" pitchFamily="49" charset="0"/>
                <a:cs typeface="Courier New" panose="02070309020205020404" pitchFamily="49" charset="0"/>
              </a:rPr>
              <a:t>mi impute </a:t>
            </a:r>
            <a:r>
              <a:rPr lang="it-IT" sz="2800" dirty="0"/>
              <a:t>for imputation and </a:t>
            </a:r>
            <a:r>
              <a:rPr lang="it-IT" sz="2800" b="1" dirty="0">
                <a:latin typeface="Courier New" panose="02070309020205020404" pitchFamily="49" charset="0"/>
                <a:cs typeface="Courier New" panose="02070309020205020404" pitchFamily="49" charset="0"/>
              </a:rPr>
              <a:t>mi estimate</a:t>
            </a:r>
            <a:r>
              <a:rPr lang="it-IT" sz="2800" dirty="0"/>
              <a:t> for analysis</a:t>
            </a:r>
          </a:p>
          <a:p>
            <a:r>
              <a:rPr lang="en-US" sz="2800" dirty="0"/>
              <a:t>Use MI Control Panel to guide you through all the phases of MI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68408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832104"/>
          </a:xfrm>
        </p:spPr>
        <p:txBody>
          <a:bodyPr/>
          <a:lstStyle/>
          <a:p>
            <a:r>
              <a:rPr lang="en-US" dirty="0"/>
              <a:t>For more information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814209"/>
            <a:ext cx="3000375" cy="4324350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1814209"/>
            <a:ext cx="280523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21645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832104"/>
          </a:xfrm>
        </p:spPr>
        <p:txBody>
          <a:bodyPr/>
          <a:lstStyle/>
          <a:p>
            <a:r>
              <a:rPr lang="en-US" dirty="0"/>
              <a:t>For more information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905000"/>
            <a:ext cx="8229600" cy="4572000"/>
          </a:xfrm>
        </p:spPr>
        <p:txBody>
          <a:bodyPr/>
          <a:lstStyle/>
          <a:p>
            <a:r>
              <a:rPr lang="en-US" sz="2800" u="sng" dirty="0" smtClean="0"/>
              <a:t>Videos</a:t>
            </a:r>
            <a:endParaRPr lang="en-US" sz="2800" u="sng" dirty="0"/>
          </a:p>
          <a:p>
            <a:pPr lvl="1"/>
            <a:r>
              <a:rPr lang="it-IT" sz="2000" dirty="0">
                <a:hlinkClick r:id="rId2"/>
              </a:rPr>
              <a:t>Multiple imputation in Stata®: Setup, imputation, estimation--regression imputation</a:t>
            </a:r>
            <a:endParaRPr lang="it-IT" sz="2000" dirty="0"/>
          </a:p>
          <a:p>
            <a:pPr lvl="1"/>
            <a:r>
              <a:rPr lang="en-US" sz="2000" dirty="0">
                <a:hlinkClick r:id="rId3"/>
              </a:rPr>
              <a:t>Multiple imputation in Stata®: Setup, imputation, estimation--predictive mean matching</a:t>
            </a:r>
            <a:endParaRPr lang="en-US" sz="2000" dirty="0"/>
          </a:p>
          <a:p>
            <a:pPr lvl="1"/>
            <a:r>
              <a:rPr lang="it-IT" sz="2000" dirty="0">
                <a:hlinkClick r:id="rId4"/>
              </a:rPr>
              <a:t>Multiple imputation in Stata®: Setup, imputation, estimation--logistic regression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1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80099"/>
            <a:ext cx="9144000" cy="240798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dirty="0" smtClean="0"/>
              <a:t>Thank you!</a:t>
            </a:r>
            <a:endParaRPr lang="en-US" sz="4400" dirty="0"/>
          </a:p>
          <a:p>
            <a:pPr marL="0" indent="0" algn="ctr">
              <a:buNone/>
            </a:pPr>
            <a:endParaRPr lang="en-US" sz="2000" dirty="0"/>
          </a:p>
          <a:p>
            <a:pPr marL="0" indent="0" algn="ctr">
              <a:buNone/>
            </a:pPr>
            <a:r>
              <a:rPr lang="en-US" sz="4400" dirty="0"/>
              <a:t>Questions?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571500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You can contact me anytime </a:t>
            </a:r>
            <a:r>
              <a:rPr lang="en-US" sz="2800" dirty="0" smtClean="0"/>
              <a:t>at:</a:t>
            </a:r>
          </a:p>
          <a:p>
            <a:pPr algn="ctr"/>
            <a:r>
              <a:rPr lang="en-US" sz="2800" dirty="0" smtClean="0"/>
              <a:t> </a:t>
            </a:r>
            <a:r>
              <a:rPr lang="en-US" sz="2800" dirty="0">
                <a:hlinkClick r:id="rId2"/>
              </a:rPr>
              <a:t>chuber@stata.com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441960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You can download the slides, dataset, and do-file here:</a:t>
            </a:r>
          </a:p>
          <a:p>
            <a:pPr algn="ctr"/>
            <a:r>
              <a:rPr lang="en-US" sz="2400" b="1" dirty="0">
                <a:hlinkClick r:id="rId4"/>
              </a:rPr>
              <a:t>https://</a:t>
            </a:r>
            <a:r>
              <a:rPr lang="en-US" sz="2400" b="1" dirty="0" smtClean="0">
                <a:hlinkClick r:id="rId4"/>
              </a:rPr>
              <a:t>tinyurl.com/MultipleImputation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0032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7400"/>
            <a:ext cx="9143640" cy="906600"/>
          </a:xfrm>
        </p:spPr>
        <p:txBody>
          <a:bodyPr/>
          <a:lstStyle/>
          <a:p>
            <a:r>
              <a:rPr lang="en-US" dirty="0"/>
              <a:t>Example Dataset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626" y="1752600"/>
            <a:ext cx="6782388" cy="4359018"/>
          </a:xfrm>
        </p:spPr>
      </p:pic>
    </p:spTree>
    <p:extLst>
      <p:ext uri="{BB962C8B-B14F-4D97-AF65-F5344CB8AC3E}">
        <p14:creationId xmlns:p14="http://schemas.microsoft.com/office/powerpoint/2010/main" val="2795421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1531" y="762000"/>
            <a:ext cx="9143640" cy="906600"/>
          </a:xfrm>
        </p:spPr>
        <p:txBody>
          <a:bodyPr/>
          <a:lstStyle/>
          <a:p>
            <a:r>
              <a:rPr lang="en-US" dirty="0"/>
              <a:t>Complete Case Analysis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286000"/>
            <a:ext cx="8229600" cy="3501558"/>
          </a:xfrm>
        </p:spPr>
      </p:pic>
    </p:spTree>
    <p:extLst>
      <p:ext uri="{BB962C8B-B14F-4D97-AF65-F5344CB8AC3E}">
        <p14:creationId xmlns:p14="http://schemas.microsoft.com/office/powerpoint/2010/main" val="21988694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7400"/>
            <a:ext cx="9143640" cy="906600"/>
          </a:xfrm>
        </p:spPr>
        <p:txBody>
          <a:bodyPr/>
          <a:lstStyle/>
          <a:p>
            <a:r>
              <a:rPr lang="en-US" dirty="0"/>
              <a:t>Mean Substitution?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141400"/>
            <a:ext cx="8058317" cy="2811600"/>
          </a:xfrm>
        </p:spPr>
      </p:pic>
    </p:spTree>
    <p:extLst>
      <p:ext uri="{BB962C8B-B14F-4D97-AF65-F5344CB8AC3E}">
        <p14:creationId xmlns:p14="http://schemas.microsoft.com/office/powerpoint/2010/main" val="4832707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7400"/>
            <a:ext cx="9143640" cy="906600"/>
          </a:xfrm>
        </p:spPr>
        <p:txBody>
          <a:bodyPr/>
          <a:lstStyle/>
          <a:p>
            <a:r>
              <a:rPr lang="en-US" dirty="0"/>
              <a:t>Mean Substitution?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828800"/>
            <a:ext cx="8534400" cy="4267200"/>
          </a:xfrm>
        </p:spPr>
      </p:pic>
      <p:sp>
        <p:nvSpPr>
          <p:cNvPr id="7" name="Rectangle 6"/>
          <p:cNvSpPr/>
          <p:nvPr/>
        </p:nvSpPr>
        <p:spPr bwMode="auto">
          <a:xfrm>
            <a:off x="3352800" y="2590800"/>
            <a:ext cx="1066800" cy="381000"/>
          </a:xfrm>
          <a:prstGeom prst="rect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752600" y="5398851"/>
            <a:ext cx="685800" cy="468549"/>
          </a:xfrm>
          <a:prstGeom prst="rect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 bwMode="auto">
          <a:xfrm flipH="1">
            <a:off x="2438400" y="2971800"/>
            <a:ext cx="914400" cy="2427051"/>
          </a:xfrm>
          <a:prstGeom prst="straightConnector1">
            <a:avLst/>
          </a:prstGeom>
          <a:solidFill>
            <a:schemeClr val="accent1"/>
          </a:solidFill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664876515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13633</TotalTime>
  <Words>1497</Words>
  <Application>Microsoft Office PowerPoint</Application>
  <PresentationFormat>On-screen Show (4:3)</PresentationFormat>
  <Paragraphs>193</Paragraphs>
  <Slides>57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61" baseType="lpstr">
      <vt:lpstr>Arial</vt:lpstr>
      <vt:lpstr>Cambria Math</vt:lpstr>
      <vt:lpstr>Courier New</vt:lpstr>
      <vt:lpstr>Default Design</vt:lpstr>
      <vt:lpstr>Multiple Imputation Using Stata</vt:lpstr>
      <vt:lpstr>Outline</vt:lpstr>
      <vt:lpstr>Example Dataset</vt:lpstr>
      <vt:lpstr>Example Dataset</vt:lpstr>
      <vt:lpstr>Example Dataset</vt:lpstr>
      <vt:lpstr>Example Dataset</vt:lpstr>
      <vt:lpstr>Complete Case Analysis</vt:lpstr>
      <vt:lpstr>Mean Substitution?</vt:lpstr>
      <vt:lpstr>Mean Substitution?</vt:lpstr>
      <vt:lpstr>Mean Substitution?</vt:lpstr>
      <vt:lpstr>Mean Substitution?</vt:lpstr>
      <vt:lpstr>Outline</vt:lpstr>
      <vt:lpstr>Missing Data Mechanisms</vt:lpstr>
      <vt:lpstr>Missing Completely At Random (MCAR)</vt:lpstr>
      <vt:lpstr>Missing Completely At Random (MCAR)</vt:lpstr>
      <vt:lpstr>Missing At Random (MAR)</vt:lpstr>
      <vt:lpstr>Missing At Random (MAR)</vt:lpstr>
      <vt:lpstr>Missing Not At Random (MNAR)</vt:lpstr>
      <vt:lpstr>Missing Not At Random (MNAR)</vt:lpstr>
      <vt:lpstr>Checking MCAR vs MAR</vt:lpstr>
      <vt:lpstr>Outline</vt:lpstr>
      <vt:lpstr>What is multiple imputation?</vt:lpstr>
      <vt:lpstr>Notation and some terminology</vt:lpstr>
      <vt:lpstr>The Imputation Step</vt:lpstr>
      <vt:lpstr>The Imputation Step</vt:lpstr>
      <vt:lpstr>The Imputation Step</vt:lpstr>
      <vt:lpstr>The Imputation Step</vt:lpstr>
      <vt:lpstr>The Imputation Step</vt:lpstr>
      <vt:lpstr>The Imputation Step</vt:lpstr>
      <vt:lpstr>The Estimation Step</vt:lpstr>
      <vt:lpstr>The Pooling Step</vt:lpstr>
      <vt:lpstr>Outline</vt:lpstr>
      <vt:lpstr>Main features of Stata’s mi command</vt:lpstr>
      <vt:lpstr>Multiple Imputation Using Stata</vt:lpstr>
      <vt:lpstr>The mi Control Panel</vt:lpstr>
      <vt:lpstr>Examine Missing Data</vt:lpstr>
      <vt:lpstr>Examine Missing Data</vt:lpstr>
      <vt:lpstr>The Imputation Step</vt:lpstr>
      <vt:lpstr>The Imputation Step</vt:lpstr>
      <vt:lpstr>The Imputation Step</vt:lpstr>
      <vt:lpstr>The Imputation Step</vt:lpstr>
      <vt:lpstr>Data Management</vt:lpstr>
      <vt:lpstr>PowerPoint Presentation</vt:lpstr>
      <vt:lpstr>The Estimation Step</vt:lpstr>
      <vt:lpstr>The Estimation and Pooling Step</vt:lpstr>
      <vt:lpstr>Testing Coefficients</vt:lpstr>
      <vt:lpstr>Testing Coefficients</vt:lpstr>
      <vt:lpstr>Predictions</vt:lpstr>
      <vt:lpstr>Outline</vt:lpstr>
      <vt:lpstr>Why use multiple imputation? </vt:lpstr>
      <vt:lpstr>Why use multiple imputation?</vt:lpstr>
      <vt:lpstr>Statistical validity of MI</vt:lpstr>
      <vt:lpstr>Summary</vt:lpstr>
      <vt:lpstr>Summary</vt:lpstr>
      <vt:lpstr>For more information</vt:lpstr>
      <vt:lpstr>For more information</vt:lpstr>
      <vt:lpstr>PowerPoint Presentation</vt:lpstr>
    </vt:vector>
  </TitlesOfParts>
  <Company>TAMU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and Review</dc:title>
  <dc:creator>jchuber</dc:creator>
  <cp:lastModifiedBy>ChuckStata</cp:lastModifiedBy>
  <cp:revision>1480</cp:revision>
  <dcterms:created xsi:type="dcterms:W3CDTF">2005-05-17T02:08:03Z</dcterms:created>
  <dcterms:modified xsi:type="dcterms:W3CDTF">2019-10-02T15:11:00Z</dcterms:modified>
</cp:coreProperties>
</file>