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369" r:id="rId2"/>
    <p:sldId id="422" r:id="rId3"/>
    <p:sldId id="398" r:id="rId4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6C68"/>
    <a:srgbClr val="FFFFFF"/>
    <a:srgbClr val="FF9900"/>
    <a:srgbClr val="FFCC66"/>
    <a:srgbClr val="FF5050"/>
    <a:srgbClr val="FFFF99"/>
    <a:srgbClr val="99CCFF"/>
    <a:srgbClr val="99FF9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 varScale="1">
        <p:scale>
          <a:sx n="110" d="100"/>
          <a:sy n="110" d="100"/>
        </p:scale>
        <p:origin x="165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990" y="114"/>
      </p:cViewPr>
      <p:guideLst>
        <p:guide orient="horz" pos="3132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72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394" y="1"/>
            <a:ext cx="2949772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09094CD3-86A8-45F0-971F-7605B42F9F54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1734"/>
            <a:ext cx="2949772" cy="49760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394" y="9441734"/>
            <a:ext cx="2949772" cy="49760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A2355522-8E2D-4283-882A-D98917736A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2788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2899E5A2-2A96-432D-930D-49EE3FB27673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80" y="4721941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5404983D-6435-4E3E-8C53-839614B9A4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5606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983D-6435-4E3E-8C53-839614B9A4CC}" type="slidenum">
              <a:rPr lang="en-GB" smtClean="0"/>
              <a:t>1</a:t>
            </a:fld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89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983D-6435-4E3E-8C53-839614B9A4CC}" type="slidenum">
              <a:rPr lang="en-GB" smtClean="0"/>
              <a:t>2</a:t>
            </a:fld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32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4238" y="722313"/>
            <a:ext cx="4970462" cy="372745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983D-6435-4E3E-8C53-839614B9A4CC}" type="slidenum">
              <a:rPr lang="en-GB" smtClean="0"/>
              <a:t>3</a:t>
            </a:fld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32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8AEA355-BBAA-43A0-94CA-CEDB811BA7F9}" type="datetimeFigureOut">
              <a:rPr lang="en-US" smtClean="0"/>
              <a:t>04-07-18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8A4CB53-8B82-450E-A49D-331AE3582CF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217917" y="116632"/>
            <a:ext cx="8746569" cy="6552728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1743100"/>
            <a:ext cx="9419292" cy="2189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4800" b="1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Joint OXSTAT/ECRN Meeting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4800" b="1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How to be a PI as a statistician</a:t>
            </a:r>
          </a:p>
        </p:txBody>
      </p:sp>
      <p:pic>
        <p:nvPicPr>
          <p:cNvPr id="7" name="Picture 2" descr="G:\OXSTAT\Logo Pack\Screen\The Ox Stat Net-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65033"/>
            <a:ext cx="1853005" cy="95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 bwMode="auto">
          <a:xfrm>
            <a:off x="1433282" y="2838078"/>
            <a:ext cx="6552728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endParaRPr lang="en-GB" altLang="en-US" sz="2800" b="1" kern="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 algn="ctr">
              <a:buNone/>
            </a:pPr>
            <a:endParaRPr lang="en-GB" altLang="en-US" sz="2800" b="1" kern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 algn="ctr">
              <a:buNone/>
            </a:pPr>
            <a:r>
              <a:rPr lang="en-GB" altLang="en-US" sz="2000" b="1" kern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Dr Louise Linsell, Senior Medical Statistician, NPEU</a:t>
            </a:r>
          </a:p>
          <a:p>
            <a:pPr marL="0" indent="0" algn="ctr">
              <a:buNone/>
            </a:pPr>
            <a:r>
              <a:rPr lang="en-GB" altLang="en-US" sz="2000" b="1" kern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Dr Aurora Perez-</a:t>
            </a:r>
            <a:r>
              <a:rPr lang="en-GB" altLang="en-US" sz="2000" b="1" kern="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Cornago</a:t>
            </a:r>
            <a:r>
              <a:rPr lang="en-GB" altLang="en-US" sz="2000" b="1" kern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Nutritional Epidemiologist, CEU</a:t>
            </a:r>
          </a:p>
          <a:p>
            <a:pPr marL="0" indent="0" algn="ctr">
              <a:buNone/>
            </a:pPr>
            <a:r>
              <a:rPr lang="en-GB" altLang="en-US" sz="2000" b="1" kern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Dr Derrick Bennett, Senior Statistician, CTSU</a:t>
            </a:r>
            <a:endParaRPr lang="en-US" altLang="en-US" sz="2000" b="1" kern="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 algn="ctr">
              <a:buNone/>
            </a:pPr>
            <a:endParaRPr lang="en-GB" altLang="en-US" sz="2400" b="1" kern="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 algn="ctr">
              <a:buNone/>
            </a:pPr>
            <a:r>
              <a:rPr lang="en-GB" altLang="en-US" sz="2400" b="1" kern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Clinical Trial Service Unit, Richard Doll Building</a:t>
            </a:r>
            <a:endParaRPr lang="en-GB" altLang="en-US" sz="2400" b="1" kern="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 algn="ctr">
              <a:buNone/>
            </a:pPr>
            <a:r>
              <a:rPr lang="en-GB" altLang="en-US" sz="1800" b="1" kern="0" dirty="0">
                <a:latin typeface="Calibri" pitchFamily="34" charset="0"/>
                <a:ea typeface="Calibri" pitchFamily="34" charset="0"/>
                <a:cs typeface="Calibri" pitchFamily="34" charset="0"/>
              </a:rPr>
              <a:t>4</a:t>
            </a:r>
            <a:r>
              <a:rPr lang="en-GB" altLang="en-US" sz="1800" b="1" kern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July 2018</a:t>
            </a:r>
            <a:endParaRPr lang="en-US" altLang="en-US" sz="1800" b="1" kern="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 algn="ctr">
              <a:buNone/>
            </a:pPr>
            <a:endParaRPr lang="en-US" altLang="en-US" sz="2800" b="1" kern="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48064" y="472866"/>
            <a:ext cx="33123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b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Early Career Research Network</a:t>
            </a:r>
            <a:endParaRPr lang="en-GB" sz="3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31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5034" y="255240"/>
            <a:ext cx="8655587" cy="641412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Picture 2" descr="G:\OXSTAT\Logo Pack\Screen\The Ox Stat Net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484784"/>
            <a:ext cx="3250424" cy="1670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48740" y="3933056"/>
            <a:ext cx="47525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Mailing list: </a:t>
            </a:r>
            <a:r>
              <a:rPr lang="en-GB" sz="3200" dirty="0" smtClean="0">
                <a:solidFill>
                  <a:srgbClr val="3366FF"/>
                </a:solidFill>
                <a:latin typeface="Comic Sans MS" panose="030F0702030302020204" pitchFamily="66" charset="0"/>
              </a:rPr>
              <a:t>oxstat@npeu.ox.ac.uk</a:t>
            </a:r>
            <a:endParaRPr lang="en-GB" sz="32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99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36892" y="255240"/>
            <a:ext cx="8655587" cy="641412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963" y="260648"/>
            <a:ext cx="8229600" cy="1143000"/>
          </a:xfrm>
        </p:spPr>
        <p:txBody>
          <a:bodyPr/>
          <a:lstStyle/>
          <a:p>
            <a:r>
              <a:rPr lang="en-GB" sz="4000" b="1" dirty="0" smtClean="0">
                <a:solidFill>
                  <a:srgbClr val="002060"/>
                </a:solidFill>
                <a:latin typeface="Calibri" pitchFamily="34" charset="0"/>
              </a:rPr>
              <a:t>Today’s talks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704076" y="1196752"/>
            <a:ext cx="8024804" cy="637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1200"/>
              </a:spcAft>
            </a:pPr>
            <a:r>
              <a:rPr lang="en-GB" sz="1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Overview </a:t>
            </a:r>
            <a:r>
              <a:rPr lang="en-GB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of the </a:t>
            </a:r>
            <a:r>
              <a:rPr lang="en-GB" sz="1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Clinical Trial Service Unit (CTSU)                                                     </a:t>
            </a:r>
            <a:r>
              <a:rPr lang="en-GB" sz="1800" b="1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Dr </a:t>
            </a:r>
            <a:r>
              <a:rPr lang="en-GB" sz="1800" b="1" i="1" dirty="0">
                <a:solidFill>
                  <a:srgbClr val="002060"/>
                </a:solidFill>
                <a:latin typeface="Calibri" panose="020F0502020204030204" pitchFamily="34" charset="0"/>
              </a:rPr>
              <a:t>Derrick </a:t>
            </a:r>
            <a:r>
              <a:rPr lang="en-GB" sz="1800" b="1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Bennett</a:t>
            </a:r>
            <a:endParaRPr lang="en-GB" sz="1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en-GB" sz="1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How </a:t>
            </a:r>
            <a:r>
              <a:rPr lang="en-GB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to be a Principal Investigator (PI) as </a:t>
            </a:r>
            <a:r>
              <a:rPr lang="en-GB" sz="1800" b="1">
                <a:solidFill>
                  <a:srgbClr val="002060"/>
                </a:solidFill>
                <a:latin typeface="Calibri" panose="020F0502020204030204" pitchFamily="34" charset="0"/>
              </a:rPr>
              <a:t>a </a:t>
            </a:r>
            <a:r>
              <a:rPr lang="en-GB" sz="1800" b="1" smtClean="0">
                <a:solidFill>
                  <a:srgbClr val="002060"/>
                </a:solidFill>
                <a:latin typeface="Calibri" panose="020F0502020204030204" pitchFamily="34" charset="0"/>
              </a:rPr>
              <a:t>statistician                                            </a:t>
            </a:r>
            <a:r>
              <a:rPr lang="en-GB" sz="1800" b="1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Dr Louise Linsell</a:t>
            </a:r>
            <a:r>
              <a:rPr lang="en-GB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                 </a:t>
            </a:r>
          </a:p>
          <a:p>
            <a:pPr>
              <a:spcAft>
                <a:spcPts val="1200"/>
              </a:spcAft>
            </a:pPr>
            <a:r>
              <a:rPr lang="en-GB" sz="1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Funding </a:t>
            </a:r>
            <a:r>
              <a:rPr lang="en-GB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opportunities for statisticians and methodologists      </a:t>
            </a:r>
            <a:r>
              <a:rPr lang="en-GB" sz="1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                          </a:t>
            </a:r>
            <a:r>
              <a:rPr lang="en-GB" sz="1800" b="1" i="1" dirty="0">
                <a:solidFill>
                  <a:srgbClr val="002060"/>
                </a:solidFill>
                <a:latin typeface="Calibri" panose="020F0502020204030204" pitchFamily="34" charset="0"/>
              </a:rPr>
              <a:t>Dr Goher Ayman          </a:t>
            </a:r>
            <a:r>
              <a:rPr lang="en-GB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       </a:t>
            </a:r>
          </a:p>
          <a:p>
            <a:pPr defTabSz="0">
              <a:spcAft>
                <a:spcPts val="1200"/>
              </a:spcAft>
            </a:pPr>
            <a:r>
              <a:rPr lang="en-GB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Implementing central statistical monitoring in multi-centre trials: </a:t>
            </a:r>
            <a:r>
              <a:rPr lang="en-GB" sz="1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         Example </a:t>
            </a:r>
            <a:r>
              <a:rPr lang="en-GB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of a s</a:t>
            </a:r>
            <a:r>
              <a:rPr lang="en-GB" sz="1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tudy </a:t>
            </a:r>
            <a:r>
              <a:rPr lang="en-GB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within a t</a:t>
            </a:r>
            <a:r>
              <a:rPr lang="en-GB" sz="1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rial                                                                                                          </a:t>
            </a:r>
            <a:r>
              <a:rPr lang="en-GB" sz="1800" b="1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Dr Elsa Valdes-Marquez</a:t>
            </a:r>
            <a:r>
              <a:rPr lang="en-GB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                                                                               </a:t>
            </a:r>
          </a:p>
          <a:p>
            <a:pPr>
              <a:spcAft>
                <a:spcPts val="1200"/>
              </a:spcAft>
            </a:pPr>
            <a:r>
              <a:rPr lang="en-GB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Experiences of an MRC Methodological Research Fellowship </a:t>
            </a:r>
            <a:r>
              <a:rPr lang="en-GB" sz="1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                    </a:t>
            </a:r>
            <a:r>
              <a:rPr lang="en-GB" sz="1800" b="1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Danielle </a:t>
            </a:r>
            <a:r>
              <a:rPr lang="en-GB" sz="1800" b="1" i="1" dirty="0">
                <a:solidFill>
                  <a:srgbClr val="002060"/>
                </a:solidFill>
                <a:latin typeface="Calibri" panose="020F0502020204030204" pitchFamily="34" charset="0"/>
              </a:rPr>
              <a:t>Edwards</a:t>
            </a:r>
          </a:p>
          <a:p>
            <a:pPr defTabSz="5165725">
              <a:spcAft>
                <a:spcPts val="1200"/>
              </a:spcAft>
              <a:tabLst>
                <a:tab pos="2865438" algn="l"/>
              </a:tabLst>
            </a:pPr>
            <a:r>
              <a:rPr lang="en-GB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Academic Career Progression for a Statistical Scientist             </a:t>
            </a:r>
            <a:r>
              <a:rPr lang="en-GB" sz="1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                 </a:t>
            </a:r>
            <a:r>
              <a:rPr lang="en-GB" sz="1800" b="1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Associate </a:t>
            </a:r>
            <a:r>
              <a:rPr lang="en-GB" sz="1800" b="1" i="1" dirty="0">
                <a:solidFill>
                  <a:srgbClr val="002060"/>
                </a:solidFill>
                <a:latin typeface="Calibri" panose="020F0502020204030204" pitchFamily="34" charset="0"/>
              </a:rPr>
              <a:t>Professor Jemma </a:t>
            </a:r>
            <a:r>
              <a:rPr lang="en-GB" sz="1800" b="1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Hopewell</a:t>
            </a:r>
          </a:p>
          <a:p>
            <a:pPr marL="0" indent="0" defTabSz="5165725">
              <a:spcAft>
                <a:spcPts val="1200"/>
              </a:spcAft>
              <a:buNone/>
              <a:tabLst>
                <a:tab pos="2865438" algn="l"/>
              </a:tabLst>
            </a:pPr>
            <a:r>
              <a:rPr lang="en-GB" sz="1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                                             2.30pm Close</a:t>
            </a:r>
            <a:endParaRPr lang="en-GB" sz="1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 defTabSz="432000" eaLnBrk="1" hangingPunct="1">
              <a:spcBef>
                <a:spcPts val="0"/>
              </a:spcBef>
              <a:spcAft>
                <a:spcPts val="1800"/>
              </a:spcAft>
              <a:buNone/>
            </a:pPr>
            <a:endParaRPr lang="en-US" altLang="en-US" sz="1800" b="1" dirty="0">
              <a:solidFill>
                <a:srgbClr val="00206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defTabSz="432000" eaLnBrk="1" hangingPunct="1">
              <a:spcBef>
                <a:spcPts val="0"/>
              </a:spcBef>
              <a:spcAft>
                <a:spcPts val="1800"/>
              </a:spcAft>
            </a:pPr>
            <a:endParaRPr lang="en-US" altLang="en-US" sz="1800" b="1" dirty="0">
              <a:solidFill>
                <a:srgbClr val="00206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9" name="Picture 2" descr="G:\OXSTAT\Logo Pack\Screen\The Ox Stat Net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478312"/>
            <a:ext cx="1224136" cy="629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65484" y="6121266"/>
            <a:ext cx="1222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2060"/>
                </a:solidFill>
              </a:rPr>
              <a:t>ECRN</a:t>
            </a:r>
            <a:endParaRPr lang="en-GB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7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NPEU">
      <a:dk1>
        <a:srgbClr val="000000"/>
      </a:dk1>
      <a:lt1>
        <a:srgbClr val="FFFFFF"/>
      </a:lt1>
      <a:dk2>
        <a:srgbClr val="6E90A6"/>
      </a:dk2>
      <a:lt2>
        <a:srgbClr val="EFF3F6"/>
      </a:lt2>
      <a:accent1>
        <a:srgbClr val="ADB6A8"/>
      </a:accent1>
      <a:accent2>
        <a:srgbClr val="A19CA8"/>
      </a:accent2>
      <a:accent3>
        <a:srgbClr val="BA636A"/>
      </a:accent3>
      <a:accent4>
        <a:srgbClr val="9CD196"/>
      </a:accent4>
      <a:accent5>
        <a:srgbClr val="ADB4B8"/>
      </a:accent5>
      <a:accent6>
        <a:srgbClr val="E3D9B1"/>
      </a:accent6>
      <a:hlink>
        <a:srgbClr val="FF0000"/>
      </a:hlink>
      <a:folHlink>
        <a:srgbClr val="0070C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11253</TotalTime>
  <Words>89</Words>
  <Application>Microsoft Office PowerPoint</Application>
  <PresentationFormat>On-screen Show (4:3)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Comic Sans MS</vt:lpstr>
      <vt:lpstr>Theme1</vt:lpstr>
      <vt:lpstr>PowerPoint Presentation</vt:lpstr>
      <vt:lpstr>PowerPoint Presentation</vt:lpstr>
      <vt:lpstr>Today’s talks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Chamberlain</dc:creator>
  <cp:lastModifiedBy>Louise Linsell</cp:lastModifiedBy>
  <cp:revision>766</cp:revision>
  <cp:lastPrinted>2017-07-05T13:49:42Z</cp:lastPrinted>
  <dcterms:created xsi:type="dcterms:W3CDTF">2013-07-01T14:42:12Z</dcterms:created>
  <dcterms:modified xsi:type="dcterms:W3CDTF">2018-07-04T09:21:25Z</dcterms:modified>
</cp:coreProperties>
</file>