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0"/>
  </p:notesMasterIdLst>
  <p:sldIdLst>
    <p:sldId id="256" r:id="rId2"/>
    <p:sldId id="265" r:id="rId3"/>
    <p:sldId id="257" r:id="rId4"/>
    <p:sldId id="258" r:id="rId5"/>
    <p:sldId id="266" r:id="rId6"/>
    <p:sldId id="267" r:id="rId7"/>
    <p:sldId id="268" r:id="rId8"/>
    <p:sldId id="269" r:id="rId9"/>
    <p:sldId id="270" r:id="rId10"/>
    <p:sldId id="271" r:id="rId11"/>
    <p:sldId id="259" r:id="rId12"/>
    <p:sldId id="272" r:id="rId13"/>
    <p:sldId id="273" r:id="rId14"/>
    <p:sldId id="274" r:id="rId15"/>
    <p:sldId id="261" r:id="rId16"/>
    <p:sldId id="262" r:id="rId17"/>
    <p:sldId id="275" r:id="rId18"/>
    <p:sldId id="26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9B5759-6FE7-1D53-40FB-3594FE3027C3}" name="Hannah Mungovan" initials="HM" userId="S::mdiv2061@ox.ac.uk::62ba9a9d-4cec-4266-9fc9-04597d686a4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10" clrIdx="0">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2EB07-60E6-4876-845A-B0B35D5F7F5B}" type="datetimeFigureOut">
              <a:rPr lang="en-GB" smtClean="0"/>
              <a:t>27/11/2025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4660-4652-4FDF-970C-A9DBAC06575B}" type="slidenum">
              <a:rPr lang="en-GB" smtClean="0"/>
              <a:t>‹#›</a:t>
            </a:fld>
            <a:endParaRPr lang="en-GB"/>
          </a:p>
        </p:txBody>
      </p:sp>
    </p:spTree>
    <p:extLst>
      <p:ext uri="{BB962C8B-B14F-4D97-AF65-F5344CB8AC3E}">
        <p14:creationId xmlns:p14="http://schemas.microsoft.com/office/powerpoint/2010/main" val="55182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ACD29C6-3658-463C-B3CD-51F34BDC4F29}" type="datetimeFigureOut">
              <a:rPr lang="en-GB" smtClean="0"/>
              <a:t>27/11/2025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22843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CACD29C6-3658-463C-B3CD-51F34BDC4F29}" type="datetimeFigureOut">
              <a:rPr lang="en-GB" smtClean="0"/>
              <a:t>27/11/2025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00373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084707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a:solidFill>
                  <a:schemeClr val="tx1"/>
                </a:solidFill>
                <a:effectLst/>
              </a:rPr>
              <a:t>”</a:t>
            </a:r>
          </a:p>
        </p:txBody>
      </p:sp>
    </p:spTree>
    <p:extLst>
      <p:ext uri="{BB962C8B-B14F-4D97-AF65-F5344CB8AC3E}">
        <p14:creationId xmlns:p14="http://schemas.microsoft.com/office/powerpoint/2010/main" val="18436460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563338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a:solidFill>
                  <a:schemeClr val="tx1"/>
                </a:solidFill>
                <a:effectLst/>
              </a:rPr>
              <a:t>”</a:t>
            </a:r>
          </a:p>
        </p:txBody>
      </p:sp>
    </p:spTree>
    <p:extLst>
      <p:ext uri="{BB962C8B-B14F-4D97-AF65-F5344CB8AC3E}">
        <p14:creationId xmlns:p14="http://schemas.microsoft.com/office/powerpoint/2010/main" val="1774554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30491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CD29C6-3658-463C-B3CD-51F34BDC4F29}" type="datetimeFigureOut">
              <a:rPr lang="en-GB" smtClean="0"/>
              <a:t>27/11/2025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654970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CD29C6-3658-463C-B3CD-51F34BDC4F29}" type="datetimeFigureOut">
              <a:rPr lang="en-GB" smtClean="0"/>
              <a:t>27/11/2025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597671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CD29C6-3658-463C-B3CD-51F34BDC4F29}" type="datetimeFigureOut">
              <a:rPr lang="en-GB" smtClean="0"/>
              <a:t>27/11/2025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84070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849477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ACD29C6-3658-463C-B3CD-51F34BDC4F29}" type="datetimeFigureOut">
              <a:rPr lang="en-GB" smtClean="0"/>
              <a:t>27/11/2025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801522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ACD29C6-3658-463C-B3CD-51F34BDC4F29}" type="datetimeFigureOut">
              <a:rPr lang="en-GB" smtClean="0"/>
              <a:t>27/11/2025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49460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ACD29C6-3658-463C-B3CD-51F34BDC4F29}" type="datetimeFigureOut">
              <a:rPr lang="en-GB" smtClean="0"/>
              <a:t>27/11/2025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040739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D29C6-3658-463C-B3CD-51F34BDC4F29}" type="datetimeFigureOut">
              <a:rPr lang="en-GB" smtClean="0"/>
              <a:t>27/11/2025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097934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58330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96212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ACD29C6-3658-463C-B3CD-51F34BDC4F29}" type="datetimeFigureOut">
              <a:rPr lang="en-GB" smtClean="0"/>
              <a:t>27/11/2025</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C06FCFF-E0DB-4C12-A204-614A47C35C52}" type="slidenum">
              <a:rPr lang="en-GB" smtClean="0"/>
              <a:t>‹#›</a:t>
            </a:fld>
            <a:endParaRPr lang="en-GB"/>
          </a:p>
        </p:txBody>
      </p:sp>
    </p:spTree>
    <p:extLst>
      <p:ext uri="{BB962C8B-B14F-4D97-AF65-F5344CB8AC3E}">
        <p14:creationId xmlns:p14="http://schemas.microsoft.com/office/powerpoint/2010/main" val="1988039475"/>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3.xml.rels><?xml version="1.0" encoding="UTF-8" standalone="yes"?>
<Relationships xmlns="http://schemas.openxmlformats.org/package/2006/relationships"><Relationship Id="rId3" Type="http://schemas.openxmlformats.org/officeDocument/2006/relationships/hyperlink" Target="mailto:distinctions@medsci.ox.ac.uk" TargetMode="External"/><Relationship Id="rId2" Type="http://schemas.openxmlformats.org/officeDocument/2006/relationships/slideLayout" Target="../slideLayouts/slideLayout2.xml"/><Relationship Id="rId1" Type="http://schemas.openxmlformats.org/officeDocument/2006/relationships/themeOverride" Target="../theme/themeOverride11.xml"/><Relationship Id="rId4" Type="http://schemas.openxmlformats.org/officeDocument/2006/relationships/hyperlink" Target="https://hr.admin.ox.ac.uk/recognition-of-distinction-2025" TargetMode="Externa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5.xml.rels><?xml version="1.0" encoding="UTF-8" standalone="yes"?>
<Relationships xmlns="http://schemas.openxmlformats.org/package/2006/relationships"><Relationship Id="rId2" Type="http://schemas.openxmlformats.org/officeDocument/2006/relationships/hyperlink" Target="https://hr.admin.ox.ac.uk/recognition-of-distinction-2025"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hr.admin.ox.ac.uk/recognition-of-distinction" TargetMode="Externa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hyperlink" Target="https://sfdora.org/" TargetMode="Externa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What You Need To Do: Apply for RoD/PoP 2026</a:t>
            </a:r>
          </a:p>
        </p:txBody>
      </p:sp>
      <p:sp>
        <p:nvSpPr>
          <p:cNvPr id="3" name="Content Placeholder 2"/>
          <p:cNvSpPr>
            <a:spLocks noGrp="1"/>
          </p:cNvSpPr>
          <p:nvPr>
            <p:ph idx="1"/>
          </p:nvPr>
        </p:nvSpPr>
        <p:spPr>
          <a:xfrm>
            <a:off x="1017587" y="863601"/>
            <a:ext cx="8534400" cy="3615267"/>
          </a:xfrm>
        </p:spPr>
        <p:txBody>
          <a:bodyPr/>
          <a:lstStyle/>
          <a:p>
            <a:r>
              <a:rPr dirty="0"/>
              <a:t>This presentation guides you through each step to apply for Full Professor or Professor of Practice.</a:t>
            </a:r>
          </a:p>
          <a:p>
            <a:r>
              <a:rPr dirty="0"/>
              <a:t>Follow each action point carefully.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7BCEB-D813-3511-FFB9-0E66E5EB4E0A}"/>
              </a:ext>
            </a:extLst>
          </p:cNvPr>
          <p:cNvSpPr>
            <a:spLocks noGrp="1"/>
          </p:cNvSpPr>
          <p:nvPr>
            <p:ph type="title"/>
          </p:nvPr>
        </p:nvSpPr>
        <p:spPr/>
        <p:txBody>
          <a:bodyPr/>
          <a:lstStyle/>
          <a:p>
            <a:r>
              <a:rPr lang="en-GB" dirty="0"/>
              <a:t>Professor of practice criterion cont.</a:t>
            </a:r>
          </a:p>
        </p:txBody>
      </p:sp>
      <p:sp>
        <p:nvSpPr>
          <p:cNvPr id="3" name="Content Placeholder 2">
            <a:extLst>
              <a:ext uri="{FF2B5EF4-FFF2-40B4-BE49-F238E27FC236}">
                <a16:creationId xmlns:a16="http://schemas.microsoft.com/office/drawing/2014/main" id="{762B1E20-80C6-520D-DF0E-1FF3AEE5C96E}"/>
              </a:ext>
            </a:extLst>
          </p:cNvPr>
          <p:cNvSpPr>
            <a:spLocks noGrp="1"/>
          </p:cNvSpPr>
          <p:nvPr>
            <p:ph idx="1"/>
          </p:nvPr>
        </p:nvSpPr>
        <p:spPr>
          <a:xfrm>
            <a:off x="684212" y="685800"/>
            <a:ext cx="8534400" cy="3971925"/>
          </a:xfrm>
        </p:spPr>
        <p:txBody>
          <a:bodyPr>
            <a:normAutofit fontScale="85000" lnSpcReduction="20000"/>
          </a:bodyPr>
          <a:lstStyle/>
          <a:p>
            <a:pPr marR="0" lvl="0" fontAlgn="auto">
              <a:lnSpc>
                <a:spcPct val="90000"/>
              </a:lnSpc>
              <a:buFont typeface="Arial" panose="020B0604020202020204" pitchFamily="34" charset="0"/>
              <a:buChar char="•"/>
              <a:tabLst/>
              <a:defRPr/>
            </a:pPr>
            <a:r>
              <a:rPr lang="en-GB" sz="1900" dirty="0">
                <a:latin typeface="Century Gothic" panose="020B0502020202020204" pitchFamily="34" charset="0"/>
                <a:cs typeface="Calibri" panose="020F0502020204030204" pitchFamily="34" charset="0"/>
              </a:rPr>
              <a:t>You will be a high-calibre practitioner who combine intellectual distinction with practitioner experience, and have international standing and reputation in your field that will enhance the division’s reputation for excellence in teaching, public engagement and/or research.</a:t>
            </a:r>
            <a:endParaRPr lang="en-US" sz="1900" dirty="0">
              <a:latin typeface="Century Gothic" panose="020B0502020202020204" pitchFamily="34" charset="0"/>
              <a:cs typeface="Calibri" panose="020F0502020204030204" pitchFamily="34" charset="0"/>
            </a:endParaRPr>
          </a:p>
          <a:p>
            <a:pPr marR="0" lvl="0" fontAlgn="auto">
              <a:lnSpc>
                <a:spcPct val="90000"/>
              </a:lnSpc>
              <a:buFont typeface="Arial" panose="020B0604020202020204" pitchFamily="34" charset="0"/>
              <a:buChar char="•"/>
              <a:tabLst/>
              <a:defRPr/>
            </a:pPr>
            <a:endParaRPr lang="en-GB" sz="1900" dirty="0">
              <a:latin typeface="Century Gothic" panose="020B0502020202020204" pitchFamily="34" charset="0"/>
              <a:cs typeface="Calibri" panose="020F0502020204030204" pitchFamily="34" charset="0"/>
            </a:endParaRPr>
          </a:p>
          <a:p>
            <a:pPr marR="0" lvl="0" fontAlgn="auto">
              <a:lnSpc>
                <a:spcPct val="90000"/>
              </a:lnSpc>
              <a:buFont typeface="Arial" panose="020B0604020202020204" pitchFamily="34" charset="0"/>
              <a:buChar char="•"/>
              <a:tabLst/>
              <a:defRPr/>
            </a:pPr>
            <a:r>
              <a:rPr lang="en-GB" sz="1900" dirty="0">
                <a:latin typeface="Century Gothic" panose="020B0502020202020204" pitchFamily="34" charset="0"/>
                <a:cs typeface="Calibri" panose="020F0502020204030204" pitchFamily="34" charset="0"/>
              </a:rPr>
              <a:t>You may be considered for the title of Professor of Practice if you show outstanding contribution to two of the </a:t>
            </a:r>
            <a:r>
              <a:rPr lang="en-GB" sz="1900" dirty="0" err="1">
                <a:latin typeface="Century Gothic" panose="020B0502020202020204" pitchFamily="34" charset="0"/>
                <a:cs typeface="Calibri" panose="020F0502020204030204" pitchFamily="34" charset="0"/>
              </a:rPr>
              <a:t>RoD</a:t>
            </a:r>
            <a:r>
              <a:rPr lang="en-GB" sz="1900" dirty="0">
                <a:latin typeface="Century Gothic" panose="020B0502020202020204" pitchFamily="34" charset="0"/>
                <a:cs typeface="Calibri" panose="020F0502020204030204" pitchFamily="34" charset="0"/>
              </a:rPr>
              <a:t> criteria but do not meet (or have reasonable prospect of fully meeting) the third criterion.</a:t>
            </a:r>
          </a:p>
          <a:p>
            <a:pPr marR="0" lvl="0" fontAlgn="auto">
              <a:lnSpc>
                <a:spcPct val="90000"/>
              </a:lnSpc>
              <a:buFont typeface="Arial" panose="020B0604020202020204" pitchFamily="34" charset="0"/>
              <a:buChar char="•"/>
              <a:tabLst/>
              <a:defRPr/>
            </a:pPr>
            <a:endParaRPr lang="en-GB" sz="1900" dirty="0">
              <a:latin typeface="Century Gothic" panose="020B0502020202020204" pitchFamily="34" charset="0"/>
              <a:cs typeface="Calibri" panose="020F0502020204030204" pitchFamily="34" charset="0"/>
            </a:endParaRPr>
          </a:p>
          <a:p>
            <a:pPr marR="0" lvl="0" fontAlgn="auto">
              <a:lnSpc>
                <a:spcPct val="90000"/>
              </a:lnSpc>
              <a:buFont typeface="Arial" panose="020B0604020202020204" pitchFamily="34" charset="0"/>
              <a:buChar char="•"/>
              <a:tabLst/>
              <a:defRPr/>
            </a:pPr>
            <a:r>
              <a:rPr lang="en-GB" sz="1900" dirty="0">
                <a:latin typeface="Century Gothic" panose="020B0502020202020204" pitchFamily="34" charset="0"/>
                <a:cs typeface="Calibri" panose="020F0502020204030204" pitchFamily="34" charset="0"/>
              </a:rPr>
              <a:t>As with </a:t>
            </a:r>
            <a:r>
              <a:rPr lang="en-GB" sz="1900" dirty="0" err="1">
                <a:latin typeface="Century Gothic" panose="020B0502020202020204" pitchFamily="34" charset="0"/>
                <a:cs typeface="Calibri" panose="020F0502020204030204" pitchFamily="34" charset="0"/>
              </a:rPr>
              <a:t>RoD</a:t>
            </a:r>
            <a:r>
              <a:rPr lang="en-GB" sz="1900" dirty="0">
                <a:latin typeface="Century Gothic" panose="020B0502020202020204" pitchFamily="34" charset="0"/>
                <a:cs typeface="Calibri" panose="020F0502020204030204" pitchFamily="34" charset="0"/>
              </a:rPr>
              <a:t>, </a:t>
            </a:r>
            <a:r>
              <a:rPr lang="en-GB" sz="1900" dirty="0" err="1">
                <a:latin typeface="Century Gothic" panose="020B0502020202020204" pitchFamily="34" charset="0"/>
                <a:cs typeface="Calibri" panose="020F0502020204030204" pitchFamily="34" charset="0"/>
              </a:rPr>
              <a:t>HoDs</a:t>
            </a:r>
            <a:r>
              <a:rPr lang="en-GB" sz="1900" dirty="0">
                <a:latin typeface="Century Gothic" panose="020B0502020202020204" pitchFamily="34" charset="0"/>
                <a:cs typeface="Calibri" panose="020F0502020204030204" pitchFamily="34" charset="0"/>
              </a:rPr>
              <a:t> should be consulted for advice on applications, and </a:t>
            </a:r>
            <a:r>
              <a:rPr lang="en-GB" sz="1900" dirty="0" err="1">
                <a:latin typeface="Century Gothic" panose="020B0502020202020204" pitchFamily="34" charset="0"/>
                <a:cs typeface="Calibri" panose="020F0502020204030204" pitchFamily="34" charset="0"/>
              </a:rPr>
              <a:t>HoDs</a:t>
            </a:r>
            <a:r>
              <a:rPr lang="en-GB" sz="1900" dirty="0">
                <a:latin typeface="Century Gothic" panose="020B0502020202020204" pitchFamily="34" charset="0"/>
                <a:cs typeface="Calibri" panose="020F0502020204030204" pitchFamily="34" charset="0"/>
              </a:rPr>
              <a:t> should consider carefully whether the application fully meets two of the three criteria for title. If in doubt, </a:t>
            </a:r>
            <a:r>
              <a:rPr lang="en-GB" sz="1900" dirty="0" err="1">
                <a:latin typeface="Century Gothic" panose="020B0502020202020204" pitchFamily="34" charset="0"/>
                <a:cs typeface="Calibri" panose="020F0502020204030204" pitchFamily="34" charset="0"/>
              </a:rPr>
              <a:t>HoDs</a:t>
            </a:r>
            <a:r>
              <a:rPr lang="en-GB" sz="1900" dirty="0">
                <a:latin typeface="Century Gothic" panose="020B0502020202020204" pitchFamily="34" charset="0"/>
                <a:cs typeface="Calibri" panose="020F0502020204030204" pitchFamily="34" charset="0"/>
              </a:rPr>
              <a:t> should encourage applicants to defer to a future exercise if appropriate.</a:t>
            </a:r>
          </a:p>
          <a:p>
            <a:pPr marR="0" lvl="0" fontAlgn="auto">
              <a:lnSpc>
                <a:spcPct val="90000"/>
              </a:lnSpc>
              <a:buFont typeface="Arial" panose="020B0604020202020204" pitchFamily="34" charset="0"/>
              <a:buChar char="•"/>
              <a:tabLst/>
              <a:defRPr/>
            </a:pPr>
            <a:endParaRPr lang="en-GB" sz="1900" dirty="0">
              <a:latin typeface="Century Gothic" panose="020B0502020202020204" pitchFamily="34" charset="0"/>
              <a:cs typeface="Calibri" panose="020F0502020204030204" pitchFamily="34" charset="0"/>
            </a:endParaRPr>
          </a:p>
          <a:p>
            <a:pPr marR="0" lvl="0" fontAlgn="auto">
              <a:lnSpc>
                <a:spcPct val="90000"/>
              </a:lnSpc>
              <a:buFont typeface="Arial" panose="020B0604020202020204" pitchFamily="34" charset="0"/>
              <a:buChar char="•"/>
              <a:tabLst/>
              <a:defRPr/>
            </a:pPr>
            <a:r>
              <a:rPr lang="en-GB" sz="1900" dirty="0">
                <a:latin typeface="Century Gothic" panose="020B0502020202020204" pitchFamily="34" charset="0"/>
                <a:cs typeface="Calibri" panose="020F0502020204030204" pitchFamily="34" charset="0"/>
              </a:rPr>
              <a:t>Members of the Distinctions Committee may also make a recommendation for the POP title to be awarded to someone who has applied for full title but is unable to demonstrate the relevant evidence against all three criteria.  </a:t>
            </a:r>
          </a:p>
          <a:p>
            <a:endParaRPr lang="en-GB" dirty="0"/>
          </a:p>
        </p:txBody>
      </p:sp>
    </p:spTree>
    <p:extLst>
      <p:ext uri="{BB962C8B-B14F-4D97-AF65-F5344CB8AC3E}">
        <p14:creationId xmlns:p14="http://schemas.microsoft.com/office/powerpoint/2010/main" val="2277377038"/>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Prepare Your Application</a:t>
            </a:r>
          </a:p>
        </p:txBody>
      </p:sp>
      <p:sp>
        <p:nvSpPr>
          <p:cNvPr id="3" name="Content Placeholder 2"/>
          <p:cNvSpPr>
            <a:spLocks noGrp="1"/>
          </p:cNvSpPr>
          <p:nvPr>
            <p:ph idx="1"/>
          </p:nvPr>
        </p:nvSpPr>
        <p:spPr/>
        <p:txBody>
          <a:bodyPr>
            <a:normAutofit fontScale="85000" lnSpcReduction="20000"/>
          </a:bodyPr>
          <a:lstStyle/>
          <a:p>
            <a:r>
              <a:rPr lang="en-GB" dirty="0"/>
              <a:t>The Call for Applications gives guidance on the structure of the CV and its coverage of the criteria. </a:t>
            </a:r>
          </a:p>
          <a:p>
            <a:r>
              <a:rPr dirty="0"/>
              <a:t>• CV</a:t>
            </a:r>
          </a:p>
          <a:p>
            <a:r>
              <a:rPr dirty="0"/>
              <a:t>• Research outputs (*mark 6 key outputs)</a:t>
            </a:r>
          </a:p>
          <a:p>
            <a:r>
              <a:rPr dirty="0"/>
              <a:t>• Teaching + supervision</a:t>
            </a:r>
          </a:p>
          <a:p>
            <a:r>
              <a:rPr dirty="0"/>
              <a:t>• Examining</a:t>
            </a:r>
          </a:p>
          <a:p>
            <a:r>
              <a:rPr dirty="0"/>
              <a:t>• Citizenship/leadership/EDI</a:t>
            </a:r>
          </a:p>
          <a:p>
            <a:r>
              <a:rPr dirty="0"/>
              <a:t>• Future plans</a:t>
            </a:r>
          </a:p>
          <a:p>
            <a:r>
              <a:rPr dirty="0"/>
              <a:t>• Preferred title</a:t>
            </a:r>
            <a:endParaRPr lang="en-GB" dirty="0"/>
          </a:p>
          <a:p>
            <a:endParaRPr dirty="0"/>
          </a:p>
          <a:p>
            <a:r>
              <a:rPr dirty="0"/>
              <a:t>ACTION: Draft early and get internal feedback.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D4F32-CB7E-50A0-AF65-8D92EFDF9631}"/>
              </a:ext>
            </a:extLst>
          </p:cNvPr>
          <p:cNvSpPr>
            <a:spLocks noGrp="1"/>
          </p:cNvSpPr>
          <p:nvPr>
            <p:ph type="title"/>
          </p:nvPr>
        </p:nvSpPr>
        <p:spPr/>
        <p:txBody>
          <a:bodyPr/>
          <a:lstStyle/>
          <a:p>
            <a:r>
              <a:rPr lang="en-GB" dirty="0"/>
              <a:t>Personal circumstances</a:t>
            </a:r>
          </a:p>
        </p:txBody>
      </p:sp>
      <p:sp>
        <p:nvSpPr>
          <p:cNvPr id="3" name="Content Placeholder 2">
            <a:extLst>
              <a:ext uri="{FF2B5EF4-FFF2-40B4-BE49-F238E27FC236}">
                <a16:creationId xmlns:a16="http://schemas.microsoft.com/office/drawing/2014/main" id="{C23FFD53-4ACA-D1A6-BC2B-44BD6AF1B4DF}"/>
              </a:ext>
            </a:extLst>
          </p:cNvPr>
          <p:cNvSpPr>
            <a:spLocks noGrp="1"/>
          </p:cNvSpPr>
          <p:nvPr>
            <p:ph idx="1"/>
          </p:nvPr>
        </p:nvSpPr>
        <p:spPr/>
        <p:txBody>
          <a:bodyPr/>
          <a:lstStyle/>
          <a:p>
            <a:pPr marL="342900" indent="-342900">
              <a:spcAft>
                <a:spcPts val="600"/>
              </a:spcAft>
              <a:buFont typeface="Arial" panose="020B0604020202020204" pitchFamily="34" charset="0"/>
              <a:buChar char="•"/>
            </a:pPr>
            <a:r>
              <a:rPr lang="en-GB" sz="1700" dirty="0"/>
              <a:t>You are encouraged to disclose circumstances that may, over a considerable period of time, have had a substantial impact on your record of research. This is intended to cover not only circumstances protected under employment and equality legislation, but also unusually high loads of teaching and/or administration. </a:t>
            </a:r>
          </a:p>
          <a:p>
            <a:pPr marL="342900" indent="-342900">
              <a:spcAft>
                <a:spcPts val="600"/>
              </a:spcAft>
              <a:buFont typeface="Arial" panose="020B0604020202020204" pitchFamily="34" charset="0"/>
              <a:buChar char="•"/>
            </a:pPr>
            <a:r>
              <a:rPr lang="en-GB" sz="1700" dirty="0"/>
              <a:t>Any such disclosure should be provided as a separate document and not included as part of the 12-page application.</a:t>
            </a:r>
          </a:p>
          <a:p>
            <a:pPr marL="342900" indent="-342900">
              <a:spcAft>
                <a:spcPts val="600"/>
              </a:spcAft>
              <a:buFont typeface="Arial" panose="020B0604020202020204" pitchFamily="34" charset="0"/>
              <a:buChar char="•"/>
            </a:pPr>
            <a:r>
              <a:rPr lang="en-GB" sz="1700" dirty="0"/>
              <a:t>Disclosures will be treated as strictly confidential and will only be seen by the divisional committee and the Senior Appointments Panel, not by independent assessors.</a:t>
            </a:r>
          </a:p>
          <a:p>
            <a:endParaRPr lang="en-GB" dirty="0"/>
          </a:p>
        </p:txBody>
      </p:sp>
    </p:spTree>
    <p:extLst>
      <p:ext uri="{BB962C8B-B14F-4D97-AF65-F5344CB8AC3E}">
        <p14:creationId xmlns:p14="http://schemas.microsoft.com/office/powerpoint/2010/main" val="1699445845"/>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FCFE9-927E-BB18-3306-86BB1C8153D6}"/>
              </a:ext>
            </a:extLst>
          </p:cNvPr>
          <p:cNvSpPr>
            <a:spLocks noGrp="1"/>
          </p:cNvSpPr>
          <p:nvPr>
            <p:ph type="title"/>
          </p:nvPr>
        </p:nvSpPr>
        <p:spPr/>
        <p:txBody>
          <a:bodyPr/>
          <a:lstStyle/>
          <a:p>
            <a:r>
              <a:rPr lang="en-GB" dirty="0"/>
              <a:t>application and references</a:t>
            </a:r>
          </a:p>
        </p:txBody>
      </p:sp>
      <p:sp>
        <p:nvSpPr>
          <p:cNvPr id="3" name="Content Placeholder 2">
            <a:extLst>
              <a:ext uri="{FF2B5EF4-FFF2-40B4-BE49-F238E27FC236}">
                <a16:creationId xmlns:a16="http://schemas.microsoft.com/office/drawing/2014/main" id="{B83C0E42-31AB-6887-8145-7EE25BAD4EA1}"/>
              </a:ext>
            </a:extLst>
          </p:cNvPr>
          <p:cNvSpPr>
            <a:spLocks noGrp="1"/>
          </p:cNvSpPr>
          <p:nvPr>
            <p:ph idx="1"/>
          </p:nvPr>
        </p:nvSpPr>
        <p:spPr>
          <a:xfrm>
            <a:off x="684212" y="685800"/>
            <a:ext cx="8534400" cy="4238625"/>
          </a:xfrm>
        </p:spPr>
        <p:txBody>
          <a:bodyPr>
            <a:normAutofit fontScale="70000" lnSpcReduction="20000"/>
          </a:bodyPr>
          <a:lstStyle/>
          <a:p>
            <a:pPr marL="457200" marR="0" lvl="0" indent="-457200" algn="l" defTabSz="457200" rtl="0" eaLnBrk="1" fontAlgn="auto" latinLnBrk="0" hangingPunct="1">
              <a:lnSpc>
                <a:spcPct val="100000"/>
              </a:lnSpc>
              <a:spcBef>
                <a:spcPts val="0"/>
              </a:spcBef>
              <a:spcAft>
                <a:spcPts val="600"/>
              </a:spcAft>
              <a:buClrTx/>
              <a:buSzTx/>
              <a:buFontTx/>
              <a:buNone/>
              <a:tabLst/>
              <a:defRPr/>
            </a:pPr>
            <a:r>
              <a:rPr lang="en-GB" dirty="0"/>
              <a:t>	By deadline of 15 January 2026 at 12 noon you must arrange:</a:t>
            </a:r>
          </a:p>
          <a:p>
            <a:pPr marL="457200" marR="0" lvl="0" indent="-457200" algn="l" defTabSz="457200" rtl="0" eaLnBrk="1" fontAlgn="auto" latinLnBrk="0" hangingPunct="1">
              <a:lnSpc>
                <a:spcPct val="100000"/>
              </a:lnSpc>
              <a:spcBef>
                <a:spcPts val="0"/>
              </a:spcBef>
              <a:spcAft>
                <a:spcPts val="600"/>
              </a:spcAft>
              <a:buClrTx/>
              <a:buSzTx/>
              <a:buFontTx/>
              <a:buNone/>
              <a:tabLst/>
              <a:defRPr/>
            </a:pPr>
            <a:endParaRPr lang="en-GB" dirty="0"/>
          </a:p>
          <a:p>
            <a:pPr marL="542925" marR="0" lvl="1" indent="-276225" algn="l" defTabSz="457200" rtl="0" eaLnBrk="1" fontAlgn="auto" latinLnBrk="0" hangingPunct="1">
              <a:lnSpc>
                <a:spcPct val="100000"/>
              </a:lnSpc>
              <a:spcBef>
                <a:spcPts val="0"/>
              </a:spcBef>
              <a:spcAft>
                <a:spcPts val="600"/>
              </a:spcAft>
              <a:buClrTx/>
              <a:buSzTx/>
              <a:buFont typeface="Wingdings" panose="05000000000000000000" pitchFamily="2" charset="2"/>
              <a:buChar char="ü"/>
              <a:tabLst/>
              <a:defRPr/>
            </a:pPr>
            <a:r>
              <a:rPr lang="en-GB" sz="2000" dirty="0"/>
              <a:t>SUBMIT YOUR APPLICATION </a:t>
            </a:r>
          </a:p>
          <a:p>
            <a:pPr marL="542925" marR="0" lvl="1" indent="-276225" algn="l" defTabSz="457200" rtl="0" eaLnBrk="1" fontAlgn="auto" latinLnBrk="0" hangingPunct="1">
              <a:lnSpc>
                <a:spcPct val="100000"/>
              </a:lnSpc>
              <a:spcBef>
                <a:spcPts val="0"/>
              </a:spcBef>
              <a:spcAft>
                <a:spcPts val="600"/>
              </a:spcAft>
              <a:buClrTx/>
              <a:buSzTx/>
              <a:buFont typeface="Wingdings" panose="05000000000000000000" pitchFamily="2" charset="2"/>
              <a:buChar char="ü"/>
              <a:tabLst/>
              <a:defRPr/>
            </a:pPr>
            <a:r>
              <a:rPr lang="en-GB" sz="2000" dirty="0"/>
              <a:t>Reference from your Head of House (if applicable)</a:t>
            </a:r>
          </a:p>
          <a:p>
            <a:pPr marL="542925" marR="0" lvl="1" indent="-276225" algn="l" defTabSz="457200" rtl="0" eaLnBrk="1" fontAlgn="auto" latinLnBrk="0" hangingPunct="1">
              <a:lnSpc>
                <a:spcPct val="100000"/>
              </a:lnSpc>
              <a:spcBef>
                <a:spcPts val="0"/>
              </a:spcBef>
              <a:spcAft>
                <a:spcPts val="600"/>
              </a:spcAft>
              <a:buClrTx/>
              <a:buSzTx/>
              <a:buFont typeface="Wingdings" panose="05000000000000000000" pitchFamily="2" charset="2"/>
              <a:buChar char="ü"/>
              <a:tabLst/>
              <a:defRPr/>
            </a:pPr>
            <a:r>
              <a:rPr lang="en-GB" sz="2000" dirty="0"/>
              <a:t>Reference from your own nominated research referee of your choice (who may also refer to teaching and/or good citizenship - see next slide)</a:t>
            </a:r>
          </a:p>
          <a:p>
            <a:pPr marL="266700" marR="0" lvl="1" indent="0" algn="l" defTabSz="457200" rtl="0" eaLnBrk="1" fontAlgn="auto" latinLnBrk="0" hangingPunct="1">
              <a:lnSpc>
                <a:spcPct val="100000"/>
              </a:lnSpc>
              <a:spcBef>
                <a:spcPts val="0"/>
              </a:spcBef>
              <a:spcAft>
                <a:spcPts val="600"/>
              </a:spcAft>
              <a:buClrTx/>
              <a:buSzTx/>
              <a:buNone/>
              <a:tabLst/>
              <a:defRPr/>
            </a:pPr>
            <a:r>
              <a:rPr lang="en-GB" sz="2000" dirty="0"/>
              <a:t>By deadline of 27 February 2026 at 12 noon:</a:t>
            </a:r>
          </a:p>
          <a:p>
            <a:pPr marL="542925" marR="0" lvl="1" indent="-276225" algn="l" defTabSz="457200" rtl="0" eaLnBrk="1" fontAlgn="auto" latinLnBrk="0" hangingPunct="1">
              <a:lnSpc>
                <a:spcPct val="100000"/>
              </a:lnSpc>
              <a:spcBef>
                <a:spcPts val="0"/>
              </a:spcBef>
              <a:spcAft>
                <a:spcPts val="600"/>
              </a:spcAft>
              <a:buClrTx/>
              <a:buSzTx/>
              <a:buFont typeface="Wingdings" panose="05000000000000000000" pitchFamily="2" charset="2"/>
              <a:buChar char="ü"/>
              <a:tabLst/>
              <a:defRPr/>
            </a:pPr>
            <a:r>
              <a:rPr lang="en-GB" sz="2000" dirty="0"/>
              <a:t>Head of Department Reference (or their delegate – please indicate clearly if delegate is representing the HoD). </a:t>
            </a:r>
          </a:p>
          <a:p>
            <a:pPr marL="542925" marR="0" lvl="1" indent="-276225" algn="l" defTabSz="457200" rtl="0" eaLnBrk="1" fontAlgn="auto" latinLnBrk="0" hangingPunct="1">
              <a:lnSpc>
                <a:spcPct val="100000"/>
              </a:lnSpc>
              <a:spcBef>
                <a:spcPts val="0"/>
              </a:spcBef>
              <a:spcAft>
                <a:spcPts val="600"/>
              </a:spcAft>
              <a:buClrTx/>
              <a:buSzTx/>
              <a:buFont typeface="Wingdings" panose="05000000000000000000" pitchFamily="2" charset="2"/>
              <a:buChar char="ü"/>
              <a:tabLst/>
              <a:defRPr/>
            </a:pPr>
            <a:endParaRPr lang="en-GB" sz="2000" dirty="0"/>
          </a:p>
          <a:p>
            <a:pPr marL="266700" marR="0" lvl="1" indent="0" algn="l" defTabSz="457200" rtl="0" eaLnBrk="1" fontAlgn="auto" latinLnBrk="0" hangingPunct="1">
              <a:lnSpc>
                <a:spcPct val="100000"/>
              </a:lnSpc>
              <a:spcBef>
                <a:spcPts val="0"/>
              </a:spcBef>
              <a:spcAft>
                <a:spcPts val="600"/>
              </a:spcAft>
              <a:buClrTx/>
              <a:buSzTx/>
              <a:buFontTx/>
              <a:buNone/>
              <a:tabLst/>
              <a:defRPr/>
            </a:pPr>
            <a:r>
              <a:rPr lang="en-GB" sz="2000" dirty="0"/>
              <a:t>All references should be sent to </a:t>
            </a:r>
            <a:r>
              <a:rPr lang="en-GB" sz="2000" dirty="0">
                <a:hlinkClick r:id="rId3">
                  <a:extLst>
                    <a:ext uri="{A12FA001-AC4F-418D-AE19-62706E023703}">
                      <ahyp:hlinkClr xmlns:ahyp="http://schemas.microsoft.com/office/drawing/2018/hyperlinkcolor" val="tx"/>
                    </a:ext>
                  </a:extLst>
                </a:hlinkClick>
              </a:rPr>
              <a:t>distinctions@medsci.ox.ac.uk</a:t>
            </a:r>
            <a:br>
              <a:rPr lang="en-GB" sz="2000" dirty="0"/>
            </a:br>
            <a:endParaRPr lang="en-GB" sz="2000" dirty="0"/>
          </a:p>
          <a:p>
            <a:pPr marL="458470" marR="0" lvl="1" indent="0" algn="l" defTabSz="457200" rtl="0" eaLnBrk="1" fontAlgn="auto" latinLnBrk="0" hangingPunct="1">
              <a:lnSpc>
                <a:spcPct val="100000"/>
              </a:lnSpc>
              <a:spcBef>
                <a:spcPts val="0"/>
              </a:spcBef>
              <a:spcAft>
                <a:spcPts val="600"/>
              </a:spcAft>
              <a:buClrTx/>
              <a:buSzTx/>
              <a:buFontTx/>
              <a:buNone/>
              <a:tabLst/>
              <a:defRPr/>
            </a:pPr>
            <a:r>
              <a:rPr lang="en-GB" sz="2000" dirty="0"/>
              <a:t>Applicants are strongly encouraged to contact referees at an early stage (at least 3 weeks before deadline) in order to ensure they are able to meet the 15 January 2026 deadline.</a:t>
            </a:r>
            <a:br>
              <a:rPr lang="en-GB" sz="2000" dirty="0"/>
            </a:br>
            <a:endParaRPr lang="en-GB" sz="2000" dirty="0"/>
          </a:p>
          <a:p>
            <a:pPr marL="458470" marR="0" lvl="1" indent="-458470" algn="l" defTabSz="457200" rtl="0" eaLnBrk="1" fontAlgn="auto" latinLnBrk="0" hangingPunct="1">
              <a:lnSpc>
                <a:spcPct val="100000"/>
              </a:lnSpc>
              <a:spcBef>
                <a:spcPts val="0"/>
              </a:spcBef>
              <a:spcAft>
                <a:spcPts val="600"/>
              </a:spcAft>
              <a:buClrTx/>
              <a:buSzTx/>
              <a:buFontTx/>
              <a:buNone/>
              <a:tabLst/>
              <a:defRPr/>
            </a:pPr>
            <a:r>
              <a:rPr lang="en-GB" sz="2000" dirty="0"/>
              <a:t>Applications should be uploaded via divisional links at </a:t>
            </a:r>
          </a:p>
          <a:p>
            <a:pPr marL="458470" marR="0" lvl="1" indent="-458470" algn="l" defTabSz="457200" rtl="0" eaLnBrk="1" fontAlgn="auto" latinLnBrk="0" hangingPunct="1">
              <a:lnSpc>
                <a:spcPct val="100000"/>
              </a:lnSpc>
              <a:spcBef>
                <a:spcPts val="0"/>
              </a:spcBef>
              <a:spcAft>
                <a:spcPts val="600"/>
              </a:spcAft>
              <a:buClrTx/>
              <a:buSzTx/>
              <a:buFontTx/>
              <a:buNone/>
              <a:tabLst/>
              <a:defRPr/>
            </a:pPr>
            <a:r>
              <a:rPr lang="en-GB" sz="2000" dirty="0">
                <a:hlinkClick r:id="rId4">
                  <a:extLst>
                    <a:ext uri="{A12FA001-AC4F-418D-AE19-62706E023703}">
                      <ahyp:hlinkClr xmlns:ahyp="http://schemas.microsoft.com/office/drawing/2018/hyperlinkcolor" val="tx"/>
                    </a:ext>
                  </a:extLst>
                </a:hlinkClick>
              </a:rPr>
              <a:t>https://hr.admin.ox.ac.uk/recognition-of-distinction-2026</a:t>
            </a:r>
          </a:p>
          <a:p>
            <a:endParaRPr lang="en-GB" dirty="0"/>
          </a:p>
        </p:txBody>
      </p:sp>
    </p:spTree>
    <p:extLst>
      <p:ext uri="{BB962C8B-B14F-4D97-AF65-F5344CB8AC3E}">
        <p14:creationId xmlns:p14="http://schemas.microsoft.com/office/powerpoint/2010/main" val="934121004"/>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8143-DD91-1682-80B5-C9EEBBA2C9D2}"/>
              </a:ext>
            </a:extLst>
          </p:cNvPr>
          <p:cNvSpPr>
            <a:spLocks noGrp="1"/>
          </p:cNvSpPr>
          <p:nvPr>
            <p:ph type="title"/>
          </p:nvPr>
        </p:nvSpPr>
        <p:spPr/>
        <p:txBody>
          <a:bodyPr>
            <a:normAutofit/>
          </a:bodyPr>
          <a:lstStyle/>
          <a:p>
            <a:r>
              <a:rPr lang="en-GB" dirty="0"/>
              <a:t>Own research reference </a:t>
            </a:r>
            <a:br>
              <a:rPr lang="en-GB" sz="3600" b="1" dirty="0">
                <a:latin typeface="Calibri" panose="020F0502020204030204" pitchFamily="34" charset="0"/>
                <a:cs typeface="Calibri" panose="020F0502020204030204" pitchFamily="34" charset="0"/>
              </a:rPr>
            </a:br>
            <a:endParaRPr lang="en-GB" dirty="0"/>
          </a:p>
        </p:txBody>
      </p:sp>
      <p:sp>
        <p:nvSpPr>
          <p:cNvPr id="3" name="Content Placeholder 2">
            <a:extLst>
              <a:ext uri="{FF2B5EF4-FFF2-40B4-BE49-F238E27FC236}">
                <a16:creationId xmlns:a16="http://schemas.microsoft.com/office/drawing/2014/main" id="{881BBEC7-41B2-7E81-8597-9B345A50281C}"/>
              </a:ext>
            </a:extLst>
          </p:cNvPr>
          <p:cNvSpPr>
            <a:spLocks noGrp="1"/>
          </p:cNvSpPr>
          <p:nvPr>
            <p:ph idx="1"/>
          </p:nvPr>
        </p:nvSpPr>
        <p:spPr/>
        <p:txBody>
          <a:bodyPr>
            <a:normAutofit/>
          </a:bodyPr>
          <a:lstStyle/>
          <a:p>
            <a:pPr marL="285750" indent="-285750">
              <a:spcAft>
                <a:spcPts val="1200"/>
              </a:spcAft>
              <a:buFont typeface="Arial" panose="020B0604020202020204" pitchFamily="34" charset="0"/>
              <a:buChar char="•"/>
            </a:pPr>
            <a:r>
              <a:rPr lang="en-GB" sz="1600" dirty="0"/>
              <a:t>The research referee should explain how your work fits within the field of research, as this will assist them in evaluating the work and in interpreting the other research evaluations. This may be particularly helpful in respect of interdisciplinary applicants.</a:t>
            </a:r>
          </a:p>
          <a:p>
            <a:pPr marL="285750" indent="-285750">
              <a:spcAft>
                <a:spcPts val="1200"/>
              </a:spcAft>
              <a:buFont typeface="Arial" panose="020B0604020202020204" pitchFamily="34" charset="0"/>
              <a:buChar char="•"/>
            </a:pPr>
            <a:r>
              <a:rPr lang="en-GB" sz="1600" dirty="0"/>
              <a:t>The research referee may be internal or external to Oxford.</a:t>
            </a:r>
          </a:p>
          <a:p>
            <a:pPr marL="285750" indent="-285750">
              <a:spcAft>
                <a:spcPts val="1200"/>
              </a:spcAft>
              <a:buFont typeface="Arial" panose="020B0604020202020204" pitchFamily="34" charset="0"/>
              <a:buChar char="•"/>
            </a:pPr>
            <a:r>
              <a:rPr lang="en-GB" sz="1600" dirty="0"/>
              <a:t>The research referee may also address the teaching and/or good citizenship criteria if they wish to do so.</a:t>
            </a:r>
          </a:p>
        </p:txBody>
      </p:sp>
    </p:spTree>
    <p:extLst>
      <p:ext uri="{BB962C8B-B14F-4D97-AF65-F5344CB8AC3E}">
        <p14:creationId xmlns:p14="http://schemas.microsoft.com/office/powerpoint/2010/main" val="2291207763"/>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Submit Your Application</a:t>
            </a:r>
          </a:p>
        </p:txBody>
      </p:sp>
      <p:sp>
        <p:nvSpPr>
          <p:cNvPr id="3" name="Content Placeholder 2"/>
          <p:cNvSpPr>
            <a:spLocks noGrp="1"/>
          </p:cNvSpPr>
          <p:nvPr>
            <p:ph idx="1"/>
          </p:nvPr>
        </p:nvSpPr>
        <p:spPr/>
        <p:txBody>
          <a:bodyPr/>
          <a:lstStyle/>
          <a:p>
            <a:r>
              <a:rPr dirty="0"/>
              <a:t>Deadline: 15 January 2026 (12 noon).</a:t>
            </a:r>
          </a:p>
          <a:p>
            <a:r>
              <a:rPr dirty="0"/>
              <a:t>Upload via </a:t>
            </a:r>
            <a:r>
              <a:rPr dirty="0">
                <a:hlinkClick r:id="rId2"/>
              </a:rPr>
              <a:t>online system</a:t>
            </a:r>
            <a:r>
              <a:rPr dirty="0"/>
              <a:t>.</a:t>
            </a:r>
            <a:endParaRPr lang="en-GB" dirty="0"/>
          </a:p>
          <a:p>
            <a:r>
              <a:rPr lang="en-GB" dirty="0"/>
              <a:t>If no access to online system, email to distinctions@medsc.ox.ac.uk.</a:t>
            </a:r>
            <a:endParaRPr dirty="0"/>
          </a:p>
          <a:p>
            <a:r>
              <a:rPr dirty="0"/>
              <a:t>ACTION: Submit early to avoid system issues.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After Submission</a:t>
            </a:r>
          </a:p>
        </p:txBody>
      </p:sp>
      <p:sp>
        <p:nvSpPr>
          <p:cNvPr id="3" name="Content Placeholder 2"/>
          <p:cNvSpPr>
            <a:spLocks noGrp="1"/>
          </p:cNvSpPr>
          <p:nvPr>
            <p:ph idx="1"/>
          </p:nvPr>
        </p:nvSpPr>
        <p:spPr>
          <a:xfrm>
            <a:off x="684212" y="685800"/>
            <a:ext cx="8534400" cy="4114800"/>
          </a:xfrm>
        </p:spPr>
        <p:txBody>
          <a:bodyPr>
            <a:normAutofit fontScale="77500" lnSpcReduction="20000"/>
          </a:bodyPr>
          <a:lstStyle/>
          <a:p>
            <a:pPr marL="285750" indent="-285750">
              <a:buFont typeface="Arial" panose="020B0604020202020204" pitchFamily="34" charset="0"/>
              <a:buChar char="•"/>
            </a:pPr>
            <a:r>
              <a:rPr lang="en-GB" dirty="0"/>
              <a:t>Applications will be considered by the Medical Sciences Recognition of Distinction Committee, appointed by the Divisional Board. The Distinction Committee meeting will take place on 13 May 2026.</a:t>
            </a:r>
          </a:p>
          <a:p>
            <a:pPr marL="285750" indent="-285750">
              <a:buFont typeface="Arial" panose="020B0604020202020204" pitchFamily="34" charset="0"/>
              <a:buChar char="•"/>
            </a:pPr>
            <a:r>
              <a:rPr lang="en-GB" dirty="0"/>
              <a:t>The Committee encompasses the broad disciplinary spread of the Division. Some external academics also serve on the Committee. Divisional committees will confer as necessary about applications from individuals whose work is interdisciplinary or who hold contracts in more than one division.</a:t>
            </a:r>
          </a:p>
          <a:p>
            <a:pPr marL="285750" indent="-285750">
              <a:buFont typeface="Arial" panose="020B0604020202020204" pitchFamily="34" charset="0"/>
              <a:buChar char="•"/>
            </a:pPr>
            <a:r>
              <a:rPr lang="en-GB" dirty="0"/>
              <a:t>Heads of Departments will be asked to attend on the day to observe the discussions on any individual applicants from their department, and to answer any questions that the Divisional Distinctions Committee may have. </a:t>
            </a:r>
          </a:p>
          <a:p>
            <a:pPr marL="285750" indent="-285750">
              <a:buFont typeface="Arial" panose="020B0604020202020204" pitchFamily="34" charset="0"/>
              <a:buChar char="•"/>
            </a:pPr>
            <a:r>
              <a:rPr lang="en-GB" dirty="0"/>
              <a:t>In addition to the references arranged by applicants, the divisional committee will seek 4 or more additional independent evaluations for each applicant (to ensure that the University requirement to receive at least 2 evaluations is met).  </a:t>
            </a:r>
          </a:p>
          <a:p>
            <a:pPr marL="285750" indent="-285750">
              <a:buFont typeface="Arial" panose="020B0604020202020204" pitchFamily="34" charset="0"/>
              <a:buChar char="•"/>
            </a:pPr>
            <a:r>
              <a:rPr lang="en-GB" dirty="0"/>
              <a:t>A minimum of 6 external assessors will be contacted in each case. Heads of department will be asked to provide names (consulting with senior colleagues as appropriate). These independent evaluations will focus on the extent to which the applicant meets the research criterion.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2FDC9-0C78-D240-85B7-3D660998F262}"/>
              </a:ext>
            </a:extLst>
          </p:cNvPr>
          <p:cNvSpPr>
            <a:spLocks noGrp="1"/>
          </p:cNvSpPr>
          <p:nvPr>
            <p:ph type="title"/>
          </p:nvPr>
        </p:nvSpPr>
        <p:spPr/>
        <p:txBody>
          <a:bodyPr/>
          <a:lstStyle/>
          <a:p>
            <a:r>
              <a:rPr lang="en-GB" dirty="0"/>
              <a:t>outcome</a:t>
            </a:r>
          </a:p>
        </p:txBody>
      </p:sp>
      <p:sp>
        <p:nvSpPr>
          <p:cNvPr id="3" name="Content Placeholder 2">
            <a:extLst>
              <a:ext uri="{FF2B5EF4-FFF2-40B4-BE49-F238E27FC236}">
                <a16:creationId xmlns:a16="http://schemas.microsoft.com/office/drawing/2014/main" id="{F2ACFE26-FC5F-300E-D8FB-417F3138DDD3}"/>
              </a:ext>
            </a:extLst>
          </p:cNvPr>
          <p:cNvSpPr>
            <a:spLocks noGrp="1"/>
          </p:cNvSpPr>
          <p:nvPr>
            <p:ph idx="1"/>
          </p:nvPr>
        </p:nvSpPr>
        <p:spPr>
          <a:xfrm>
            <a:off x="684212" y="685801"/>
            <a:ext cx="8534400" cy="3952874"/>
          </a:xfrm>
        </p:spPr>
        <p:txBody>
          <a:bodyPr>
            <a:normAutofit fontScale="77500" lnSpcReduction="20000"/>
          </a:bodyPr>
          <a:lstStyle/>
          <a:p>
            <a:pPr marL="285750" indent="-285750">
              <a:buFont typeface="Arial" panose="020B0604020202020204" pitchFamily="34" charset="0"/>
              <a:buChar char="•"/>
            </a:pPr>
            <a:r>
              <a:rPr lang="en-GB" sz="2000" dirty="0">
                <a:latin typeface="Century Gothic" panose="020B0502020202020204" pitchFamily="34" charset="0"/>
                <a:cs typeface="Calibri" panose="020F0502020204030204" pitchFamily="34" charset="0"/>
              </a:rPr>
              <a:t>Proposals from divisional committees will be considered by the University’s Senior Appointments Panel, chaired by the Vice-Chancellor, in Late Trinity Term/Long Vacation 2026. </a:t>
            </a:r>
          </a:p>
          <a:p>
            <a:pPr marL="285750" indent="-285750">
              <a:buFont typeface="Arial" panose="020B0604020202020204" pitchFamily="34" charset="0"/>
              <a:buChar char="•"/>
            </a:pPr>
            <a:r>
              <a:rPr lang="en-GB" sz="2000" dirty="0">
                <a:latin typeface="Century Gothic" panose="020B0502020202020204" pitchFamily="34" charset="0"/>
                <a:cs typeface="Calibri" panose="020F0502020204030204" pitchFamily="34" charset="0"/>
              </a:rPr>
              <a:t>Applicants will be notified in writing of the outcome by the Head of Division. Titles will take effect immediately.</a:t>
            </a:r>
          </a:p>
          <a:p>
            <a:pPr marL="285750" indent="-285750">
              <a:buFont typeface="Arial" panose="020B0604020202020204" pitchFamily="34" charset="0"/>
              <a:buChar char="•"/>
            </a:pPr>
            <a:r>
              <a:rPr lang="en-GB" sz="2000" dirty="0">
                <a:latin typeface="Century Gothic" panose="020B0502020202020204" pitchFamily="34" charset="0"/>
                <a:ea typeface="Calibri"/>
                <a:cs typeface="Calibri"/>
              </a:rPr>
              <a:t>Successful candidates whose substantive post is in one of the Associate Professor grades or who are on Grades 9S/R or 10S/R will receive an increase to their salary of £3,199 p.a. unless they are already in receipt of total salary of £79,144 or more (exclusive of Oxford University Weighting). They will then become eligible for consideration in subsequent professorial merit pay exercises.</a:t>
            </a:r>
          </a:p>
          <a:p>
            <a:pPr marL="285750" indent="-285750">
              <a:buFont typeface="Arial" panose="020B0604020202020204" pitchFamily="34" charset="0"/>
              <a:buChar char="•"/>
            </a:pPr>
            <a:r>
              <a:rPr lang="en-GB" sz="2000" dirty="0">
                <a:latin typeface="Century Gothic" panose="020B0502020202020204" pitchFamily="34" charset="0"/>
                <a:cs typeface="Calibri" panose="020F0502020204030204" pitchFamily="34" charset="0"/>
              </a:rPr>
              <a:t>Feedback to unsuccessful applicants will be included in decision letters at the end of the process. </a:t>
            </a:r>
          </a:p>
          <a:p>
            <a:pPr marL="285750" indent="-285750">
              <a:buFont typeface="Arial" panose="020B0604020202020204" pitchFamily="34" charset="0"/>
              <a:buChar char="•"/>
            </a:pPr>
            <a:r>
              <a:rPr lang="en-GB" sz="2000" dirty="0">
                <a:latin typeface="Century Gothic" panose="020B0502020202020204" pitchFamily="34" charset="0"/>
                <a:ea typeface="Calibri"/>
                <a:cs typeface="Calibri"/>
              </a:rPr>
              <a:t>Unsuccessful candidates may reapply for title in subsequent exercises, but are advised that success in subsequent exercises will require additional evidence against the criteria. It is strongly recommended that applicants seek the advice of their head of department before applying again</a:t>
            </a:r>
            <a:r>
              <a:rPr lang="en-GB" sz="2000" dirty="0">
                <a:latin typeface="Calibri"/>
                <a:ea typeface="Calibri"/>
                <a:cs typeface="Calibri"/>
              </a:rPr>
              <a:t>.</a:t>
            </a:r>
          </a:p>
        </p:txBody>
      </p:sp>
    </p:spTree>
    <p:extLst>
      <p:ext uri="{BB962C8B-B14F-4D97-AF65-F5344CB8AC3E}">
        <p14:creationId xmlns:p14="http://schemas.microsoft.com/office/powerpoint/2010/main" val="1866786867"/>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Need Help?</a:t>
            </a:r>
          </a:p>
        </p:txBody>
      </p:sp>
      <p:sp>
        <p:nvSpPr>
          <p:cNvPr id="3" name="Content Placeholder 2"/>
          <p:cNvSpPr>
            <a:spLocks noGrp="1"/>
          </p:cNvSpPr>
          <p:nvPr>
            <p:ph idx="1"/>
          </p:nvPr>
        </p:nvSpPr>
        <p:spPr/>
        <p:txBody>
          <a:bodyPr/>
          <a:lstStyle/>
          <a:p>
            <a:r>
              <a:rPr dirty="0"/>
              <a:t>Contact distinctions@medsci.ox.ac.uk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44F54-14C2-3696-D07B-E84EEB72D764}"/>
              </a:ext>
            </a:extLst>
          </p:cNvPr>
          <p:cNvSpPr>
            <a:spLocks noGrp="1"/>
          </p:cNvSpPr>
          <p:nvPr>
            <p:ph type="title"/>
          </p:nvPr>
        </p:nvSpPr>
        <p:spPr/>
        <p:txBody>
          <a:bodyPr/>
          <a:lstStyle/>
          <a:p>
            <a:r>
              <a:rPr lang="en-GB" dirty="0"/>
              <a:t>OVERVIEW</a:t>
            </a:r>
          </a:p>
        </p:txBody>
      </p:sp>
      <p:sp>
        <p:nvSpPr>
          <p:cNvPr id="3" name="Content Placeholder 2">
            <a:extLst>
              <a:ext uri="{FF2B5EF4-FFF2-40B4-BE49-F238E27FC236}">
                <a16:creationId xmlns:a16="http://schemas.microsoft.com/office/drawing/2014/main" id="{077B398C-583C-BFF7-C19C-03391C50FE48}"/>
              </a:ext>
            </a:extLst>
          </p:cNvPr>
          <p:cNvSpPr>
            <a:spLocks noGrp="1"/>
          </p:cNvSpPr>
          <p:nvPr>
            <p:ph idx="1"/>
          </p:nvPr>
        </p:nvSpPr>
        <p:spPr/>
        <p:txBody>
          <a:bodyPr/>
          <a:lstStyle/>
          <a:p>
            <a:pPr lvl="0">
              <a:lnSpc>
                <a:spcPct val="90000"/>
              </a:lnSpc>
            </a:pPr>
            <a:r>
              <a:rPr lang="en-GB" dirty="0"/>
              <a:t>Annual exercise to confer the title of full Professor or Professor of Practice at the University. </a:t>
            </a:r>
          </a:p>
          <a:p>
            <a:pPr lvl="0">
              <a:lnSpc>
                <a:spcPct val="90000"/>
              </a:lnSpc>
            </a:pPr>
            <a:r>
              <a:rPr lang="en-GB" dirty="0"/>
              <a:t>Applications for the next exercise opens on Monday 17 November 2025.</a:t>
            </a:r>
          </a:p>
          <a:p>
            <a:pPr lvl="0">
              <a:lnSpc>
                <a:spcPct val="90000"/>
              </a:lnSpc>
            </a:pPr>
            <a:r>
              <a:rPr lang="en-GB" dirty="0"/>
              <a:t>Closing date will be 12 noon on Thursday 15 January 2026.  </a:t>
            </a:r>
          </a:p>
          <a:p>
            <a:pPr lvl="0">
              <a:lnSpc>
                <a:spcPct val="90000"/>
              </a:lnSpc>
            </a:pPr>
            <a:r>
              <a:rPr lang="en-GB" dirty="0"/>
              <a:t>Call for Applications: </a:t>
            </a:r>
            <a:r>
              <a:rPr lang="en-GB" dirty="0">
                <a:hlinkClick r:id="rId3">
                  <a:extLst>
                    <a:ext uri="{A12FA001-AC4F-418D-AE19-62706E023703}">
                      <ahyp:hlinkClr xmlns:ahyp="http://schemas.microsoft.com/office/drawing/2018/hyperlinkcolor" val="tx"/>
                    </a:ext>
                  </a:extLst>
                </a:hlinkClick>
              </a:rPr>
              <a:t>https://hr.admin.ox.ac.uk/recognition-of-distinction</a:t>
            </a:r>
            <a:r>
              <a:rPr lang="en-GB" dirty="0"/>
              <a:t> </a:t>
            </a:r>
          </a:p>
          <a:p>
            <a:endParaRPr lang="en-GB" dirty="0"/>
          </a:p>
        </p:txBody>
      </p:sp>
    </p:spTree>
    <p:extLst>
      <p:ext uri="{BB962C8B-B14F-4D97-AF65-F5344CB8AC3E}">
        <p14:creationId xmlns:p14="http://schemas.microsoft.com/office/powerpoint/2010/main" val="2261384959"/>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7562" y="4420657"/>
            <a:ext cx="8534400" cy="1507067"/>
          </a:xfrm>
        </p:spPr>
        <p:txBody>
          <a:bodyPr/>
          <a:lstStyle/>
          <a:p>
            <a:r>
              <a:rPr dirty="0"/>
              <a:t>Check Your Eligibility</a:t>
            </a:r>
          </a:p>
        </p:txBody>
      </p:sp>
      <p:sp>
        <p:nvSpPr>
          <p:cNvPr id="3" name="Content Placeholder 2"/>
          <p:cNvSpPr>
            <a:spLocks noGrp="1"/>
          </p:cNvSpPr>
          <p:nvPr>
            <p:ph idx="1"/>
          </p:nvPr>
        </p:nvSpPr>
        <p:spPr/>
        <p:txBody>
          <a:bodyPr/>
          <a:lstStyle/>
          <a:p>
            <a:r>
              <a:rPr dirty="0"/>
              <a:t>Ensure you meet criteria:</a:t>
            </a:r>
            <a:endParaRPr lang="en-GB" dirty="0"/>
          </a:p>
          <a:p>
            <a:endParaRPr dirty="0"/>
          </a:p>
          <a:p>
            <a:r>
              <a:rPr lang="en-GB" dirty="0"/>
              <a:t>• Academic/senior research role OR significant academic contribution.</a:t>
            </a:r>
          </a:p>
          <a:p>
            <a:r>
              <a:rPr dirty="0"/>
              <a:t>• Interdisciplinary? Choose best-fitting division.</a:t>
            </a:r>
          </a:p>
          <a:p>
            <a:r>
              <a:rPr dirty="0"/>
              <a:t>• College/NHS/</a:t>
            </a:r>
            <a:r>
              <a:rPr lang="en-GB" dirty="0"/>
              <a:t>Recognised Independent Centre</a:t>
            </a:r>
            <a:r>
              <a:rPr dirty="0"/>
              <a:t> staff may be eligible.</a:t>
            </a:r>
          </a:p>
          <a:p>
            <a:r>
              <a:rPr dirty="0"/>
              <a:t>ACTION: Confirm with HoD/Faculty Chair.</a:t>
            </a:r>
          </a:p>
        </p:txBody>
      </p:sp>
    </p:spTree>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Understand the Criteria</a:t>
            </a:r>
          </a:p>
        </p:txBody>
      </p:sp>
      <p:sp>
        <p:nvSpPr>
          <p:cNvPr id="3" name="Content Placeholder 2"/>
          <p:cNvSpPr>
            <a:spLocks noGrp="1"/>
          </p:cNvSpPr>
          <p:nvPr>
            <p:ph idx="1"/>
          </p:nvPr>
        </p:nvSpPr>
        <p:spPr>
          <a:xfrm>
            <a:off x="684212" y="685799"/>
            <a:ext cx="8534400" cy="4219575"/>
          </a:xfrm>
        </p:spPr>
        <p:txBody>
          <a:bodyPr>
            <a:normAutofit fontScale="70000" lnSpcReduction="20000"/>
          </a:bodyPr>
          <a:lstStyle/>
          <a:p>
            <a:endParaRPr lang="en-GB" dirty="0"/>
          </a:p>
          <a:p>
            <a:r>
              <a:rPr lang="en-GB" dirty="0"/>
              <a:t>For full Professor title:</a:t>
            </a:r>
            <a:endParaRPr dirty="0"/>
          </a:p>
          <a:p>
            <a:r>
              <a:rPr dirty="0"/>
              <a:t>• Research</a:t>
            </a:r>
          </a:p>
          <a:p>
            <a:r>
              <a:rPr dirty="0"/>
              <a:t>• Teaching</a:t>
            </a:r>
          </a:p>
          <a:p>
            <a:r>
              <a:rPr dirty="0"/>
              <a:t>• Good citizenship</a:t>
            </a:r>
            <a:endParaRPr lang="en-GB" dirty="0"/>
          </a:p>
          <a:p>
            <a:r>
              <a:rPr lang="en-GB" dirty="0"/>
              <a:t>You must meet ALL three criteria</a:t>
            </a:r>
          </a:p>
          <a:p>
            <a:endParaRPr lang="en-GB" dirty="0"/>
          </a:p>
          <a:p>
            <a:r>
              <a:rPr lang="en-GB" dirty="0"/>
              <a:t>For Professor of Practice title:</a:t>
            </a:r>
          </a:p>
          <a:p>
            <a:r>
              <a:rPr lang="en-GB" dirty="0"/>
              <a:t>A Professor of Practice will have an international standing and reputation in their field that will enhance the division’s reputation for excellence in teaching, public engagement and/or research. They will have a significant and influential track record of senior professional experience beyond the higher education sector; a range of published outputs recognised as world-leading in the context of professional practice; a demonstrable commitment to education; and the ability to deliver effective teaching.</a:t>
            </a:r>
          </a:p>
          <a:p>
            <a:r>
              <a:rPr b="1" dirty="0"/>
              <a:t>ACTION: Map your evidence to each criterion.</a:t>
            </a:r>
          </a:p>
        </p:txBody>
      </p:sp>
    </p:spTree>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A6C58-A81D-4943-922B-ECA2A8922DE4}"/>
              </a:ext>
            </a:extLst>
          </p:cNvPr>
          <p:cNvSpPr>
            <a:spLocks noGrp="1"/>
          </p:cNvSpPr>
          <p:nvPr>
            <p:ph type="title"/>
          </p:nvPr>
        </p:nvSpPr>
        <p:spPr/>
        <p:txBody>
          <a:bodyPr>
            <a:normAutofit fontScale="90000"/>
          </a:bodyPr>
          <a:lstStyle/>
          <a:p>
            <a:br>
              <a:rPr lang="en-GB" b="1" dirty="0">
                <a:latin typeface="Calibri" panose="020F0502020204030204" pitchFamily="34" charset="0"/>
                <a:cs typeface="Calibri" panose="020F0502020204030204" pitchFamily="34" charset="0"/>
              </a:rPr>
            </a:br>
            <a:r>
              <a:rPr lang="en-GB" sz="4000" dirty="0"/>
              <a:t>Research criterion</a:t>
            </a:r>
            <a:br>
              <a:rPr lang="en-GB" sz="3600" b="1" dirty="0">
                <a:latin typeface="Calibri" panose="020F0502020204030204" pitchFamily="34" charset="0"/>
                <a:cs typeface="Calibri" panose="020F0502020204030204" pitchFamily="34" charset="0"/>
              </a:rPr>
            </a:br>
            <a:endParaRPr lang="en-GB" dirty="0"/>
          </a:p>
        </p:txBody>
      </p:sp>
      <p:sp>
        <p:nvSpPr>
          <p:cNvPr id="3" name="Content Placeholder 2">
            <a:extLst>
              <a:ext uri="{FF2B5EF4-FFF2-40B4-BE49-F238E27FC236}">
                <a16:creationId xmlns:a16="http://schemas.microsoft.com/office/drawing/2014/main" id="{4B56308D-9A96-5FB7-4084-765B9FA8BAD0}"/>
              </a:ext>
            </a:extLst>
          </p:cNvPr>
          <p:cNvSpPr>
            <a:spLocks noGrp="1"/>
          </p:cNvSpPr>
          <p:nvPr>
            <p:ph idx="1"/>
          </p:nvPr>
        </p:nvSpPr>
        <p:spPr>
          <a:xfrm>
            <a:off x="684212" y="685800"/>
            <a:ext cx="8534400" cy="3971925"/>
          </a:xfrm>
        </p:spPr>
        <p:txBody>
          <a:bodyPr>
            <a:normAutofit fontScale="77500" lnSpcReduction="20000"/>
          </a:bodyPr>
          <a:lstStyle/>
          <a:p>
            <a:r>
              <a:rPr lang="en-GB" dirty="0"/>
              <a:t>Research must be published and available for inspection – unpublished research should not be listed.​</a:t>
            </a:r>
          </a:p>
          <a:p>
            <a:r>
              <a:rPr lang="en-GB" dirty="0"/>
              <a:t>The requirement goes significantly beyond the level of research achievement necessary for appointment to the retiring age in an Associate Professorship post at Oxford.​</a:t>
            </a:r>
          </a:p>
          <a:p>
            <a:pPr marL="0" indent="0">
              <a:buNone/>
            </a:pPr>
            <a:r>
              <a:rPr lang="en-GB" b="1" dirty="0"/>
              <a:t>Examples of relevant activities and outputs:​​</a:t>
            </a:r>
          </a:p>
          <a:p>
            <a:r>
              <a:rPr lang="en-GB" dirty="0"/>
              <a:t>research outputs or scholarship recognised in terms of originality, innovation, significance and rigour;​</a:t>
            </a:r>
          </a:p>
          <a:p>
            <a:r>
              <a:rPr lang="en-GB" dirty="0"/>
              <a:t>academic leadership in shaping the future of the discipline (which may include the establishment of successful research groups and/or significant engagement with major collaborations); ​</a:t>
            </a:r>
          </a:p>
          <a:p>
            <a:r>
              <a:rPr lang="en-GB" dirty="0"/>
              <a:t>an effective contribution to the research culture of the department at Oxford, e.g. through the supervision and mentoring of the next generation of researchers; ​</a:t>
            </a:r>
          </a:p>
          <a:p>
            <a:r>
              <a:rPr lang="en-GB" dirty="0"/>
              <a:t>a proven record of successful DPhil supervision.</a:t>
            </a:r>
          </a:p>
          <a:p>
            <a:endParaRPr lang="en-GB" dirty="0"/>
          </a:p>
        </p:txBody>
      </p:sp>
    </p:spTree>
    <p:extLst>
      <p:ext uri="{BB962C8B-B14F-4D97-AF65-F5344CB8AC3E}">
        <p14:creationId xmlns:p14="http://schemas.microsoft.com/office/powerpoint/2010/main" val="248382352"/>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C16DD-D14B-3265-9992-49CB206AF7AF}"/>
              </a:ext>
            </a:extLst>
          </p:cNvPr>
          <p:cNvSpPr>
            <a:spLocks noGrp="1"/>
          </p:cNvSpPr>
          <p:nvPr>
            <p:ph type="title"/>
          </p:nvPr>
        </p:nvSpPr>
        <p:spPr>
          <a:xfrm>
            <a:off x="865187" y="4741333"/>
            <a:ext cx="8534400" cy="1507067"/>
          </a:xfrm>
        </p:spPr>
        <p:txBody>
          <a:bodyPr/>
          <a:lstStyle/>
          <a:p>
            <a:r>
              <a:rPr lang="en-GB" dirty="0"/>
              <a:t>RESEARCH CRITERION cont.</a:t>
            </a:r>
          </a:p>
        </p:txBody>
      </p:sp>
      <p:sp>
        <p:nvSpPr>
          <p:cNvPr id="3" name="Content Placeholder 2">
            <a:extLst>
              <a:ext uri="{FF2B5EF4-FFF2-40B4-BE49-F238E27FC236}">
                <a16:creationId xmlns:a16="http://schemas.microsoft.com/office/drawing/2014/main" id="{AD9C5FF2-F6DC-D5C3-C255-5CDEE2D5AF83}"/>
              </a:ext>
            </a:extLst>
          </p:cNvPr>
          <p:cNvSpPr>
            <a:spLocks noGrp="1"/>
          </p:cNvSpPr>
          <p:nvPr>
            <p:ph idx="1"/>
          </p:nvPr>
        </p:nvSpPr>
        <p:spPr/>
        <p:txBody>
          <a:bodyPr>
            <a:normAutofit fontScale="92500" lnSpcReduction="10000"/>
          </a:bodyPr>
          <a:lstStyle/>
          <a:p>
            <a:pPr marL="285750" indent="-285750">
              <a:buFont typeface="Arial"/>
              <a:buChar char="•"/>
            </a:pPr>
            <a:r>
              <a:rPr lang="en-US" sz="1600" dirty="0"/>
              <a:t>a record of securing external research funding, from relevant sources, where appropriate;</a:t>
            </a:r>
          </a:p>
          <a:p>
            <a:pPr marL="285750" indent="-285750">
              <a:buFont typeface="Arial"/>
              <a:buChar char="•"/>
            </a:pPr>
            <a:r>
              <a:rPr lang="en-US" sz="1600" dirty="0"/>
              <a:t>influence of the research activity beyond academia, including engagement with technology transfer and/or technical developments and/or knowledge exchange including patents, where appropriate;</a:t>
            </a:r>
          </a:p>
          <a:p>
            <a:pPr marL="285750" indent="-285750">
              <a:buFont typeface="Arial"/>
              <a:buChar char="•"/>
            </a:pPr>
            <a:r>
              <a:rPr lang="en-US" sz="1600" dirty="0"/>
              <a:t>recognition of the excellence of research, for example through election to learned societies and research bodies/invitations to deliver prestigious lectures/appointment to editorial boards of leading journals.</a:t>
            </a:r>
          </a:p>
          <a:p>
            <a:pPr marL="285750" indent="-285750">
              <a:buFont typeface="Arial"/>
              <a:buChar char="•"/>
            </a:pPr>
            <a:endParaRPr lang="en-US" sz="1600" dirty="0"/>
          </a:p>
          <a:p>
            <a:r>
              <a:rPr lang="en-US" sz="1300" dirty="0"/>
              <a:t>The University of Oxford is a proud signatory to the </a:t>
            </a:r>
            <a:r>
              <a:rPr lang="en-US" sz="1300" dirty="0">
                <a:hlinkClick r:id="rId3">
                  <a:extLst>
                    <a:ext uri="{A12FA001-AC4F-418D-AE19-62706E023703}">
                      <ahyp:hlinkClr xmlns:ahyp="http://schemas.microsoft.com/office/drawing/2018/hyperlinkcolor" val="tx"/>
                    </a:ext>
                  </a:extLst>
                </a:hlinkClick>
              </a:rPr>
              <a:t>San Francisco Declaration on Research Assessment</a:t>
            </a:r>
            <a:r>
              <a:rPr lang="en-US" sz="1300" dirty="0"/>
              <a:t> (DORA), which means all hiring, tenure and promotion decisions will evaluate applicants on the quality of their work, not the impact factor of the journal where it is published.</a:t>
            </a:r>
          </a:p>
          <a:p>
            <a:r>
              <a:rPr lang="en-US" sz="1300" dirty="0"/>
              <a:t>In line with DORA principles, a candidate’s research and publication profile, research outputs and other research contributions will be assessed on their intrinsic merit. </a:t>
            </a:r>
            <a:endParaRPr lang="en-GB" sz="1300" dirty="0"/>
          </a:p>
        </p:txBody>
      </p:sp>
    </p:spTree>
    <p:extLst>
      <p:ext uri="{BB962C8B-B14F-4D97-AF65-F5344CB8AC3E}">
        <p14:creationId xmlns:p14="http://schemas.microsoft.com/office/powerpoint/2010/main" val="1682716453"/>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18A68-A269-10E4-5ED1-E5B3B873C441}"/>
              </a:ext>
            </a:extLst>
          </p:cNvPr>
          <p:cNvSpPr>
            <a:spLocks noGrp="1"/>
          </p:cNvSpPr>
          <p:nvPr>
            <p:ph type="title"/>
          </p:nvPr>
        </p:nvSpPr>
        <p:spPr/>
        <p:txBody>
          <a:bodyPr/>
          <a:lstStyle/>
          <a:p>
            <a:r>
              <a:rPr lang="en-GB" dirty="0"/>
              <a:t>Teaching criterion</a:t>
            </a:r>
          </a:p>
        </p:txBody>
      </p:sp>
      <p:sp>
        <p:nvSpPr>
          <p:cNvPr id="3" name="Content Placeholder 2">
            <a:extLst>
              <a:ext uri="{FF2B5EF4-FFF2-40B4-BE49-F238E27FC236}">
                <a16:creationId xmlns:a16="http://schemas.microsoft.com/office/drawing/2014/main" id="{41B25189-E10E-7489-6F72-68BBE4BE1EA7}"/>
              </a:ext>
            </a:extLst>
          </p:cNvPr>
          <p:cNvSpPr>
            <a:spLocks noGrp="1"/>
          </p:cNvSpPr>
          <p:nvPr>
            <p:ph idx="1"/>
          </p:nvPr>
        </p:nvSpPr>
        <p:spPr>
          <a:xfrm>
            <a:off x="1055687" y="872065"/>
            <a:ext cx="8534400" cy="3615267"/>
          </a:xfrm>
        </p:spPr>
        <p:txBody>
          <a:bodyPr/>
          <a:lstStyle/>
          <a:p>
            <a:pPr marL="342900" indent="-342900">
              <a:buFont typeface="Arial" panose="020B0604020202020204" pitchFamily="34" charset="0"/>
              <a:buChar char="•"/>
            </a:pPr>
            <a:r>
              <a:rPr lang="en-GB" dirty="0">
                <a:latin typeface="Century Gothic" panose="020B0502020202020204" pitchFamily="34" charset="0"/>
                <a:cs typeface="Calibri" panose="020F0502020204030204" pitchFamily="34" charset="0"/>
              </a:rPr>
              <a:t>Covers either undergraduate or graduate teaching and supervision, or both. </a:t>
            </a:r>
          </a:p>
          <a:p>
            <a:pPr marL="342900" indent="-342900">
              <a:buFont typeface="Arial" panose="020B0604020202020204" pitchFamily="34" charset="0"/>
              <a:buChar char="•"/>
            </a:pPr>
            <a:r>
              <a:rPr lang="en-GB" dirty="0">
                <a:latin typeface="Century Gothic" panose="020B0502020202020204" pitchFamily="34" charset="0"/>
                <a:cs typeface="Calibri" panose="020F0502020204030204" pitchFamily="34" charset="0"/>
              </a:rPr>
              <a:t>Graduate supervision and DPhil confirmation / completion is expected.  </a:t>
            </a:r>
          </a:p>
          <a:p>
            <a:r>
              <a:rPr lang="en-GB" dirty="0">
                <a:latin typeface="Century Gothic" panose="020B0502020202020204" pitchFamily="34" charset="0"/>
                <a:cs typeface="Calibri" panose="020F0502020204030204" pitchFamily="34" charset="0"/>
              </a:rPr>
              <a:t> You can include teaching/supervision/DPhil confirmation from previous HEIs.</a:t>
            </a:r>
          </a:p>
          <a:p>
            <a:endParaRPr lang="en-GB" dirty="0"/>
          </a:p>
        </p:txBody>
      </p:sp>
    </p:spTree>
    <p:extLst>
      <p:ext uri="{BB962C8B-B14F-4D97-AF65-F5344CB8AC3E}">
        <p14:creationId xmlns:p14="http://schemas.microsoft.com/office/powerpoint/2010/main" val="96752052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B75FB-B5FA-1450-F24C-3483196B5C26}"/>
              </a:ext>
            </a:extLst>
          </p:cNvPr>
          <p:cNvSpPr>
            <a:spLocks noGrp="1"/>
          </p:cNvSpPr>
          <p:nvPr>
            <p:ph type="title"/>
          </p:nvPr>
        </p:nvSpPr>
        <p:spPr/>
        <p:txBody>
          <a:bodyPr/>
          <a:lstStyle/>
          <a:p>
            <a:r>
              <a:rPr lang="en-GB" dirty="0"/>
              <a:t>Good citizenship criterion</a:t>
            </a:r>
          </a:p>
        </p:txBody>
      </p:sp>
      <p:sp>
        <p:nvSpPr>
          <p:cNvPr id="3" name="Content Placeholder 2">
            <a:extLst>
              <a:ext uri="{FF2B5EF4-FFF2-40B4-BE49-F238E27FC236}">
                <a16:creationId xmlns:a16="http://schemas.microsoft.com/office/drawing/2014/main" id="{55B69B23-C895-7745-9D53-63AC51CD5BF4}"/>
              </a:ext>
            </a:extLst>
          </p:cNvPr>
          <p:cNvSpPr>
            <a:spLocks noGrp="1"/>
          </p:cNvSpPr>
          <p:nvPr>
            <p:ph idx="1"/>
          </p:nvPr>
        </p:nvSpPr>
        <p:spPr>
          <a:xfrm>
            <a:off x="684212" y="685800"/>
            <a:ext cx="8534400" cy="4010025"/>
          </a:xfrm>
        </p:spPr>
        <p:txBody>
          <a:bodyPr>
            <a:normAutofit lnSpcReduction="100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effectLst/>
                <a:uLnTx/>
                <a:uFillTx/>
                <a:latin typeface="Century Gothic" panose="020B0502020202020204" pitchFamily="34" charset="0"/>
                <a:ea typeface="Calibri"/>
                <a:cs typeface="Calibri"/>
              </a:rPr>
              <a:t>'Good Citizenship' reflects a commitment to creating a respectful, collaborative, and supportive working and learning environment. Examples of relevant activities: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effectLst/>
              <a:uLnTx/>
              <a:uFillTx/>
              <a:latin typeface="Century Gothic" panose="020B0502020202020204" pitchFamily="34" charset="0"/>
              <a:cs typeface="Calibri" panose="020F0502020204030204" pitchFamily="34" charset="0"/>
            </a:endParaRPr>
          </a:p>
          <a:p>
            <a:pPr marL="728345" marR="0" lvl="1" indent="-27114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effectLst/>
                <a:uLnTx/>
                <a:uFillTx/>
                <a:latin typeface="Century Gothic" panose="020B0502020202020204" pitchFamily="34" charset="0"/>
                <a:cs typeface="Calibri" panose="020F0502020204030204" pitchFamily="34" charset="0"/>
              </a:rPr>
              <a:t>The holding of University and/or college offices</a:t>
            </a:r>
            <a:endParaRPr kumimoji="0" lang="en-GB" sz="1800" b="0" i="0" u="none" strike="noStrike" kern="1200" cap="none" spc="0" normalizeH="0" baseline="0" noProof="0" dirty="0">
              <a:ln>
                <a:noFill/>
              </a:ln>
              <a:effectLst/>
              <a:uLnTx/>
              <a:uFillTx/>
              <a:latin typeface="Century Gothic" panose="020B0502020202020204" pitchFamily="34" charset="0"/>
              <a:ea typeface="Calibri" panose="020F0502020204030204" pitchFamily="34" charset="0"/>
              <a:cs typeface="Calibri" panose="020F0502020204030204" pitchFamily="34" charset="0"/>
            </a:endParaRPr>
          </a:p>
          <a:p>
            <a:pPr marL="728345" marR="0" lvl="1" indent="-27114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effectLst/>
                <a:uLnTx/>
                <a:uFillTx/>
                <a:latin typeface="Century Gothic" panose="020B0502020202020204" pitchFamily="34" charset="0"/>
                <a:cs typeface="Calibri" panose="020F0502020204030204" pitchFamily="34" charset="0"/>
              </a:rPr>
              <a:t>Service on University and/or college committees</a:t>
            </a:r>
            <a:endParaRPr kumimoji="0" lang="en-GB" sz="1800" b="0" i="0" u="none" strike="noStrike" kern="1200" cap="none" spc="0" normalizeH="0" baseline="0" noProof="0" dirty="0">
              <a:ln>
                <a:noFill/>
              </a:ln>
              <a:effectLst/>
              <a:uLnTx/>
              <a:uFillTx/>
              <a:latin typeface="Century Gothic" panose="020B0502020202020204" pitchFamily="34" charset="0"/>
              <a:ea typeface="Calibri" panose="020F0502020204030204" pitchFamily="34" charset="0"/>
              <a:cs typeface="Calibri" panose="020F0502020204030204" pitchFamily="34" charset="0"/>
            </a:endParaRPr>
          </a:p>
          <a:p>
            <a:pPr marL="728345" marR="0" lvl="1" indent="-27114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effectLst/>
                <a:uLnTx/>
                <a:uFillTx/>
                <a:latin typeface="Century Gothic" panose="020B0502020202020204" pitchFamily="34" charset="0"/>
                <a:cs typeface="Calibri" panose="020F0502020204030204" pitchFamily="34" charset="0"/>
              </a:rPr>
              <a:t>Editorship of journals</a:t>
            </a:r>
            <a:endParaRPr kumimoji="0" lang="en-GB" sz="1800" b="0" i="0" u="none" strike="noStrike" kern="1200" cap="none" spc="0" normalizeH="0" baseline="0" noProof="0" dirty="0">
              <a:ln>
                <a:noFill/>
              </a:ln>
              <a:effectLst/>
              <a:uLnTx/>
              <a:uFillTx/>
              <a:latin typeface="Century Gothic" panose="020B0502020202020204" pitchFamily="34" charset="0"/>
              <a:ea typeface="Calibri" panose="020F0502020204030204" pitchFamily="34" charset="0"/>
              <a:cs typeface="Calibri" panose="020F0502020204030204" pitchFamily="34" charset="0"/>
            </a:endParaRPr>
          </a:p>
          <a:p>
            <a:pPr marL="728345" marR="0" lvl="1" indent="-27114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effectLst/>
                <a:uLnTx/>
                <a:uFillTx/>
                <a:latin typeface="Century Gothic" panose="020B0502020202020204" pitchFamily="34" charset="0"/>
                <a:cs typeface="Calibri" panose="020F0502020204030204" pitchFamily="34" charset="0"/>
              </a:rPr>
              <a:t>Service on committees working in a national context and other forms of public engagement</a:t>
            </a:r>
            <a:endParaRPr kumimoji="0" lang="en-GB" sz="1800" b="0" i="0" u="none" strike="noStrike" kern="1200" cap="none" spc="0" normalizeH="0" baseline="0" noProof="0" dirty="0">
              <a:ln>
                <a:noFill/>
              </a:ln>
              <a:effectLst/>
              <a:uLnTx/>
              <a:uFillTx/>
              <a:latin typeface="Century Gothic" panose="020B0502020202020204" pitchFamily="34" charset="0"/>
              <a:ea typeface="Calibri" panose="020F0502020204030204" pitchFamily="34" charset="0"/>
              <a:cs typeface="Calibri" panose="020F0502020204030204" pitchFamily="34" charset="0"/>
            </a:endParaRPr>
          </a:p>
          <a:p>
            <a:pPr marL="728345" marR="0" lvl="1" indent="-27114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effectLst/>
                <a:uLnTx/>
                <a:uFillTx/>
                <a:latin typeface="Century Gothic" panose="020B0502020202020204" pitchFamily="34" charset="0"/>
                <a:ea typeface="Calibri"/>
                <a:cs typeface="Calibri"/>
              </a:rPr>
              <a:t>Activities connected to enterprise, links with industry and business, etc.</a:t>
            </a:r>
          </a:p>
          <a:p>
            <a:pPr marL="728345" marR="0" lvl="1" indent="-27114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latin typeface="Century Gothic" panose="020B0502020202020204" pitchFamily="34" charset="0"/>
              <a:ea typeface="Calibri"/>
              <a:cs typeface="Calibri"/>
            </a:endParaRPr>
          </a:p>
          <a:p>
            <a:pPr marL="457200" lvl="1" indent="0">
              <a:spcBef>
                <a:spcPts val="0"/>
              </a:spcBef>
              <a:spcAft>
                <a:spcPts val="0"/>
              </a:spcAft>
              <a:buClrTx/>
              <a:buSzTx/>
              <a:buNone/>
              <a:defRPr/>
            </a:pPr>
            <a:r>
              <a:rPr lang="en-GB" dirty="0">
                <a:latin typeface="Century Gothic" panose="020B0502020202020204" pitchFamily="34" charset="0"/>
                <a:ea typeface="Calibri"/>
                <a:cs typeface="Calibri"/>
              </a:rPr>
              <a:t>(These are illustrative examples and applicants may choose different forms of contribution consistent with the University's values and legal obligations.)</a:t>
            </a:r>
            <a:endParaRPr lang="en-GB" dirty="0">
              <a:latin typeface="Century Gothic" panose="020B0502020202020204" pitchFamily="34" charset="0"/>
              <a:ea typeface="Calibri"/>
              <a:cs typeface="Calibri" panose="020F0502020204030204" pitchFamily="34" charset="0"/>
            </a:endParaRPr>
          </a:p>
          <a:p>
            <a:pPr marL="728345" marR="0" lvl="1" indent="-27114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a:ea typeface="Calibri"/>
              <a:cs typeface="Calibri"/>
            </a:endParaRPr>
          </a:p>
          <a:p>
            <a:endParaRPr lang="en-GB" dirty="0"/>
          </a:p>
        </p:txBody>
      </p:sp>
    </p:spTree>
    <p:extLst>
      <p:ext uri="{BB962C8B-B14F-4D97-AF65-F5344CB8AC3E}">
        <p14:creationId xmlns:p14="http://schemas.microsoft.com/office/powerpoint/2010/main" val="1757871387"/>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12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DF7B1-B8BA-7836-D1C5-F37E39C72596}"/>
              </a:ext>
            </a:extLst>
          </p:cNvPr>
          <p:cNvSpPr>
            <a:spLocks noGrp="1"/>
          </p:cNvSpPr>
          <p:nvPr>
            <p:ph type="title"/>
          </p:nvPr>
        </p:nvSpPr>
        <p:spPr/>
        <p:txBody>
          <a:bodyPr/>
          <a:lstStyle/>
          <a:p>
            <a:r>
              <a:rPr lang="en-GB" dirty="0"/>
              <a:t>Professor of practice criterion</a:t>
            </a:r>
          </a:p>
        </p:txBody>
      </p:sp>
      <p:sp>
        <p:nvSpPr>
          <p:cNvPr id="3" name="Content Placeholder 2">
            <a:extLst>
              <a:ext uri="{FF2B5EF4-FFF2-40B4-BE49-F238E27FC236}">
                <a16:creationId xmlns:a16="http://schemas.microsoft.com/office/drawing/2014/main" id="{9AE36D5C-CCCD-91ED-6A84-3CFD3C21F11D}"/>
              </a:ext>
            </a:extLst>
          </p:cNvPr>
          <p:cNvSpPr>
            <a:spLocks noGrp="1"/>
          </p:cNvSpPr>
          <p:nvPr>
            <p:ph idx="1"/>
          </p:nvPr>
        </p:nvSpPr>
        <p:spPr/>
        <p:txBody>
          <a:bodyPr/>
          <a:lstStyle/>
          <a:p>
            <a:r>
              <a:rPr lang="en-GB" sz="1800" dirty="0">
                <a:latin typeface="Century Gothic" panose="020B0502020202020204" pitchFamily="34" charset="0"/>
                <a:cs typeface="Calibri" panose="020F0502020204030204" pitchFamily="34" charset="0"/>
              </a:rPr>
              <a:t>A Professor of Practice will have an international standing and reputation in their field that will enhance the division’s reputation for excellence in teaching, public engagement and/or research. They will have a significant and influential track record of senior professional experience beyond the higher education sector; a range of published outputs recognised as world-leading in the context of professional practice; a demonstrable commitment to education; and the ability to deliver effective teaching.</a:t>
            </a:r>
          </a:p>
          <a:p>
            <a:endParaRPr lang="en-GB" sz="1800" dirty="0">
              <a:latin typeface="Century Gothic" panose="020B0502020202020204" pitchFamily="34" charset="0"/>
              <a:cs typeface="Calibri" panose="020F0502020204030204" pitchFamily="34" charset="0"/>
            </a:endParaRPr>
          </a:p>
          <a:p>
            <a:r>
              <a:rPr lang="en-GB" sz="1800" dirty="0">
                <a:latin typeface="Century Gothic" panose="020B0502020202020204" pitchFamily="34" charset="0"/>
                <a:cs typeface="Calibri" panose="020F0502020204030204" pitchFamily="34" charset="0"/>
              </a:rPr>
              <a:t>There is currently no AP title equivalent of </a:t>
            </a:r>
            <a:r>
              <a:rPr lang="en-GB" sz="1800" dirty="0" err="1">
                <a:latin typeface="Century Gothic" panose="020B0502020202020204" pitchFamily="34" charset="0"/>
                <a:cs typeface="Calibri" panose="020F0502020204030204" pitchFamily="34" charset="0"/>
              </a:rPr>
              <a:t>PoP</a:t>
            </a:r>
            <a:r>
              <a:rPr lang="en-GB" sz="1800" dirty="0">
                <a:latin typeface="Century Gothic" panose="020B0502020202020204" pitchFamily="34" charset="0"/>
                <a:cs typeface="Calibri" panose="020F0502020204030204" pitchFamily="34" charset="0"/>
              </a:rPr>
              <a:t>.</a:t>
            </a:r>
          </a:p>
        </p:txBody>
      </p:sp>
    </p:spTree>
    <p:extLst>
      <p:ext uri="{BB962C8B-B14F-4D97-AF65-F5344CB8AC3E}">
        <p14:creationId xmlns:p14="http://schemas.microsoft.com/office/powerpoint/2010/main" val="222657850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10.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11.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12.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13.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2.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3.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4.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5.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6.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7.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8.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ppt/theme/themeOverride9.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docProps/app.xml><?xml version="1.0" encoding="utf-8"?>
<Properties xmlns="http://schemas.openxmlformats.org/officeDocument/2006/extended-properties" xmlns:vt="http://schemas.openxmlformats.org/officeDocument/2006/docPropsVTypes">
  <Template/>
  <TotalTime>75</TotalTime>
  <Words>1797</Words>
  <Application>Microsoft Office PowerPoint</Application>
  <PresentationFormat>Widescreen</PresentationFormat>
  <Paragraphs>118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Century Gothic</vt:lpstr>
      <vt:lpstr>Wingdings</vt:lpstr>
      <vt:lpstr>Wingdings 3</vt:lpstr>
      <vt:lpstr>Slice</vt:lpstr>
      <vt:lpstr>What You Need To Do: Apply for RoD/PoP 2026</vt:lpstr>
      <vt:lpstr>OVERVIEW</vt:lpstr>
      <vt:lpstr>Check Your Eligibility</vt:lpstr>
      <vt:lpstr>Understand the Criteria</vt:lpstr>
      <vt:lpstr> Research criterion </vt:lpstr>
      <vt:lpstr>RESEARCH CRITERION cont.</vt:lpstr>
      <vt:lpstr>Teaching criterion</vt:lpstr>
      <vt:lpstr>Good citizenship criterion</vt:lpstr>
      <vt:lpstr>Professor of practice criterion</vt:lpstr>
      <vt:lpstr>Professor of practice criterion cont.</vt:lpstr>
      <vt:lpstr>Prepare Your Application</vt:lpstr>
      <vt:lpstr>Personal circumstances</vt:lpstr>
      <vt:lpstr>application and references</vt:lpstr>
      <vt:lpstr>Own research reference  </vt:lpstr>
      <vt:lpstr>Submit Your Application</vt:lpstr>
      <vt:lpstr>After Submission</vt:lpstr>
      <vt:lpstr>outcome</vt:lpstr>
      <vt:lpstr>Need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Distinction Exercise 2022</dc:title>
  <dc:creator>Ingunn Haugen</dc:creator>
  <cp:lastModifiedBy>Ingunn Haugen</cp:lastModifiedBy>
  <cp:revision>16</cp:revision>
  <dcterms:created xsi:type="dcterms:W3CDTF">2021-11-17T15:57:25Z</dcterms:created>
  <dcterms:modified xsi:type="dcterms:W3CDTF">2025-11-27T12:40:55Z</dcterms:modified>
</cp:coreProperties>
</file>