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6"/>
  </p:notesMasterIdLst>
  <p:sldIdLst>
    <p:sldId id="256" r:id="rId2"/>
    <p:sldId id="257" r:id="rId3"/>
    <p:sldId id="258" r:id="rId4"/>
    <p:sldId id="259" r:id="rId5"/>
    <p:sldId id="260" r:id="rId6"/>
    <p:sldId id="261" r:id="rId7"/>
    <p:sldId id="269"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0723" autoAdjust="0"/>
  </p:normalViewPr>
  <p:slideViewPr>
    <p:cSldViewPr snapToGrid="0">
      <p:cViewPr varScale="1">
        <p:scale>
          <a:sx n="100" d="100"/>
          <a:sy n="100" d="100"/>
        </p:scale>
        <p:origin x="37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10/01/2025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05B4660-4652-4FDF-970C-A9DBAC06575B}" type="slidenum">
              <a:rPr lang="en-GB" smtClean="0"/>
              <a:t>7</a:t>
            </a:fld>
            <a:endParaRPr lang="en-GB"/>
          </a:p>
        </p:txBody>
      </p:sp>
    </p:spTree>
    <p:extLst>
      <p:ext uri="{BB962C8B-B14F-4D97-AF65-F5344CB8AC3E}">
        <p14:creationId xmlns:p14="http://schemas.microsoft.com/office/powerpoint/2010/main" val="980236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284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10/01/2025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00373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084707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43646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563338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74554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3049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6549703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597671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84070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10/01/2025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849477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10/01/2025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801522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10/01/2025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49460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10/01/2025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040739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10/01/2025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097934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10/01/2025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5833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10/01/2025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6212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10/01/2025</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1988039475"/>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2025</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dirty="0">
                <a:solidFill>
                  <a:schemeClr val="tx1"/>
                </a:solidFill>
                <a:latin typeface="Calibri" panose="020F0502020204030204" pitchFamily="34" charset="0"/>
                <a:cs typeface="Calibri" panose="020F0502020204030204" pitchFamily="34" charset="0"/>
              </a:rPr>
              <a:t>December</a:t>
            </a:r>
            <a:r>
              <a:rPr lang="en-GB" sz="2800" u="sng" cap="none" dirty="0">
                <a:solidFill>
                  <a:schemeClr val="tx1"/>
                </a:solidFill>
                <a:latin typeface="Calibri" panose="020F0502020204030204" pitchFamily="34" charset="0"/>
                <a:cs typeface="Calibri" panose="020F0502020204030204" pitchFamily="34" charset="0"/>
              </a:rPr>
              <a:t> 2024</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308872"/>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16 January 2025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Head of House (if applicable)</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 from your own nominated research referee of your choice (who may also refer to teaching and/or good citizenship)</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28 February 2025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Head of Department Reference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542925" lvl="1" indent="-276225">
              <a:spcBef>
                <a:spcPts val="0"/>
              </a:spcBef>
              <a:spcAft>
                <a:spcPts val="600"/>
              </a:spcAft>
              <a:buFont typeface="Wingdings" panose="05000000000000000000" pitchFamily="2" charset="2"/>
              <a:buChar char="ü"/>
            </a:pPr>
            <a:endParaRPr lang="en-GB" sz="1600" b="1" dirty="0">
              <a:solidFill>
                <a:schemeClr val="bg1"/>
              </a:solidFill>
              <a:latin typeface="Calibri" panose="020F0502020204030204" pitchFamily="34" charset="0"/>
              <a:cs typeface="Calibri" panose="020F0502020204030204" pitchFamily="34" charset="0"/>
            </a:endParaRPr>
          </a:p>
          <a:p>
            <a:pPr marL="266700" lvl="1">
              <a:spcBef>
                <a:spcPts val="0"/>
              </a:spcBef>
              <a:spcAft>
                <a:spcPts val="600"/>
              </a:spcAft>
            </a:pPr>
            <a:r>
              <a:rPr lang="en-GB" sz="1600" b="1" dirty="0">
                <a:solidFill>
                  <a:schemeClr val="bg1"/>
                </a:solidFill>
                <a:latin typeface="Calibri" panose="020F0502020204030204" pitchFamily="34" charset="0"/>
                <a:cs typeface="Calibri" panose="020F0502020204030204" pitchFamily="34" charset="0"/>
              </a:rPr>
              <a:t>All references should be sent to </a:t>
            </a:r>
            <a:r>
              <a:rPr lang="en-GB" sz="1600" b="1" dirty="0">
                <a:solidFill>
                  <a:schemeClr val="bg1"/>
                </a:solidFill>
                <a:latin typeface="Calibri" panose="020F0502020204030204" pitchFamily="34" charset="0"/>
                <a:cs typeface="Calibri" panose="020F0502020204030204" pitchFamily="34" charset="0"/>
                <a:hlinkClick r:id="rId2"/>
              </a:rPr>
              <a:t>distinctions@medsci.ox.ac.uk</a:t>
            </a:r>
            <a:br>
              <a:rPr lang="en-GB" sz="1600" b="1" dirty="0">
                <a:solidFill>
                  <a:schemeClr val="bg1"/>
                </a:solidFill>
                <a:latin typeface="Calibri" panose="020F0502020204030204" pitchFamily="34" charset="0"/>
                <a:cs typeface="Calibri" panose="020F0502020204030204" pitchFamily="34" charset="0"/>
              </a:rPr>
            </a:br>
            <a:endParaRPr lang="en-GB" sz="1600" b="1"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16 January 2025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rPr>
              <a:t>https://hr.admin.ox.ac.uk/recognition-of-distinction-2025 </a:t>
            </a:r>
          </a:p>
        </p:txBody>
      </p:sp>
    </p:spTree>
    <p:extLst>
      <p:ext uri="{BB962C8B-B14F-4D97-AF65-F5344CB8AC3E}">
        <p14:creationId xmlns:p14="http://schemas.microsoft.com/office/powerpoint/2010/main" val="4238305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26 June 2025.</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2025.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Head of Division.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9S/R or 10S/R will receive an increase to their salary of £3,155 p.a. (at 1 August 2024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the next exercise opens on Monday 18 November 2024.</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16 January 2025.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278094"/>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a:p>
            <a:pPr lvl="1"/>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E288F4-12D0-4942-9781-6C6532310992}"/>
              </a:ext>
            </a:extLst>
          </p:cNvPr>
          <p:cNvSpPr txBox="1"/>
          <p:nvPr/>
        </p:nvSpPr>
        <p:spPr>
          <a:xfrm>
            <a:off x="1352550" y="1352549"/>
            <a:ext cx="9648825" cy="5078313"/>
          </a:xfrm>
          <a:prstGeom prst="rect">
            <a:avLst/>
          </a:prstGeom>
          <a:noFill/>
        </p:spPr>
        <p:txBody>
          <a:bodyPr wrap="square" rtlCol="0">
            <a:spAutoFit/>
          </a:bodyPr>
          <a:lstStyle/>
          <a:p>
            <a:r>
              <a:rPr lang="en-GB" dirty="0">
                <a:solidFill>
                  <a:schemeClr val="bg1"/>
                </a:solidFill>
                <a:latin typeface="Calibri" panose="020F0502020204030204" pitchFamily="34" charset="0"/>
                <a:cs typeface="Calibri" panose="020F0502020204030204" pitchFamily="34" charset="0"/>
              </a:rPr>
              <a:t>We do not anticipate many applications for </a:t>
            </a:r>
            <a:r>
              <a:rPr lang="en-GB" dirty="0" err="1">
                <a:solidFill>
                  <a:schemeClr val="bg1"/>
                </a:solidFill>
                <a:latin typeface="Calibri" panose="020F0502020204030204" pitchFamily="34" charset="0"/>
                <a:cs typeface="Calibri" panose="020F0502020204030204" pitchFamily="34" charset="0"/>
              </a:rPr>
              <a:t>PoP</a:t>
            </a:r>
            <a:r>
              <a:rPr lang="en-GB" dirty="0">
                <a:solidFill>
                  <a:schemeClr val="bg1"/>
                </a:solidFill>
                <a:latin typeface="Calibri" panose="020F0502020204030204" pitchFamily="34" charset="0"/>
                <a:cs typeface="Calibri" panose="020F0502020204030204" pitchFamily="34" charset="0"/>
              </a:rPr>
              <a:t>. These are for exceptional people whose achievements and abilities are internationally recognised, but who are not able to fulfil both teaching and research criteria of the </a:t>
            </a:r>
            <a:r>
              <a:rPr lang="en-GB" dirty="0" err="1">
                <a:solidFill>
                  <a:schemeClr val="bg1"/>
                </a:solidFill>
                <a:latin typeface="Calibri" panose="020F0502020204030204" pitchFamily="34" charset="0"/>
                <a:cs typeface="Calibri" panose="020F0502020204030204" pitchFamily="34" charset="0"/>
              </a:rPr>
              <a:t>RoD</a:t>
            </a:r>
            <a:r>
              <a:rPr lang="en-GB" dirty="0">
                <a:solidFill>
                  <a:schemeClr val="bg1"/>
                </a:solidFill>
                <a:latin typeface="Calibri" panose="020F0502020204030204" pitchFamily="34" charset="0"/>
                <a:cs typeface="Calibri" panose="020F0502020204030204" pitchFamily="34" charset="0"/>
              </a:rPr>
              <a:t> process. The panel is the same panel as for </a:t>
            </a:r>
            <a:r>
              <a:rPr lang="en-GB" dirty="0" err="1">
                <a:solidFill>
                  <a:schemeClr val="bg1"/>
                </a:solidFill>
                <a:latin typeface="Calibri" panose="020F0502020204030204" pitchFamily="34" charset="0"/>
                <a:cs typeface="Calibri" panose="020F0502020204030204" pitchFamily="34" charset="0"/>
              </a:rPr>
              <a:t>RoD</a:t>
            </a:r>
            <a:r>
              <a:rPr lang="en-GB" dirty="0">
                <a:solidFill>
                  <a:schemeClr val="bg1"/>
                </a:solidFill>
                <a:latin typeface="Calibri" panose="020F0502020204030204" pitchFamily="34" charset="0"/>
                <a:cs typeface="Calibri" panose="020F0502020204030204" pitchFamily="34" charset="0"/>
              </a:rPr>
              <a:t>, and </a:t>
            </a:r>
            <a:r>
              <a:rPr lang="en-GB" dirty="0" err="1">
                <a:solidFill>
                  <a:schemeClr val="bg1"/>
                </a:solidFill>
                <a:latin typeface="Calibri" panose="020F0502020204030204" pitchFamily="34" charset="0"/>
                <a:cs typeface="Calibri" panose="020F0502020204030204" pitchFamily="34" charset="0"/>
              </a:rPr>
              <a:t>RoD</a:t>
            </a:r>
            <a:r>
              <a:rPr lang="en-GB" dirty="0">
                <a:solidFill>
                  <a:schemeClr val="bg1"/>
                </a:solidFill>
                <a:latin typeface="Calibri" panose="020F0502020204030204" pitchFamily="34" charset="0"/>
                <a:cs typeface="Calibri" panose="020F0502020204030204" pitchFamily="34" charset="0"/>
              </a:rPr>
              <a:t> and </a:t>
            </a:r>
            <a:r>
              <a:rPr lang="en-GB" dirty="0" err="1">
                <a:solidFill>
                  <a:schemeClr val="bg1"/>
                </a:solidFill>
                <a:latin typeface="Calibri" panose="020F0502020204030204" pitchFamily="34" charset="0"/>
                <a:cs typeface="Calibri" panose="020F0502020204030204" pitchFamily="34" charset="0"/>
              </a:rPr>
              <a:t>PoP</a:t>
            </a:r>
            <a:r>
              <a:rPr lang="en-GB" dirty="0">
                <a:solidFill>
                  <a:schemeClr val="bg1"/>
                </a:solidFill>
                <a:latin typeface="Calibri" panose="020F0502020204030204" pitchFamily="34" charset="0"/>
                <a:cs typeface="Calibri" panose="020F0502020204030204" pitchFamily="34" charset="0"/>
              </a:rPr>
              <a:t> applications are considered together, at the same time, as part of a gathered field exercise. </a:t>
            </a:r>
          </a:p>
          <a:p>
            <a:r>
              <a:rPr lang="en-GB" dirty="0">
                <a:solidFill>
                  <a:schemeClr val="bg1"/>
                </a:solidFill>
                <a:latin typeface="Calibri" panose="020F0502020204030204" pitchFamily="34" charset="0"/>
                <a:cs typeface="Calibri" panose="020F0502020204030204" pitchFamily="34" charset="0"/>
              </a:rPr>
              <a:t> </a:t>
            </a:r>
          </a:p>
          <a:p>
            <a:r>
              <a:rPr lang="en-GB" dirty="0">
                <a:solidFill>
                  <a:schemeClr val="bg1"/>
                </a:solidFill>
                <a:latin typeface="Calibri" panose="020F0502020204030204" pitchFamily="34" charset="0"/>
                <a:cs typeface="Calibri" panose="020F0502020204030204" pitchFamily="34" charset="0"/>
              </a:rPr>
              <a:t>There is currently no AP equivalent of </a:t>
            </a:r>
            <a:r>
              <a:rPr lang="en-GB" dirty="0" err="1">
                <a:solidFill>
                  <a:schemeClr val="bg1"/>
                </a:solidFill>
                <a:latin typeface="Calibri" panose="020F0502020204030204" pitchFamily="34" charset="0"/>
                <a:cs typeface="Calibri" panose="020F0502020204030204" pitchFamily="34" charset="0"/>
              </a:rPr>
              <a:t>PoP</a:t>
            </a:r>
            <a:r>
              <a:rPr lang="en-GB" dirty="0">
                <a:solidFill>
                  <a:schemeClr val="bg1"/>
                </a:solidFill>
                <a:latin typeface="Calibri" panose="020F0502020204030204" pitchFamily="34" charset="0"/>
                <a:cs typeface="Calibri" panose="020F0502020204030204" pitchFamily="34" charset="0"/>
              </a:rPr>
              <a:t>. </a:t>
            </a:r>
          </a:p>
          <a:p>
            <a:r>
              <a:rPr lang="en-GB" dirty="0">
                <a:solidFill>
                  <a:schemeClr val="bg1"/>
                </a:solidFill>
                <a:latin typeface="Calibri" panose="020F0502020204030204" pitchFamily="34" charset="0"/>
                <a:cs typeface="Calibri" panose="020F0502020204030204" pitchFamily="34" charset="0"/>
              </a:rPr>
              <a:t> </a:t>
            </a:r>
          </a:p>
          <a:p>
            <a:r>
              <a:rPr lang="en-GB" dirty="0">
                <a:solidFill>
                  <a:schemeClr val="bg1"/>
                </a:solidFill>
                <a:latin typeface="Calibri" panose="020F0502020204030204" pitchFamily="34" charset="0"/>
                <a:cs typeface="Calibri" panose="020F0502020204030204" pitchFamily="34" charset="0"/>
              </a:rPr>
              <a:t>The criterion for the title of </a:t>
            </a:r>
            <a:r>
              <a:rPr lang="en-GB" dirty="0" err="1">
                <a:solidFill>
                  <a:schemeClr val="bg1"/>
                </a:solidFill>
                <a:latin typeface="Calibri" panose="020F0502020204030204" pitchFamily="34" charset="0"/>
                <a:cs typeface="Calibri" panose="020F0502020204030204" pitchFamily="34" charset="0"/>
              </a:rPr>
              <a:t>PoP</a:t>
            </a:r>
            <a:r>
              <a:rPr lang="en-GB" dirty="0">
                <a:solidFill>
                  <a:schemeClr val="bg1"/>
                </a:solidFill>
                <a:latin typeface="Calibri" panose="020F0502020204030204" pitchFamily="34" charset="0"/>
                <a:cs typeface="Calibri" panose="020F0502020204030204" pitchFamily="34" charset="0"/>
              </a:rPr>
              <a:t> is:</a:t>
            </a:r>
          </a:p>
          <a:p>
            <a:r>
              <a:rPr lang="en-GB" dirty="0">
                <a:solidFill>
                  <a:schemeClr val="bg1"/>
                </a:solidFill>
              </a:rPr>
              <a:t> </a:t>
            </a:r>
          </a:p>
          <a:p>
            <a:r>
              <a:rPr lang="en-GB" b="1" dirty="0">
                <a:solidFill>
                  <a:schemeClr val="bg1"/>
                </a:solidFill>
                <a:latin typeface="Calibri" panose="020F0502020204030204" pitchFamily="34" charset="0"/>
                <a:cs typeface="Calibri" panose="020F0502020204030204" pitchFamily="34" charset="0"/>
              </a:rPr>
              <a:t>Professor of Practice – MSD</a:t>
            </a:r>
          </a:p>
          <a:p>
            <a:endParaRPr lang="en-GB" b="1" dirty="0">
              <a:solidFill>
                <a:schemeClr val="bg1"/>
              </a:solidFill>
            </a:endParaRPr>
          </a:p>
          <a:p>
            <a:r>
              <a:rPr lang="en-GB" dirty="0">
                <a:solidFill>
                  <a:schemeClr val="bg1"/>
                </a:solidFill>
                <a:latin typeface="Calibri" panose="020F0502020204030204" pitchFamily="34" charset="0"/>
                <a:cs typeface="Calibri" panose="020F0502020204030204" pitchFamily="34" charset="0"/>
              </a:rPr>
              <a:t>A Professor of Practice will have an international standing and reputation in their field that will enhance the division’s reputation for excellence in teaching, public engagement and/or research. They will have a significant and influential track record of senior professional experience beyond the higher education sector; a range of published outputs recognised as world-leading in the context of professional practice; a demonstrable commitment to education; and the ability to deliver effective teaching.</a:t>
            </a:r>
          </a:p>
          <a:p>
            <a:r>
              <a:rPr lang="en-GB" dirty="0">
                <a:solidFill>
                  <a:schemeClr val="bg1"/>
                </a:solidFill>
              </a:rPr>
              <a:t> </a:t>
            </a:r>
          </a:p>
        </p:txBody>
      </p:sp>
      <p:sp>
        <p:nvSpPr>
          <p:cNvPr id="6" name="TextBox 5">
            <a:extLst>
              <a:ext uri="{FF2B5EF4-FFF2-40B4-BE49-F238E27FC236}">
                <a16:creationId xmlns:a16="http://schemas.microsoft.com/office/drawing/2014/main" id="{B60309AF-1706-4B55-ABFB-B002BEDBB624}"/>
              </a:ext>
            </a:extLst>
          </p:cNvPr>
          <p:cNvSpPr txBox="1"/>
          <p:nvPr/>
        </p:nvSpPr>
        <p:spPr>
          <a:xfrm>
            <a:off x="1352550" y="800100"/>
            <a:ext cx="9648825" cy="400110"/>
          </a:xfrm>
          <a:prstGeom prst="rect">
            <a:avLst/>
          </a:prstGeom>
          <a:noFill/>
        </p:spPr>
        <p:txBody>
          <a:bodyPr wrap="square" rtlCol="0">
            <a:spAutoFit/>
          </a:bodyPr>
          <a:lstStyle/>
          <a:p>
            <a:r>
              <a:rPr lang="en-GB" sz="2000" b="1" dirty="0">
                <a:solidFill>
                  <a:schemeClr val="bg1"/>
                </a:solidFill>
              </a:rPr>
              <a:t>Professor of Practice title (</a:t>
            </a:r>
            <a:r>
              <a:rPr lang="en-GB" sz="2000" b="1" dirty="0" err="1">
                <a:solidFill>
                  <a:schemeClr val="bg1"/>
                </a:solidFill>
              </a:rPr>
              <a:t>PoP</a:t>
            </a:r>
            <a:r>
              <a:rPr lang="en-GB" sz="2000" b="1" dirty="0">
                <a:solidFill>
                  <a:schemeClr val="bg1"/>
                </a:solidFill>
              </a:rPr>
              <a:t>)</a:t>
            </a:r>
          </a:p>
        </p:txBody>
      </p:sp>
    </p:spTree>
    <p:extLst>
      <p:ext uri="{BB962C8B-B14F-4D97-AF65-F5344CB8AC3E}">
        <p14:creationId xmlns:p14="http://schemas.microsoft.com/office/powerpoint/2010/main" val="26860545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3651641"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a:t>
            </a:r>
            <a:endParaRPr lang="en-GB" sz="2800" b="1" strike="sngStrike"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3370153"/>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docProps/app.xml><?xml version="1.0" encoding="utf-8"?>
<Properties xmlns="http://schemas.openxmlformats.org/officeDocument/2006/extended-properties" xmlns:vt="http://schemas.openxmlformats.org/officeDocument/2006/docPropsVTypes">
  <Template/>
  <TotalTime>894</TotalTime>
  <Words>1638</Words>
  <Application>Microsoft Office PowerPoint</Application>
  <PresentationFormat>Widescreen</PresentationFormat>
  <Paragraphs>124</Paragraphs>
  <Slides>14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Apple Symbols</vt:lpstr>
      <vt:lpstr>Arial</vt:lpstr>
      <vt:lpstr>Calibri</vt:lpstr>
      <vt:lpstr>Century Gothic</vt:lpstr>
      <vt:lpstr>Wingdings</vt:lpstr>
      <vt:lpstr>Wingdings 3</vt:lpstr>
      <vt:lpstr>Slice</vt:lpstr>
      <vt:lpstr>Recognition of Distinction Exercise 2025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52</cp:revision>
  <dcterms:created xsi:type="dcterms:W3CDTF">2021-11-17T15:57:25Z</dcterms:created>
  <dcterms:modified xsi:type="dcterms:W3CDTF">2025-01-10T08:27:07Z</dcterms:modified>
</cp:coreProperties>
</file>