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16"/>
  </p:notesMasterIdLst>
  <p:sldIdLst>
    <p:sldId id="256" r:id="rId2"/>
    <p:sldId id="257" r:id="rId3"/>
    <p:sldId id="258" r:id="rId4"/>
    <p:sldId id="259" r:id="rId5"/>
    <p:sldId id="260" r:id="rId6"/>
    <p:sldId id="261" r:id="rId7"/>
    <p:sldId id="269" r:id="rId8"/>
    <p:sldId id="262" r:id="rId9"/>
    <p:sldId id="263" r:id="rId10"/>
    <p:sldId id="264" r:id="rId11"/>
    <p:sldId id="265" r:id="rId12"/>
    <p:sldId id="266" r:id="rId13"/>
    <p:sldId id="267" r:id="rId14"/>
    <p:sldId id="268"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ngunn Haugen" initials="IH" lastIdx="10" clrIdx="0">
    <p:extLst>
      <p:ext uri="{19B8F6BF-5375-455C-9EA6-DF929625EA0E}">
        <p15:presenceInfo xmlns:p15="http://schemas.microsoft.com/office/powerpoint/2012/main" userId="b575bc62ebb8865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47" autoAdjust="0"/>
    <p:restoredTop sz="90723" autoAdjust="0"/>
  </p:normalViewPr>
  <p:slideViewPr>
    <p:cSldViewPr snapToGrid="0">
      <p:cViewPr varScale="1">
        <p:scale>
          <a:sx n="100" d="100"/>
          <a:sy n="100" d="100"/>
        </p:scale>
        <p:origin x="378" y="78"/>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52EB07-60E6-4876-845A-B0B35D5F7F5B}" type="datetimeFigureOut">
              <a:rPr lang="en-GB" smtClean="0"/>
              <a:t>10/01/2025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5B4660-4652-4FDF-970C-A9DBAC06575B}" type="slidenum">
              <a:rPr lang="en-GB" smtClean="0"/>
              <a:t>‹#›</a:t>
            </a:fld>
            <a:endParaRPr lang="en-GB"/>
          </a:p>
        </p:txBody>
      </p:sp>
    </p:spTree>
    <p:extLst>
      <p:ext uri="{BB962C8B-B14F-4D97-AF65-F5344CB8AC3E}">
        <p14:creationId xmlns:p14="http://schemas.microsoft.com/office/powerpoint/2010/main" val="5518289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5B4660-4652-4FDF-970C-A9DBAC06575B}" type="slidenum">
              <a:rPr lang="en-GB" smtClean="0"/>
              <a:t>1</a:t>
            </a:fld>
            <a:endParaRPr lang="en-GB"/>
          </a:p>
        </p:txBody>
      </p:sp>
    </p:spTree>
    <p:extLst>
      <p:ext uri="{BB962C8B-B14F-4D97-AF65-F5344CB8AC3E}">
        <p14:creationId xmlns:p14="http://schemas.microsoft.com/office/powerpoint/2010/main" val="2321103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5B4660-4652-4FDF-970C-A9DBAC06575B}" type="slidenum">
              <a:rPr lang="en-GB" smtClean="0"/>
              <a:t>5</a:t>
            </a:fld>
            <a:endParaRPr lang="en-GB"/>
          </a:p>
        </p:txBody>
      </p:sp>
    </p:spTree>
    <p:extLst>
      <p:ext uri="{BB962C8B-B14F-4D97-AF65-F5344CB8AC3E}">
        <p14:creationId xmlns:p14="http://schemas.microsoft.com/office/powerpoint/2010/main" val="12107740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05B4660-4652-4FDF-970C-A9DBAC06575B}" type="slidenum">
              <a:rPr lang="en-GB" smtClean="0"/>
              <a:t>7</a:t>
            </a:fld>
            <a:endParaRPr lang="en-GB"/>
          </a:p>
        </p:txBody>
      </p:sp>
    </p:spTree>
    <p:extLst>
      <p:ext uri="{BB962C8B-B14F-4D97-AF65-F5344CB8AC3E}">
        <p14:creationId xmlns:p14="http://schemas.microsoft.com/office/powerpoint/2010/main" val="9802366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ACD29C6-3658-463C-B3CD-51F34BDC4F29}" type="datetimeFigureOut">
              <a:rPr lang="en-GB" smtClean="0"/>
              <a:t>10/01/2025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22843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CACD29C6-3658-463C-B3CD-51F34BDC4F29}" type="datetimeFigureOut">
              <a:rPr lang="en-GB" smtClean="0"/>
              <a:t>10/01/2025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4003735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ACD29C6-3658-463C-B3CD-51F34BDC4F29}" type="datetimeFigureOut">
              <a:rPr lang="en-GB" smtClean="0"/>
              <a:t>10/01/2025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10847079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ACD29C6-3658-463C-B3CD-51F34BDC4F29}" type="datetimeFigureOut">
              <a:rPr lang="en-GB" smtClean="0"/>
              <a:t>10/01/2025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8436460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ACD29C6-3658-463C-B3CD-51F34BDC4F29}" type="datetimeFigureOut">
              <a:rPr lang="en-GB" smtClean="0"/>
              <a:t>10/01/2025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5633388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ACD29C6-3658-463C-B3CD-51F34BDC4F29}" type="datetimeFigureOut">
              <a:rPr lang="en-GB" smtClean="0"/>
              <a:t>10/01/2025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7745540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ACD29C6-3658-463C-B3CD-51F34BDC4F29}" type="datetimeFigureOut">
              <a:rPr lang="en-GB" smtClean="0"/>
              <a:t>10/01/2025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4304911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ACD29C6-3658-463C-B3CD-51F34BDC4F29}" type="datetimeFigureOut">
              <a:rPr lang="en-GB" smtClean="0"/>
              <a:t>10/01/2025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6549703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ACD29C6-3658-463C-B3CD-51F34BDC4F29}" type="datetimeFigureOut">
              <a:rPr lang="en-GB" smtClean="0"/>
              <a:t>10/01/2025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15976711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ACD29C6-3658-463C-B3CD-51F34BDC4F29}" type="datetimeFigureOut">
              <a:rPr lang="en-GB" smtClean="0"/>
              <a:t>10/01/2025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3684070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ACD29C6-3658-463C-B3CD-51F34BDC4F29}" type="datetimeFigureOut">
              <a:rPr lang="en-GB" smtClean="0"/>
              <a:t>10/01/2025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1849477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ACD29C6-3658-463C-B3CD-51F34BDC4F29}" type="datetimeFigureOut">
              <a:rPr lang="en-GB" smtClean="0"/>
              <a:t>10/01/2025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38015221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ACD29C6-3658-463C-B3CD-51F34BDC4F29}" type="datetimeFigureOut">
              <a:rPr lang="en-GB" smtClean="0"/>
              <a:t>10/01/2025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23494606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ACD29C6-3658-463C-B3CD-51F34BDC4F29}" type="datetimeFigureOut">
              <a:rPr lang="en-GB" smtClean="0"/>
              <a:t>10/01/2025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40407390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CD29C6-3658-463C-B3CD-51F34BDC4F29}" type="datetimeFigureOut">
              <a:rPr lang="en-GB" smtClean="0"/>
              <a:t>10/01/2025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40979349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ACD29C6-3658-463C-B3CD-51F34BDC4F29}" type="datetimeFigureOut">
              <a:rPr lang="en-GB" smtClean="0"/>
              <a:t>10/01/2025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2358330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ACD29C6-3658-463C-B3CD-51F34BDC4F29}" type="datetimeFigureOut">
              <a:rPr lang="en-GB" smtClean="0"/>
              <a:t>10/01/2025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3696212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CACD29C6-3658-463C-B3CD-51F34BDC4F29}" type="datetimeFigureOut">
              <a:rPr lang="en-GB" smtClean="0"/>
              <a:t>10/01/2025</a:t>
            </a:fld>
            <a:endParaRPr lang="en-GB"/>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GB"/>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1C06FCFF-E0DB-4C12-A204-614A47C35C52}" type="slidenum">
              <a:rPr lang="en-GB" smtClean="0"/>
              <a:t>‹#›</a:t>
            </a:fld>
            <a:endParaRPr lang="en-GB"/>
          </a:p>
        </p:txBody>
      </p:sp>
    </p:spTree>
    <p:extLst>
      <p:ext uri="{BB962C8B-B14F-4D97-AF65-F5344CB8AC3E}">
        <p14:creationId xmlns:p14="http://schemas.microsoft.com/office/powerpoint/2010/main" val="1988039475"/>
      </p:ext>
    </p:extLst>
  </p:cSld>
  <p:clrMap bg1="dk1" tx1="lt1" bg2="dk2" tx2="lt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 id="2147483816" r:id="rId12"/>
    <p:sldLayoutId id="2147483817" r:id="rId13"/>
    <p:sldLayoutId id="2147483818" r:id="rId14"/>
    <p:sldLayoutId id="2147483819" r:id="rId15"/>
    <p:sldLayoutId id="2147483820" r:id="rId16"/>
    <p:sldLayoutId id="2147483821"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distinctions@medsci.ox.ac.uk"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mailto:ingunn.haugen@medsci.ox.ac.uk"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hr.admin.ox.ac.uk/recognition-of-distinction"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3" y="685799"/>
            <a:ext cx="9395702" cy="2971801"/>
          </a:xfrm>
          <a:noFill/>
        </p:spPr>
        <p:txBody>
          <a:bodyPr/>
          <a:lstStyle/>
          <a:p>
            <a:pPr algn="l"/>
            <a:r>
              <a:rPr lang="en-GB" sz="5400" dirty="0"/>
              <a:t>Recognition of </a:t>
            </a:r>
            <a:r>
              <a:rPr lang="en-GB" sz="5400" dirty="0">
                <a:latin typeface="Calibri" panose="020F0502020204030204" pitchFamily="34" charset="0"/>
                <a:cs typeface="Calibri" panose="020F0502020204030204" pitchFamily="34" charset="0"/>
              </a:rPr>
              <a:t>Distinction</a:t>
            </a:r>
            <a:r>
              <a:rPr lang="en-GB" sz="5400" dirty="0"/>
              <a:t> Exercise 2025</a:t>
            </a:r>
          </a:p>
        </p:txBody>
      </p:sp>
      <p:sp>
        <p:nvSpPr>
          <p:cNvPr id="3" name="Subtitle 2"/>
          <p:cNvSpPr>
            <a:spLocks noGrp="1"/>
          </p:cNvSpPr>
          <p:nvPr>
            <p:ph type="subTitle" idx="1"/>
          </p:nvPr>
        </p:nvSpPr>
        <p:spPr/>
        <p:txBody>
          <a:bodyPr>
            <a:noAutofit/>
          </a:bodyPr>
          <a:lstStyle/>
          <a:p>
            <a:pPr algn="l"/>
            <a:endParaRPr lang="en-GB" sz="2800" u="sng" cap="none" dirty="0">
              <a:solidFill>
                <a:schemeClr val="tx1"/>
              </a:solidFill>
              <a:latin typeface="Calibri" panose="020F0502020204030204" pitchFamily="34" charset="0"/>
              <a:cs typeface="Calibri" panose="020F0502020204030204" pitchFamily="34" charset="0"/>
            </a:endParaRPr>
          </a:p>
          <a:p>
            <a:pPr algn="l"/>
            <a:r>
              <a:rPr lang="en-GB" sz="2800" u="sng" dirty="0">
                <a:solidFill>
                  <a:schemeClr val="tx1"/>
                </a:solidFill>
                <a:latin typeface="Calibri" panose="020F0502020204030204" pitchFamily="34" charset="0"/>
                <a:cs typeface="Calibri" panose="020F0502020204030204" pitchFamily="34" charset="0"/>
              </a:rPr>
              <a:t>December</a:t>
            </a:r>
            <a:r>
              <a:rPr lang="en-GB" sz="2800" u="sng" cap="none" dirty="0">
                <a:solidFill>
                  <a:schemeClr val="tx1"/>
                </a:solidFill>
                <a:latin typeface="Calibri" panose="020F0502020204030204" pitchFamily="34" charset="0"/>
                <a:cs typeface="Calibri" panose="020F0502020204030204" pitchFamily="34" charset="0"/>
              </a:rPr>
              <a:t> 2024</a:t>
            </a:r>
          </a:p>
          <a:p>
            <a:pPr algn="l"/>
            <a:r>
              <a:rPr lang="en-GB" sz="2000" cap="none" dirty="0">
                <a:solidFill>
                  <a:srgbClr val="FFC000"/>
                </a:solidFill>
                <a:latin typeface="Calibri" panose="020F0502020204030204" pitchFamily="34" charset="0"/>
                <a:cs typeface="Calibri" panose="020F0502020204030204" pitchFamily="34" charset="0"/>
              </a:rPr>
              <a:t>Ingunn Haugen | Divisional Academic HR Manager</a:t>
            </a:r>
          </a:p>
          <a:p>
            <a:pPr algn="l"/>
            <a:endParaRPr lang="en-GB" sz="2000" cap="none" dirty="0">
              <a:solidFill>
                <a:schemeClr val="bg1"/>
              </a:solidFill>
              <a:latin typeface="Calibri" panose="020F0502020204030204" pitchFamily="34" charset="0"/>
              <a:cs typeface="Calibri" panose="020F0502020204030204" pitchFamily="34" charset="0"/>
            </a:endParaRPr>
          </a:p>
          <a:p>
            <a:pPr algn="l"/>
            <a:endParaRPr lang="en-GB" sz="2000" dirty="0">
              <a:solidFill>
                <a:schemeClr val="bg1"/>
              </a:solidFill>
              <a:latin typeface="Calibri" panose="020F0502020204030204" pitchFamily="34" charset="0"/>
              <a:cs typeface="Calibri" panose="020F0502020204030204" pitchFamily="34" charset="0"/>
            </a:endParaRPr>
          </a:p>
          <a:p>
            <a:pPr algn="l"/>
            <a:endParaRPr lang="en-GB" sz="2000" dirty="0">
              <a:solidFill>
                <a:schemeClr val="bg1"/>
              </a:solidFill>
              <a:latin typeface="Calibri" panose="020F0502020204030204" pitchFamily="34" charset="0"/>
              <a:cs typeface="Calibri" panose="020F0502020204030204" pitchFamily="34" charset="0"/>
            </a:endParaRPr>
          </a:p>
          <a:p>
            <a:endParaRPr lang="en-GB" sz="2000" dirty="0">
              <a:solidFill>
                <a:schemeClr val="bg1"/>
              </a:solidFill>
              <a:latin typeface="Calibri" panose="020F0502020204030204" pitchFamily="34" charset="0"/>
              <a:cs typeface="Calibri" panose="020F0502020204030204" pitchFamily="34" charset="0"/>
            </a:endParaRPr>
          </a:p>
        </p:txBody>
      </p:sp>
      <p:sp>
        <p:nvSpPr>
          <p:cNvPr id="5" name="TextBox 4"/>
          <p:cNvSpPr txBox="1"/>
          <p:nvPr/>
        </p:nvSpPr>
        <p:spPr>
          <a:xfrm>
            <a:off x="1513490" y="14505557"/>
            <a:ext cx="12192000" cy="779235"/>
          </a:xfrm>
          <a:prstGeom prst="rect">
            <a:avLst/>
          </a:prstGeom>
          <a:noFill/>
        </p:spPr>
        <p:txBody>
          <a:bodyPr wrap="square" rtlCol="0">
            <a:spAutoFit/>
          </a:bodyPr>
          <a:lstStyle/>
          <a:p>
            <a:endParaRPr lang="en-GB"/>
          </a:p>
        </p:txBody>
      </p:sp>
    </p:spTree>
    <p:extLst>
      <p:ext uri="{BB962C8B-B14F-4D97-AF65-F5344CB8AC3E}">
        <p14:creationId xmlns:p14="http://schemas.microsoft.com/office/powerpoint/2010/main" val="25288872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264024" y="1277471"/>
            <a:ext cx="4247060" cy="523220"/>
          </a:xfrm>
          <a:prstGeom prst="rect">
            <a:avLst/>
          </a:prstGeom>
          <a:noFill/>
        </p:spPr>
        <p:txBody>
          <a:bodyPr wrap="none" rtlCol="0">
            <a:spAutoFit/>
          </a:bodyPr>
          <a:lstStyle/>
          <a:p>
            <a:r>
              <a:rPr lang="en-GB" sz="2800" b="1" dirty="0">
                <a:solidFill>
                  <a:schemeClr val="bg1"/>
                </a:solidFill>
                <a:latin typeface="Calibri" panose="020F0502020204030204" pitchFamily="34" charset="0"/>
                <a:cs typeface="Calibri" panose="020F0502020204030204" pitchFamily="34" charset="0"/>
              </a:rPr>
              <a:t>Application and References</a:t>
            </a:r>
            <a:endParaRPr lang="en-GB" sz="2800" b="1" dirty="0">
              <a:latin typeface="Calibri" panose="020F0502020204030204" pitchFamily="34" charset="0"/>
              <a:cs typeface="Calibri" panose="020F0502020204030204" pitchFamily="34" charset="0"/>
            </a:endParaRPr>
          </a:p>
        </p:txBody>
      </p:sp>
      <p:sp>
        <p:nvSpPr>
          <p:cNvPr id="5" name="TextBox 4"/>
          <p:cNvSpPr txBox="1"/>
          <p:nvPr/>
        </p:nvSpPr>
        <p:spPr>
          <a:xfrm>
            <a:off x="1358153" y="2232212"/>
            <a:ext cx="10833847" cy="4308872"/>
          </a:xfrm>
          <a:prstGeom prst="rect">
            <a:avLst/>
          </a:prstGeom>
          <a:solidFill>
            <a:schemeClr val="tx1"/>
          </a:solidFill>
        </p:spPr>
        <p:txBody>
          <a:bodyPr wrap="square" rtlCol="0">
            <a:spAutoFit/>
          </a:bodyPr>
          <a:lstStyle/>
          <a:p>
            <a:pPr marL="457200" indent="-457200">
              <a:spcBef>
                <a:spcPts val="0"/>
              </a:spcBef>
              <a:spcAft>
                <a:spcPts val="600"/>
              </a:spcAft>
              <a:buNone/>
            </a:pPr>
            <a:r>
              <a:rPr lang="en-GB" sz="1600" dirty="0">
                <a:solidFill>
                  <a:schemeClr val="bg1"/>
                </a:solidFill>
                <a:latin typeface="Calibri" panose="020F0502020204030204" pitchFamily="34" charset="0"/>
                <a:cs typeface="Calibri" panose="020F0502020204030204" pitchFamily="34" charset="0"/>
              </a:rPr>
              <a:t>	By deadline of </a:t>
            </a:r>
            <a:r>
              <a:rPr lang="en-GB" sz="1600" b="1" dirty="0">
                <a:solidFill>
                  <a:schemeClr val="bg1"/>
                </a:solidFill>
                <a:latin typeface="Calibri" panose="020F0502020204030204" pitchFamily="34" charset="0"/>
                <a:cs typeface="Calibri" panose="020F0502020204030204" pitchFamily="34" charset="0"/>
              </a:rPr>
              <a:t>16 January 2025 at 12 noon:</a:t>
            </a:r>
          </a:p>
          <a:p>
            <a:pPr marL="542925" lvl="1" indent="-276225">
              <a:spcBef>
                <a:spcPts val="0"/>
              </a:spcBef>
              <a:spcAft>
                <a:spcPts val="600"/>
              </a:spcAft>
              <a:buFont typeface="Wingdings" panose="05000000000000000000" pitchFamily="2" charset="2"/>
              <a:buChar char="ü"/>
            </a:pPr>
            <a:r>
              <a:rPr lang="en-GB" sz="1600" dirty="0">
                <a:solidFill>
                  <a:schemeClr val="bg1"/>
                </a:solidFill>
                <a:latin typeface="Calibri" panose="020F0502020204030204" pitchFamily="34" charset="0"/>
                <a:cs typeface="Calibri" panose="020F0502020204030204" pitchFamily="34" charset="0"/>
              </a:rPr>
              <a:t>YOUR APPLICATION </a:t>
            </a:r>
          </a:p>
          <a:p>
            <a:pPr marL="542925" lvl="1" indent="-276225">
              <a:spcBef>
                <a:spcPts val="0"/>
              </a:spcBef>
              <a:spcAft>
                <a:spcPts val="600"/>
              </a:spcAft>
              <a:buFont typeface="Wingdings" panose="05000000000000000000" pitchFamily="2" charset="2"/>
              <a:buChar char="ü"/>
            </a:pPr>
            <a:r>
              <a:rPr lang="en-GB" sz="1600" dirty="0">
                <a:solidFill>
                  <a:schemeClr val="bg1"/>
                </a:solidFill>
                <a:latin typeface="Calibri" panose="020F0502020204030204" pitchFamily="34" charset="0"/>
                <a:cs typeface="Calibri" panose="020F0502020204030204" pitchFamily="34" charset="0"/>
              </a:rPr>
              <a:t>Reference from your Head of House (if applicable)</a:t>
            </a:r>
          </a:p>
          <a:p>
            <a:pPr marL="542925" lvl="1" indent="-276225">
              <a:spcBef>
                <a:spcPts val="0"/>
              </a:spcBef>
              <a:spcAft>
                <a:spcPts val="600"/>
              </a:spcAft>
              <a:buFont typeface="Wingdings" panose="05000000000000000000" pitchFamily="2" charset="2"/>
              <a:buChar char="ü"/>
            </a:pPr>
            <a:r>
              <a:rPr lang="en-GB" sz="1600" dirty="0">
                <a:solidFill>
                  <a:schemeClr val="bg1"/>
                </a:solidFill>
                <a:latin typeface="Calibri" panose="020F0502020204030204" pitchFamily="34" charset="0"/>
                <a:cs typeface="Calibri" panose="020F0502020204030204" pitchFamily="34" charset="0"/>
              </a:rPr>
              <a:t>Reference from your own nominated research referee of your choice (who may also refer to teaching and/or good citizenship)</a:t>
            </a:r>
          </a:p>
          <a:p>
            <a:pPr marL="266700" lvl="1">
              <a:spcBef>
                <a:spcPts val="0"/>
              </a:spcBef>
              <a:spcAft>
                <a:spcPts val="600"/>
              </a:spcAft>
            </a:pPr>
            <a:r>
              <a:rPr lang="en-GB" sz="1600" dirty="0">
                <a:solidFill>
                  <a:schemeClr val="bg1"/>
                </a:solidFill>
                <a:latin typeface="Calibri" panose="020F0502020204030204" pitchFamily="34" charset="0"/>
                <a:cs typeface="Calibri" panose="020F0502020204030204" pitchFamily="34" charset="0"/>
              </a:rPr>
              <a:t>	By deadline of </a:t>
            </a:r>
            <a:r>
              <a:rPr lang="en-GB" sz="1600" b="1" dirty="0">
                <a:solidFill>
                  <a:schemeClr val="bg1"/>
                </a:solidFill>
                <a:latin typeface="Calibri" panose="020F0502020204030204" pitchFamily="34" charset="0"/>
                <a:cs typeface="Calibri" panose="020F0502020204030204" pitchFamily="34" charset="0"/>
              </a:rPr>
              <a:t>28 February 2025 at 12 noon:</a:t>
            </a:r>
            <a:endParaRPr lang="en-GB" sz="1600" dirty="0">
              <a:solidFill>
                <a:schemeClr val="bg1"/>
              </a:solidFill>
              <a:latin typeface="Calibri" panose="020F0502020204030204" pitchFamily="34" charset="0"/>
              <a:cs typeface="Calibri" panose="020F0502020204030204" pitchFamily="34" charset="0"/>
            </a:endParaRPr>
          </a:p>
          <a:p>
            <a:pPr marL="542925" lvl="1" indent="-276225">
              <a:spcBef>
                <a:spcPts val="0"/>
              </a:spcBef>
              <a:spcAft>
                <a:spcPts val="600"/>
              </a:spcAft>
              <a:buFont typeface="Wingdings" panose="05000000000000000000" pitchFamily="2" charset="2"/>
              <a:buChar char="ü"/>
            </a:pPr>
            <a:r>
              <a:rPr lang="en-GB" sz="1600" dirty="0">
                <a:solidFill>
                  <a:schemeClr val="bg1"/>
                </a:solidFill>
                <a:latin typeface="Calibri" panose="020F0502020204030204" pitchFamily="34" charset="0"/>
                <a:cs typeface="Calibri" panose="020F0502020204030204" pitchFamily="34" charset="0"/>
              </a:rPr>
              <a:t>Head of Department Reference (or their delegate – please indicate </a:t>
            </a:r>
            <a:r>
              <a:rPr lang="en-GB" sz="1600" b="1" dirty="0">
                <a:solidFill>
                  <a:schemeClr val="bg1"/>
                </a:solidFill>
                <a:latin typeface="Calibri" panose="020F0502020204030204" pitchFamily="34" charset="0"/>
                <a:cs typeface="Calibri" panose="020F0502020204030204" pitchFamily="34" charset="0"/>
              </a:rPr>
              <a:t>clearly</a:t>
            </a:r>
            <a:r>
              <a:rPr lang="en-GB" sz="1600" dirty="0">
                <a:solidFill>
                  <a:schemeClr val="bg1"/>
                </a:solidFill>
                <a:latin typeface="Calibri" panose="020F0502020204030204" pitchFamily="34" charset="0"/>
                <a:cs typeface="Calibri" panose="020F0502020204030204" pitchFamily="34" charset="0"/>
              </a:rPr>
              <a:t> if delegate is representing the HoD). </a:t>
            </a:r>
          </a:p>
          <a:p>
            <a:pPr marL="542925" lvl="1" indent="-276225">
              <a:spcBef>
                <a:spcPts val="0"/>
              </a:spcBef>
              <a:spcAft>
                <a:spcPts val="600"/>
              </a:spcAft>
              <a:buFont typeface="Wingdings" panose="05000000000000000000" pitchFamily="2" charset="2"/>
              <a:buChar char="ü"/>
            </a:pPr>
            <a:endParaRPr lang="en-GB" sz="1600" b="1" dirty="0">
              <a:solidFill>
                <a:schemeClr val="bg1"/>
              </a:solidFill>
              <a:latin typeface="Calibri" panose="020F0502020204030204" pitchFamily="34" charset="0"/>
              <a:cs typeface="Calibri" panose="020F0502020204030204" pitchFamily="34" charset="0"/>
            </a:endParaRPr>
          </a:p>
          <a:p>
            <a:pPr marL="266700" lvl="1">
              <a:spcBef>
                <a:spcPts val="0"/>
              </a:spcBef>
              <a:spcAft>
                <a:spcPts val="600"/>
              </a:spcAft>
            </a:pPr>
            <a:r>
              <a:rPr lang="en-GB" sz="1600" b="1" dirty="0">
                <a:solidFill>
                  <a:schemeClr val="bg1"/>
                </a:solidFill>
                <a:latin typeface="Calibri" panose="020F0502020204030204" pitchFamily="34" charset="0"/>
                <a:cs typeface="Calibri" panose="020F0502020204030204" pitchFamily="34" charset="0"/>
              </a:rPr>
              <a:t>All references should be sent to </a:t>
            </a:r>
            <a:r>
              <a:rPr lang="en-GB" sz="1600" b="1" dirty="0">
                <a:solidFill>
                  <a:schemeClr val="bg1"/>
                </a:solidFill>
                <a:latin typeface="Calibri" panose="020F0502020204030204" pitchFamily="34" charset="0"/>
                <a:cs typeface="Calibri" panose="020F0502020204030204" pitchFamily="34" charset="0"/>
                <a:hlinkClick r:id="rId2"/>
              </a:rPr>
              <a:t>distinctions@medsci.ox.ac.uk</a:t>
            </a:r>
            <a:br>
              <a:rPr lang="en-GB" sz="1600" b="1" dirty="0">
                <a:solidFill>
                  <a:schemeClr val="bg1"/>
                </a:solidFill>
                <a:latin typeface="Calibri" panose="020F0502020204030204" pitchFamily="34" charset="0"/>
                <a:cs typeface="Calibri" panose="020F0502020204030204" pitchFamily="34" charset="0"/>
              </a:rPr>
            </a:br>
            <a:endParaRPr lang="en-GB" sz="1600" b="1" dirty="0">
              <a:solidFill>
                <a:schemeClr val="bg1"/>
              </a:solidFill>
              <a:latin typeface="Calibri" panose="020F0502020204030204" pitchFamily="34" charset="0"/>
              <a:cs typeface="Calibri" panose="020F0502020204030204" pitchFamily="34" charset="0"/>
            </a:endParaRPr>
          </a:p>
          <a:p>
            <a:pPr marL="458788" lvl="1" indent="0">
              <a:spcBef>
                <a:spcPts val="0"/>
              </a:spcBef>
              <a:spcAft>
                <a:spcPts val="600"/>
              </a:spcAft>
              <a:buNone/>
            </a:pPr>
            <a:r>
              <a:rPr lang="en-GB" sz="1600" i="1" dirty="0">
                <a:solidFill>
                  <a:schemeClr val="bg1"/>
                </a:solidFill>
                <a:latin typeface="Calibri" panose="020F0502020204030204" pitchFamily="34" charset="0"/>
                <a:cs typeface="Calibri" panose="020F0502020204030204" pitchFamily="34" charset="0"/>
              </a:rPr>
              <a:t>Applicants are strongly encouraged to contact referees at an early stage (at least 3 weeks before deadline) </a:t>
            </a:r>
          </a:p>
          <a:p>
            <a:pPr marL="458788" lvl="1" indent="0">
              <a:spcBef>
                <a:spcPts val="0"/>
              </a:spcBef>
              <a:spcAft>
                <a:spcPts val="600"/>
              </a:spcAft>
              <a:buNone/>
            </a:pPr>
            <a:r>
              <a:rPr lang="en-GB" sz="1600" i="1" dirty="0">
                <a:solidFill>
                  <a:schemeClr val="bg1"/>
                </a:solidFill>
                <a:latin typeface="Calibri" panose="020F0502020204030204" pitchFamily="34" charset="0"/>
                <a:cs typeface="Calibri" panose="020F0502020204030204" pitchFamily="34" charset="0"/>
              </a:rPr>
              <a:t>in order to ensure they are able to meet the 16 January 2025 deadline.</a:t>
            </a:r>
            <a:br>
              <a:rPr lang="en-GB" sz="1600" i="1" dirty="0">
                <a:solidFill>
                  <a:schemeClr val="bg1"/>
                </a:solidFill>
                <a:latin typeface="Calibri" panose="020F0502020204030204" pitchFamily="34" charset="0"/>
                <a:cs typeface="Calibri" panose="020F0502020204030204" pitchFamily="34" charset="0"/>
              </a:rPr>
            </a:br>
            <a:endParaRPr lang="en-GB" sz="1600" i="1" dirty="0">
              <a:solidFill>
                <a:schemeClr val="bg1"/>
              </a:solidFill>
              <a:latin typeface="Calibri" panose="020F0502020204030204" pitchFamily="34" charset="0"/>
              <a:cs typeface="Calibri" panose="020F0502020204030204" pitchFamily="34" charset="0"/>
            </a:endParaRPr>
          </a:p>
          <a:p>
            <a:pPr marL="458788" lvl="1" indent="-458788">
              <a:spcAft>
                <a:spcPts val="600"/>
              </a:spcAft>
              <a:buNone/>
            </a:pPr>
            <a:r>
              <a:rPr lang="en-GB" sz="1600" b="1" dirty="0">
                <a:solidFill>
                  <a:schemeClr val="bg1"/>
                </a:solidFill>
                <a:latin typeface="Calibri" panose="020F0502020204030204" pitchFamily="34" charset="0"/>
                <a:cs typeface="Calibri" panose="020F0502020204030204" pitchFamily="34" charset="0"/>
              </a:rPr>
              <a:t>Applications</a:t>
            </a:r>
            <a:r>
              <a:rPr lang="en-GB" sz="1600" dirty="0">
                <a:solidFill>
                  <a:schemeClr val="bg1"/>
                </a:solidFill>
                <a:latin typeface="Calibri" panose="020F0502020204030204" pitchFamily="34" charset="0"/>
                <a:cs typeface="Calibri" panose="020F0502020204030204" pitchFamily="34" charset="0"/>
              </a:rPr>
              <a:t> should be uploaded via divisional links at </a:t>
            </a:r>
            <a:r>
              <a:rPr lang="en-GB" sz="1600" i="1" dirty="0">
                <a:solidFill>
                  <a:schemeClr val="bg1"/>
                </a:solidFill>
                <a:latin typeface="Calibri" panose="020F0502020204030204" pitchFamily="34" charset="0"/>
                <a:cs typeface="Calibri" panose="020F0502020204030204" pitchFamily="34" charset="0"/>
              </a:rPr>
              <a:t>https://hr.admin.ox.ac.uk/recognition-of-distinction-2025 </a:t>
            </a:r>
          </a:p>
        </p:txBody>
      </p:sp>
    </p:spTree>
    <p:extLst>
      <p:ext uri="{BB962C8B-B14F-4D97-AF65-F5344CB8AC3E}">
        <p14:creationId xmlns:p14="http://schemas.microsoft.com/office/powerpoint/2010/main" val="42383051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264024" y="1277471"/>
            <a:ext cx="2762616" cy="523220"/>
          </a:xfrm>
          <a:prstGeom prst="rect">
            <a:avLst/>
          </a:prstGeom>
          <a:noFill/>
        </p:spPr>
        <p:txBody>
          <a:bodyPr wrap="none" rtlCol="0">
            <a:spAutoFit/>
          </a:bodyPr>
          <a:lstStyle/>
          <a:p>
            <a:r>
              <a:rPr lang="en-GB" sz="2800" b="1" dirty="0">
                <a:solidFill>
                  <a:schemeClr val="bg1"/>
                </a:solidFill>
                <a:latin typeface="Calibri" panose="020F0502020204030204" pitchFamily="34" charset="0"/>
                <a:cs typeface="Calibri" panose="020F0502020204030204" pitchFamily="34" charset="0"/>
              </a:rPr>
              <a:t>Research Referee</a:t>
            </a:r>
            <a:endParaRPr lang="en-GB" sz="2800" b="1" dirty="0">
              <a:latin typeface="Calibri" panose="020F0502020204030204" pitchFamily="34" charset="0"/>
              <a:cs typeface="Calibri" panose="020F0502020204030204" pitchFamily="34" charset="0"/>
            </a:endParaRPr>
          </a:p>
        </p:txBody>
      </p:sp>
      <p:sp>
        <p:nvSpPr>
          <p:cNvPr id="5" name="TextBox 4"/>
          <p:cNvSpPr txBox="1"/>
          <p:nvPr/>
        </p:nvSpPr>
        <p:spPr>
          <a:xfrm>
            <a:off x="1358153" y="2232212"/>
            <a:ext cx="10833847" cy="3077766"/>
          </a:xfrm>
          <a:prstGeom prst="rect">
            <a:avLst/>
          </a:prstGeom>
          <a:solidFill>
            <a:schemeClr val="tx1"/>
          </a:solidFill>
        </p:spPr>
        <p:txBody>
          <a:bodyPr wrap="square" rtlCol="0">
            <a:spAutoFit/>
          </a:bodyPr>
          <a:lstStyle/>
          <a:p>
            <a:pPr marL="285750" indent="-285750">
              <a:spcAft>
                <a:spcPts val="1200"/>
              </a:spcAft>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The research referee should explain how the applicant’s work fits within the field of research, as this will assist them in evaluating the work and in interpreting the other research evaluations. This may be particularly helpful in respect of interdisciplinary applicants.</a:t>
            </a:r>
          </a:p>
          <a:p>
            <a:pPr>
              <a:spcAft>
                <a:spcPts val="1200"/>
              </a:spcAft>
            </a:pPr>
            <a:endParaRPr lang="en-GB" sz="1600" dirty="0">
              <a:solidFill>
                <a:schemeClr val="bg1"/>
              </a:solidFill>
              <a:latin typeface="Calibri" panose="020F0502020204030204" pitchFamily="34" charset="0"/>
              <a:cs typeface="Calibri" panose="020F0502020204030204" pitchFamily="34" charset="0"/>
            </a:endParaRPr>
          </a:p>
          <a:p>
            <a:pPr marL="285750" indent="-285750">
              <a:spcAft>
                <a:spcPts val="1200"/>
              </a:spcAft>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The research referee may be internal or external to Oxford.</a:t>
            </a:r>
          </a:p>
          <a:p>
            <a:pPr>
              <a:spcAft>
                <a:spcPts val="1200"/>
              </a:spcAft>
            </a:pPr>
            <a:endParaRPr lang="en-GB" sz="1600" dirty="0">
              <a:solidFill>
                <a:schemeClr val="bg1"/>
              </a:solidFill>
              <a:latin typeface="Calibri" panose="020F0502020204030204" pitchFamily="34" charset="0"/>
              <a:cs typeface="Calibri" panose="020F0502020204030204" pitchFamily="34" charset="0"/>
            </a:endParaRPr>
          </a:p>
          <a:p>
            <a:pPr marL="285750" indent="-285750">
              <a:spcAft>
                <a:spcPts val="1200"/>
              </a:spcAft>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The research referee may also address the teaching and/or good citizenship criteria if they wish to do so.</a:t>
            </a:r>
          </a:p>
          <a:p>
            <a:endParaRPr lang="en-GB" sz="1600" dirty="0">
              <a:solidFill>
                <a:schemeClr val="bg1"/>
              </a:solidFill>
              <a:latin typeface="Calibri" panose="020F0502020204030204" pitchFamily="34" charset="0"/>
              <a:cs typeface="Calibri" panose="020F0502020204030204" pitchFamily="34" charset="0"/>
            </a:endParaRPr>
          </a:p>
          <a:p>
            <a:endParaRPr lang="en-GB" sz="16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209070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358153" y="1358153"/>
            <a:ext cx="3227294" cy="523220"/>
          </a:xfrm>
          <a:prstGeom prst="rect">
            <a:avLst/>
          </a:prstGeom>
          <a:noFill/>
        </p:spPr>
        <p:txBody>
          <a:bodyPr wrap="square" rtlCol="0">
            <a:spAutoFit/>
          </a:bodyPr>
          <a:lstStyle/>
          <a:p>
            <a:r>
              <a:rPr lang="en-GB" sz="2800" b="1" dirty="0">
                <a:solidFill>
                  <a:schemeClr val="bg1"/>
                </a:solidFill>
                <a:latin typeface="Calibri" panose="020F0502020204030204" pitchFamily="34" charset="0"/>
                <a:cs typeface="Calibri" panose="020F0502020204030204" pitchFamily="34" charset="0"/>
              </a:rPr>
              <a:t>Process</a:t>
            </a:r>
          </a:p>
        </p:txBody>
      </p:sp>
      <p:sp>
        <p:nvSpPr>
          <p:cNvPr id="5" name="TextBox 4"/>
          <p:cNvSpPr txBox="1"/>
          <p:nvPr/>
        </p:nvSpPr>
        <p:spPr>
          <a:xfrm>
            <a:off x="1358153" y="2232212"/>
            <a:ext cx="10833847" cy="3539430"/>
          </a:xfrm>
          <a:prstGeom prst="rect">
            <a:avLst/>
          </a:prstGeom>
          <a:solidFill>
            <a:schemeClr val="tx1"/>
          </a:solidFill>
        </p:spPr>
        <p:txBody>
          <a:bodyPr wrap="square" rtlCol="0">
            <a:spAutoFit/>
          </a:bodyPr>
          <a:lstStyle/>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Applications will be considered by the Medical Sciences Recognition of Distinction Committee, appointed by the Divisional Board. The Distinction Committee meeting will take place on 26 June 2025.</a:t>
            </a: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The Committee encompasses the broad disciplinary spread of the Division. Some external academics also serve on the Committee. Divisional committees will confer as necessary about applications from individuals whose work is interdisciplinary or who hold contracts in more than one division.</a:t>
            </a: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In addition to the references arranged by applicants, the divisional committee will seek 4 or more additional </a:t>
            </a:r>
            <a:r>
              <a:rPr lang="en-GB" sz="1600" b="1" dirty="0">
                <a:solidFill>
                  <a:schemeClr val="bg1"/>
                </a:solidFill>
                <a:latin typeface="Calibri" panose="020F0502020204030204" pitchFamily="34" charset="0"/>
                <a:cs typeface="Calibri" panose="020F0502020204030204" pitchFamily="34" charset="0"/>
              </a:rPr>
              <a:t>independent </a:t>
            </a:r>
            <a:r>
              <a:rPr lang="en-GB" sz="1600" dirty="0">
                <a:solidFill>
                  <a:schemeClr val="bg1"/>
                </a:solidFill>
                <a:latin typeface="Calibri" panose="020F0502020204030204" pitchFamily="34" charset="0"/>
                <a:cs typeface="Calibri" panose="020F0502020204030204" pitchFamily="34" charset="0"/>
              </a:rPr>
              <a:t>evaluations for each applicant (to ensure that the University requirement to receive at least 2 evaluations is met).  </a:t>
            </a: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A minimum of 6 external assessors will be contacted in each case. </a:t>
            </a:r>
            <a:r>
              <a:rPr lang="en-GB" sz="1600" b="1" dirty="0">
                <a:solidFill>
                  <a:schemeClr val="bg1"/>
                </a:solidFill>
                <a:latin typeface="Calibri" panose="020F0502020204030204" pitchFamily="34" charset="0"/>
                <a:cs typeface="Calibri" panose="020F0502020204030204" pitchFamily="34" charset="0"/>
              </a:rPr>
              <a:t>Heads of department will be asked to provide names </a:t>
            </a:r>
            <a:r>
              <a:rPr lang="en-GB" sz="1600" dirty="0">
                <a:solidFill>
                  <a:schemeClr val="bg1"/>
                </a:solidFill>
                <a:latin typeface="Calibri" panose="020F0502020204030204" pitchFamily="34" charset="0"/>
                <a:cs typeface="Calibri" panose="020F0502020204030204" pitchFamily="34" charset="0"/>
              </a:rPr>
              <a:t>(consulting with senior colleagues as appropriate). These independent evaluations will focus on the extent to which the applicant meets the research criterion. </a:t>
            </a:r>
          </a:p>
          <a:p>
            <a:pPr marL="285750" indent="-285750">
              <a:buFont typeface="Arial" panose="020B0604020202020204" pitchFamily="34" charset="0"/>
              <a:buChar char="•"/>
            </a:pPr>
            <a:endParaRPr lang="en-GB" sz="16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930920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358153" y="1261335"/>
            <a:ext cx="3227294" cy="523220"/>
          </a:xfrm>
          <a:prstGeom prst="rect">
            <a:avLst/>
          </a:prstGeom>
          <a:noFill/>
        </p:spPr>
        <p:txBody>
          <a:bodyPr wrap="square" rtlCol="0">
            <a:spAutoFit/>
          </a:bodyPr>
          <a:lstStyle/>
          <a:p>
            <a:r>
              <a:rPr lang="en-GB" sz="2800" b="1" dirty="0">
                <a:solidFill>
                  <a:schemeClr val="bg1"/>
                </a:solidFill>
                <a:latin typeface="Calibri" panose="020F0502020204030204" pitchFamily="34" charset="0"/>
                <a:cs typeface="Calibri" panose="020F0502020204030204" pitchFamily="34" charset="0"/>
              </a:rPr>
              <a:t>Process </a:t>
            </a:r>
            <a:r>
              <a:rPr lang="en-GB" sz="2000" b="1" dirty="0">
                <a:solidFill>
                  <a:schemeClr val="bg1"/>
                </a:solidFill>
                <a:latin typeface="Calibri" panose="020F0502020204030204" pitchFamily="34" charset="0"/>
                <a:cs typeface="Calibri" panose="020F0502020204030204" pitchFamily="34" charset="0"/>
              </a:rPr>
              <a:t>(continued)</a:t>
            </a:r>
          </a:p>
        </p:txBody>
      </p:sp>
      <p:sp>
        <p:nvSpPr>
          <p:cNvPr id="5" name="TextBox 4"/>
          <p:cNvSpPr txBox="1"/>
          <p:nvPr/>
        </p:nvSpPr>
        <p:spPr>
          <a:xfrm>
            <a:off x="1358153" y="2232212"/>
            <a:ext cx="10833847" cy="3785652"/>
          </a:xfrm>
          <a:prstGeom prst="rect">
            <a:avLst/>
          </a:prstGeom>
          <a:solidFill>
            <a:schemeClr val="tx1"/>
          </a:solidFill>
        </p:spPr>
        <p:txBody>
          <a:bodyPr wrap="square" rtlCol="0">
            <a:spAutoFit/>
          </a:bodyPr>
          <a:lstStyle/>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Proposals from divisional committees will be considered by the University’s Senior Appointments Panel, chaired by the Vice-Chancellor, in Late Trinity Term/Long Vacation 2025. </a:t>
            </a: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Applicants will be notified in writing of the outcome by the Head of Division. Titles will take effect immediately.</a:t>
            </a: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Successful candidates whose substantive post is in one of the Associate Professor grades or who are on Grades 9S/R or 10S/R will receive an increase to their salary of £3,155 p.a. (at 1 August 2024 rates). They will then become eligible for consideration in subsequent professorial merit pay exercises.</a:t>
            </a: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Feedback to unsuccessful applicants will be included in decision letters at the end of the process. </a:t>
            </a: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Unsuccessful candidates may reapply for title in subsequent exercises, but are advised that success in subsequent exercises will require additional evidence against the criteria. It is strongly recommended that applicants seek the advice of their head of department before applying again.</a:t>
            </a:r>
          </a:p>
          <a:p>
            <a:pPr marL="285750" indent="-285750">
              <a:buFont typeface="Arial" panose="020B0604020202020204" pitchFamily="34" charset="0"/>
              <a:buChar char="•"/>
            </a:pPr>
            <a:endParaRPr lang="en-GB" sz="16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626401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extBox 1"/>
          <p:cNvSpPr txBox="1"/>
          <p:nvPr/>
        </p:nvSpPr>
        <p:spPr>
          <a:xfrm>
            <a:off x="2164976" y="1976716"/>
            <a:ext cx="9426388" cy="2062103"/>
          </a:xfrm>
          <a:prstGeom prst="rect">
            <a:avLst/>
          </a:prstGeom>
          <a:noFill/>
        </p:spPr>
        <p:txBody>
          <a:bodyPr wrap="square" rtlCol="0">
            <a:spAutoFit/>
          </a:bodyPr>
          <a:lstStyle/>
          <a:p>
            <a:endParaRPr lang="en-GB" sz="3200" dirty="0">
              <a:solidFill>
                <a:schemeClr val="bg1"/>
              </a:solidFill>
              <a:latin typeface="Calibri" panose="020F0502020204030204" pitchFamily="34" charset="0"/>
              <a:cs typeface="Calibri" panose="020F0502020204030204" pitchFamily="34" charset="0"/>
            </a:endParaRPr>
          </a:p>
          <a:p>
            <a:r>
              <a:rPr lang="en-GB" sz="3200" dirty="0">
                <a:solidFill>
                  <a:schemeClr val="bg1"/>
                </a:solidFill>
                <a:latin typeface="Calibri" panose="020F0502020204030204" pitchFamily="34" charset="0"/>
                <a:cs typeface="Calibri" panose="020F0502020204030204" pitchFamily="34" charset="0"/>
              </a:rPr>
              <a:t>Please contact </a:t>
            </a:r>
            <a:r>
              <a:rPr lang="en-GB" sz="3200" dirty="0">
                <a:solidFill>
                  <a:schemeClr val="bg1"/>
                </a:solidFill>
                <a:latin typeface="Calibri" panose="020F0502020204030204" pitchFamily="34" charset="0"/>
                <a:cs typeface="Calibri" panose="020F0502020204030204" pitchFamily="34" charset="0"/>
                <a:hlinkClick r:id="rId2"/>
              </a:rPr>
              <a:t>ingunn.haugen@medsci.ox.ac.uk</a:t>
            </a:r>
            <a:r>
              <a:rPr lang="en-GB" sz="3200" dirty="0">
                <a:solidFill>
                  <a:schemeClr val="bg1"/>
                </a:solidFill>
                <a:latin typeface="Calibri" panose="020F0502020204030204" pitchFamily="34" charset="0"/>
                <a:cs typeface="Calibri" panose="020F0502020204030204" pitchFamily="34" charset="0"/>
              </a:rPr>
              <a:t>  </a:t>
            </a:r>
          </a:p>
          <a:p>
            <a:r>
              <a:rPr lang="en-GB" sz="3200" dirty="0">
                <a:solidFill>
                  <a:schemeClr val="bg1"/>
                </a:solidFill>
                <a:latin typeface="Calibri" panose="020F0502020204030204" pitchFamily="34" charset="0"/>
                <a:cs typeface="Calibri" panose="020F0502020204030204" pitchFamily="34" charset="0"/>
              </a:rPr>
              <a:t>with any questions or concerns.</a:t>
            </a:r>
          </a:p>
          <a:p>
            <a:endParaRPr lang="en-GB" sz="32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33130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1376979" y="1070385"/>
            <a:ext cx="2689412" cy="769441"/>
          </a:xfrm>
          <a:prstGeom prst="rect">
            <a:avLst/>
          </a:prstGeom>
          <a:noFill/>
        </p:spPr>
        <p:txBody>
          <a:bodyPr wrap="square" rtlCol="0">
            <a:spAutoFit/>
          </a:bodyPr>
          <a:lstStyle/>
          <a:p>
            <a:r>
              <a:rPr lang="en-GB" sz="4400" b="1" dirty="0">
                <a:solidFill>
                  <a:schemeClr val="bg1"/>
                </a:solidFill>
                <a:latin typeface="Calibri" panose="020F0502020204030204" pitchFamily="34" charset="0"/>
                <a:cs typeface="Calibri" panose="020F0502020204030204" pitchFamily="34" charset="0"/>
              </a:rPr>
              <a:t>Content</a:t>
            </a:r>
          </a:p>
        </p:txBody>
      </p:sp>
      <p:sp>
        <p:nvSpPr>
          <p:cNvPr id="3" name="TextBox 2"/>
          <p:cNvSpPr txBox="1"/>
          <p:nvPr/>
        </p:nvSpPr>
        <p:spPr>
          <a:xfrm>
            <a:off x="1376979" y="2721685"/>
            <a:ext cx="7939143" cy="2677656"/>
          </a:xfrm>
          <a:prstGeom prst="rect">
            <a:avLst/>
          </a:prstGeom>
          <a:noFill/>
        </p:spPr>
        <p:txBody>
          <a:bodyPr wrap="square" rtlCol="0">
            <a:spAutoFit/>
          </a:bodyPr>
          <a:lstStyle/>
          <a:p>
            <a:pPr marL="228600" indent="-228600">
              <a:buAutoNum type="arabicPeriod"/>
            </a:pPr>
            <a:r>
              <a:rPr lang="en-GB" sz="2800" dirty="0">
                <a:solidFill>
                  <a:schemeClr val="bg1"/>
                </a:solidFill>
                <a:latin typeface="Calibri" panose="020F0502020204030204" pitchFamily="34" charset="0"/>
                <a:cs typeface="Calibri" panose="020F0502020204030204" pitchFamily="34" charset="0"/>
              </a:rPr>
              <a:t>Overview of the scheme</a:t>
            </a:r>
          </a:p>
          <a:p>
            <a:pPr marL="228600" indent="-228600">
              <a:buAutoNum type="arabicPeriod"/>
            </a:pPr>
            <a:r>
              <a:rPr lang="en-GB" sz="2800" dirty="0">
                <a:solidFill>
                  <a:schemeClr val="bg1"/>
                </a:solidFill>
                <a:latin typeface="Calibri" panose="020F0502020204030204" pitchFamily="34" charset="0"/>
                <a:cs typeface="Calibri" panose="020F0502020204030204" pitchFamily="34" charset="0"/>
              </a:rPr>
              <a:t>Criteria for Distinction</a:t>
            </a:r>
          </a:p>
          <a:p>
            <a:pPr marL="228600" indent="-228600">
              <a:buAutoNum type="arabicPeriod"/>
            </a:pPr>
            <a:r>
              <a:rPr lang="en-GB" sz="2800" dirty="0">
                <a:solidFill>
                  <a:schemeClr val="bg1"/>
                </a:solidFill>
                <a:latin typeface="Calibri" panose="020F0502020204030204" pitchFamily="34" charset="0"/>
                <a:cs typeface="Calibri" panose="020F0502020204030204" pitchFamily="34" charset="0"/>
              </a:rPr>
              <a:t>Structure of CV</a:t>
            </a:r>
          </a:p>
          <a:p>
            <a:pPr marL="228600" indent="-228600">
              <a:buAutoNum type="arabicPeriod"/>
            </a:pPr>
            <a:r>
              <a:rPr lang="en-GB" sz="2800" dirty="0">
                <a:solidFill>
                  <a:schemeClr val="bg1"/>
                </a:solidFill>
                <a:latin typeface="Calibri" panose="020F0502020204030204" pitchFamily="34" charset="0"/>
                <a:cs typeface="Calibri" panose="020F0502020204030204" pitchFamily="34" charset="0"/>
              </a:rPr>
              <a:t>Personal circumstances</a:t>
            </a:r>
          </a:p>
          <a:p>
            <a:pPr marL="228600" indent="-228600">
              <a:buAutoNum type="arabicPeriod"/>
            </a:pPr>
            <a:r>
              <a:rPr lang="en-GB" sz="2800" dirty="0">
                <a:solidFill>
                  <a:schemeClr val="bg1"/>
                </a:solidFill>
                <a:latin typeface="Calibri" panose="020F0502020204030204" pitchFamily="34" charset="0"/>
                <a:cs typeface="Calibri" panose="020F0502020204030204" pitchFamily="34" charset="0"/>
              </a:rPr>
              <a:t>Application and References</a:t>
            </a:r>
          </a:p>
          <a:p>
            <a:pPr marL="228600" indent="-228600">
              <a:buAutoNum type="arabicPeriod"/>
            </a:pPr>
            <a:r>
              <a:rPr lang="en-GB" sz="2800" dirty="0">
                <a:solidFill>
                  <a:schemeClr val="bg1"/>
                </a:solidFill>
                <a:latin typeface="Calibri" panose="020F0502020204030204" pitchFamily="34" charset="0"/>
                <a:cs typeface="Calibri" panose="020F0502020204030204" pitchFamily="34" charset="0"/>
              </a:rPr>
              <a:t>Process</a:t>
            </a:r>
          </a:p>
        </p:txBody>
      </p:sp>
    </p:spTree>
    <p:extLst>
      <p:ext uri="{BB962C8B-B14F-4D97-AF65-F5344CB8AC3E}">
        <p14:creationId xmlns:p14="http://schemas.microsoft.com/office/powerpoint/2010/main" val="3332190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1065007" y="1196788"/>
            <a:ext cx="2915323" cy="461665"/>
          </a:xfrm>
          <a:prstGeom prst="rect">
            <a:avLst/>
          </a:prstGeom>
          <a:noFill/>
        </p:spPr>
        <p:txBody>
          <a:bodyPr wrap="square" rtlCol="0">
            <a:spAutoFit/>
          </a:bodyPr>
          <a:lstStyle/>
          <a:p>
            <a:r>
              <a:rPr lang="en-GB" sz="2400" b="1" dirty="0">
                <a:solidFill>
                  <a:schemeClr val="bg1"/>
                </a:solidFill>
                <a:latin typeface="Calibri" panose="020F0502020204030204" pitchFamily="34" charset="0"/>
                <a:cs typeface="Calibri" panose="020F0502020204030204" pitchFamily="34" charset="0"/>
              </a:rPr>
              <a:t>Overview</a:t>
            </a:r>
          </a:p>
        </p:txBody>
      </p:sp>
      <p:sp>
        <p:nvSpPr>
          <p:cNvPr id="3" name="TextBox 2"/>
          <p:cNvSpPr txBox="1"/>
          <p:nvPr/>
        </p:nvSpPr>
        <p:spPr>
          <a:xfrm>
            <a:off x="1065007" y="1936376"/>
            <a:ext cx="9985619" cy="4512004"/>
          </a:xfrm>
          <a:prstGeom prst="rect">
            <a:avLst/>
          </a:prstGeom>
          <a:noFill/>
        </p:spPr>
        <p:txBody>
          <a:bodyPr wrap="none" rtlCol="0">
            <a:spAutoFit/>
          </a:bodyPr>
          <a:lstStyle/>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Annual exercise to confer the title of full Professor at the University. </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Applications for the next exercise opens on Monday 18 November 2024.</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Closing date will be 12 noon on Thursday 16 January 2025.  </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Call for Applications: </a:t>
            </a:r>
            <a:r>
              <a:rPr lang="en-GB" sz="1600" dirty="0">
                <a:solidFill>
                  <a:schemeClr val="bg1"/>
                </a:solidFill>
                <a:latin typeface="Calibri" panose="020F0502020204030204"/>
                <a:hlinkClick r:id="rId2"/>
              </a:rPr>
              <a:t>https://hr.admin.ox.ac.uk/recognition-of-distinction</a:t>
            </a:r>
            <a:r>
              <a:rPr lang="en-GB" sz="1600" dirty="0">
                <a:solidFill>
                  <a:schemeClr val="bg1"/>
                </a:solidFill>
                <a:latin typeface="Calibri" panose="020F0502020204030204"/>
              </a:rPr>
              <a:t> </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All those employed by the University in academic or senior research roles are eligible to apply, </a:t>
            </a:r>
          </a:p>
          <a:p>
            <a:pPr lvl="0" defTabSz="914400">
              <a:lnSpc>
                <a:spcPct val="90000"/>
              </a:lnSpc>
              <a:spcBef>
                <a:spcPts val="1000"/>
              </a:spcBef>
              <a:buClr>
                <a:srgbClr val="27A098"/>
              </a:buClr>
            </a:pPr>
            <a:r>
              <a:rPr lang="en-GB" sz="1600" dirty="0">
                <a:solidFill>
                  <a:schemeClr val="bg1"/>
                </a:solidFill>
                <a:latin typeface="Calibri" panose="020F0502020204030204"/>
              </a:rPr>
              <a:t>as are other employees who are making a significant and sustained academic contribution to the University.</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Applications are especially welcome from under-represented groups in order to address the under-representation </a:t>
            </a:r>
          </a:p>
          <a:p>
            <a:pPr lvl="0" defTabSz="914400">
              <a:lnSpc>
                <a:spcPct val="90000"/>
              </a:lnSpc>
              <a:spcBef>
                <a:spcPts val="1000"/>
              </a:spcBef>
              <a:buClr>
                <a:srgbClr val="27A098"/>
              </a:buClr>
            </a:pPr>
            <a:r>
              <a:rPr lang="en-GB" sz="1600" dirty="0">
                <a:solidFill>
                  <a:schemeClr val="bg1"/>
                </a:solidFill>
                <a:latin typeface="Calibri" panose="020F0502020204030204"/>
              </a:rPr>
              <a:t>of women and minority ethnic staff among the university’s senior academics.</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Colleagues considering an application should take advice from their Head of  Department.</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Conferment of the title will have no implications for the duties of the individual concerned. </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The criteria under which cases for the conferment of the title of full professor will be considered, </a:t>
            </a:r>
          </a:p>
          <a:p>
            <a:pPr lvl="0" defTabSz="914400">
              <a:lnSpc>
                <a:spcPct val="90000"/>
              </a:lnSpc>
              <a:spcBef>
                <a:spcPts val="1000"/>
              </a:spcBef>
              <a:buClr>
                <a:srgbClr val="27A098"/>
              </a:buClr>
            </a:pPr>
            <a:r>
              <a:rPr lang="en-GB" sz="1600" dirty="0">
                <a:solidFill>
                  <a:schemeClr val="bg1"/>
                </a:solidFill>
                <a:latin typeface="Calibri" panose="020F0502020204030204"/>
              </a:rPr>
              <a:t> cover three areas: research, teaching, and good citizenship. </a:t>
            </a:r>
            <a:r>
              <a:rPr lang="en-GB" sz="1600" b="1" dirty="0">
                <a:solidFill>
                  <a:schemeClr val="bg1"/>
                </a:solidFill>
                <a:latin typeface="Calibri" panose="020F0502020204030204"/>
              </a:rPr>
              <a:t>The thresholds for all three criteria must be met.</a:t>
            </a:r>
          </a:p>
          <a:p>
            <a:pPr marL="228600" lvl="0" indent="-336600" defTabSz="914400">
              <a:lnSpc>
                <a:spcPct val="90000"/>
              </a:lnSpc>
              <a:spcBef>
                <a:spcPts val="1000"/>
              </a:spcBef>
              <a:buClr>
                <a:srgbClr val="27A098"/>
              </a:buClr>
              <a:buFont typeface="Apple Symbols" panose="02000000000000000000" pitchFamily="2" charset="-79"/>
              <a:buChar char="⬣"/>
            </a:pPr>
            <a:endParaRPr lang="en-GB" sz="1600" dirty="0">
              <a:solidFill>
                <a:schemeClr val="bg1"/>
              </a:solidFill>
              <a:latin typeface="Calibri" panose="020F0502020204030204"/>
            </a:endParaRPr>
          </a:p>
        </p:txBody>
      </p:sp>
    </p:spTree>
    <p:extLst>
      <p:ext uri="{BB962C8B-B14F-4D97-AF65-F5344CB8AC3E}">
        <p14:creationId xmlns:p14="http://schemas.microsoft.com/office/powerpoint/2010/main" val="596300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1108039" y="1223683"/>
            <a:ext cx="4297680" cy="523220"/>
          </a:xfrm>
          <a:prstGeom prst="rect">
            <a:avLst/>
          </a:prstGeom>
          <a:noFill/>
        </p:spPr>
        <p:txBody>
          <a:bodyPr wrap="square" rtlCol="0">
            <a:spAutoFit/>
          </a:bodyPr>
          <a:lstStyle/>
          <a:p>
            <a:r>
              <a:rPr lang="en-GB" sz="2800" b="1" dirty="0">
                <a:solidFill>
                  <a:schemeClr val="bg1"/>
                </a:solidFill>
                <a:latin typeface="Calibri" panose="020F0502020204030204" pitchFamily="34" charset="0"/>
                <a:cs typeface="Calibri" panose="020F0502020204030204" pitchFamily="34" charset="0"/>
              </a:rPr>
              <a:t>Criteria for Distinction </a:t>
            </a:r>
          </a:p>
        </p:txBody>
      </p:sp>
      <p:sp>
        <p:nvSpPr>
          <p:cNvPr id="3" name="TextBox 2"/>
          <p:cNvSpPr txBox="1"/>
          <p:nvPr/>
        </p:nvSpPr>
        <p:spPr>
          <a:xfrm>
            <a:off x="1089212" y="2407024"/>
            <a:ext cx="10555941" cy="4144724"/>
          </a:xfrm>
          <a:prstGeom prst="rect">
            <a:avLst/>
          </a:prstGeom>
          <a:noFill/>
        </p:spPr>
        <p:txBody>
          <a:bodyPr wrap="square" rtlCol="0">
            <a:spAutoFit/>
          </a:bodyPr>
          <a:lstStyle/>
          <a:p>
            <a:r>
              <a:rPr lang="en-GB" sz="2000" b="1" dirty="0">
                <a:solidFill>
                  <a:schemeClr val="bg1"/>
                </a:solidFill>
                <a:latin typeface="Calibri" panose="020F0502020204030204" pitchFamily="34" charset="0"/>
                <a:cs typeface="Calibri" panose="020F0502020204030204" pitchFamily="34" charset="0"/>
              </a:rPr>
              <a:t>RESEARCH</a:t>
            </a:r>
          </a:p>
          <a:p>
            <a:r>
              <a:rPr lang="en-GB" dirty="0">
                <a:solidFill>
                  <a:schemeClr val="bg1"/>
                </a:solidFill>
                <a:latin typeface="Calibri" panose="020F0502020204030204" pitchFamily="34" charset="0"/>
                <a:cs typeface="Calibri" panose="020F0502020204030204" pitchFamily="34" charset="0"/>
              </a:rPr>
              <a:t>An ongoing research record characterised by a significant influence on the field of study, of a high order of excellence and of international standing, and the quality of which in terms of research distinction is at least equal to that expected of those appointed to full professorships at other leading international research universities. </a:t>
            </a:r>
          </a:p>
          <a:p>
            <a:endParaRPr lang="en-GB" dirty="0">
              <a:solidFill>
                <a:schemeClr val="bg1"/>
              </a:solidFill>
              <a:latin typeface="Calibri" panose="020F0502020204030204" pitchFamily="34" charset="0"/>
              <a:cs typeface="Calibri" panose="020F0502020204030204" pitchFamily="34" charset="0"/>
            </a:endParaRPr>
          </a:p>
          <a:p>
            <a:pPr>
              <a:spcAft>
                <a:spcPts val="200"/>
              </a:spcAft>
            </a:pPr>
            <a:r>
              <a:rPr lang="en-GB" sz="2000" b="1" dirty="0">
                <a:solidFill>
                  <a:schemeClr val="bg1"/>
                </a:solidFill>
                <a:latin typeface="Calibri" panose="020F0502020204030204" pitchFamily="34" charset="0"/>
                <a:cs typeface="Calibri" panose="020F0502020204030204" pitchFamily="34" charset="0"/>
              </a:rPr>
              <a:t>TEACHING</a:t>
            </a:r>
          </a:p>
          <a:p>
            <a:r>
              <a:rPr lang="en-GB" dirty="0">
                <a:solidFill>
                  <a:schemeClr val="bg1"/>
                </a:solidFill>
                <a:latin typeface="Calibri" panose="020F0502020204030204" pitchFamily="34" charset="0"/>
                <a:cs typeface="Calibri" panose="020F0502020204030204" pitchFamily="34" charset="0"/>
              </a:rPr>
              <a:t>An ongoing record of effective teaching for the University and for colleges complementary to the duties of the University post and the college fellowship (where one is held).</a:t>
            </a:r>
          </a:p>
          <a:p>
            <a:endParaRPr lang="en-GB" sz="2000" dirty="0">
              <a:solidFill>
                <a:schemeClr val="bg1"/>
              </a:solidFill>
              <a:latin typeface="Calibri" panose="020F0502020204030204" pitchFamily="34" charset="0"/>
              <a:cs typeface="Calibri" panose="020F0502020204030204" pitchFamily="34" charset="0"/>
            </a:endParaRPr>
          </a:p>
          <a:p>
            <a:pPr>
              <a:spcAft>
                <a:spcPts val="200"/>
              </a:spcAft>
            </a:pPr>
            <a:r>
              <a:rPr lang="en-GB" sz="2000" b="1" dirty="0">
                <a:solidFill>
                  <a:schemeClr val="bg1"/>
                </a:solidFill>
                <a:latin typeface="Calibri" panose="020F0502020204030204" pitchFamily="34" charset="0"/>
                <a:cs typeface="Calibri" panose="020F0502020204030204" pitchFamily="34" charset="0"/>
              </a:rPr>
              <a:t>GOOD CITIZENSHIP</a:t>
            </a:r>
          </a:p>
          <a:p>
            <a:r>
              <a:rPr lang="en-GB" dirty="0">
                <a:solidFill>
                  <a:schemeClr val="bg1"/>
                </a:solidFill>
                <a:latin typeface="Calibri" panose="020F0502020204030204" pitchFamily="34" charset="0"/>
                <a:cs typeface="Calibri" panose="020F0502020204030204" pitchFamily="34" charset="0"/>
              </a:rPr>
              <a:t>An ongoing record of involvement in University and/or college administration complementary with the duties of the University post and the college fellowship (where one is held), and demonstrable competence in such administration.</a:t>
            </a:r>
          </a:p>
        </p:txBody>
      </p:sp>
    </p:spTree>
    <p:extLst>
      <p:ext uri="{BB962C8B-B14F-4D97-AF65-F5344CB8AC3E}">
        <p14:creationId xmlns:p14="http://schemas.microsoft.com/office/powerpoint/2010/main" val="13381145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264025" y="1250577"/>
            <a:ext cx="4914275" cy="523220"/>
          </a:xfrm>
          <a:prstGeom prst="rect">
            <a:avLst/>
          </a:prstGeom>
          <a:noFill/>
        </p:spPr>
        <p:txBody>
          <a:bodyPr wrap="square" rtlCol="0">
            <a:spAutoFit/>
          </a:bodyPr>
          <a:lstStyle/>
          <a:p>
            <a:r>
              <a:rPr lang="en-GB" sz="2800" b="1" dirty="0">
                <a:solidFill>
                  <a:schemeClr val="bg1"/>
                </a:solidFill>
                <a:latin typeface="Calibri" panose="020F0502020204030204" pitchFamily="34" charset="0"/>
                <a:cs typeface="Calibri" panose="020F0502020204030204" pitchFamily="34" charset="0"/>
              </a:rPr>
              <a:t>Research criterion</a:t>
            </a:r>
            <a:r>
              <a:rPr lang="en-GB" sz="2800" b="1" dirty="0">
                <a:latin typeface="Calibri" panose="020F0502020204030204" pitchFamily="34" charset="0"/>
                <a:cs typeface="Calibri" panose="020F0502020204030204" pitchFamily="34" charset="0"/>
              </a:rPr>
              <a:t> criterion</a:t>
            </a:r>
          </a:p>
        </p:txBody>
      </p:sp>
      <p:sp>
        <p:nvSpPr>
          <p:cNvPr id="4" name="TextBox 3"/>
          <p:cNvSpPr txBox="1"/>
          <p:nvPr/>
        </p:nvSpPr>
        <p:spPr>
          <a:xfrm>
            <a:off x="1264025" y="2299447"/>
            <a:ext cx="9708776" cy="3724096"/>
          </a:xfrm>
          <a:prstGeom prst="rect">
            <a:avLst/>
          </a:prstGeom>
          <a:noFill/>
        </p:spPr>
        <p:txBody>
          <a:bodyPr wrap="square" rtlCol="0">
            <a:spAutoFit/>
          </a:bodyPr>
          <a:lstStyle/>
          <a:p>
            <a:pPr marL="457200" indent="-457200">
              <a:spcAft>
                <a:spcPts val="1200"/>
              </a:spcAft>
              <a:buNone/>
            </a:pPr>
            <a:r>
              <a:rPr lang="en-GB" dirty="0">
                <a:solidFill>
                  <a:schemeClr val="bg1"/>
                </a:solidFill>
                <a:latin typeface="Calibri" panose="020F0502020204030204" pitchFamily="34" charset="0"/>
                <a:cs typeface="Calibri" panose="020F0502020204030204" pitchFamily="34" charset="0"/>
              </a:rPr>
              <a:t>Research must be published and available for inspection.</a:t>
            </a:r>
          </a:p>
          <a:p>
            <a:pPr>
              <a:spcAft>
                <a:spcPts val="1200"/>
              </a:spcAft>
            </a:pPr>
            <a:r>
              <a:rPr lang="en-GB" dirty="0">
                <a:solidFill>
                  <a:schemeClr val="bg1"/>
                </a:solidFill>
                <a:latin typeface="Calibri" panose="020F0502020204030204" pitchFamily="34" charset="0"/>
                <a:cs typeface="Calibri" panose="020F0502020204030204" pitchFamily="34" charset="0"/>
              </a:rPr>
              <a:t>The requirement goes significantly beyond the level of research achievement necessary for reappointment to the retiring age in an Associate Professorship post at Oxford.</a:t>
            </a:r>
          </a:p>
          <a:p>
            <a:pPr marL="457200" indent="-457200">
              <a:buNone/>
            </a:pPr>
            <a:r>
              <a:rPr lang="en-GB" dirty="0">
                <a:solidFill>
                  <a:schemeClr val="bg1"/>
                </a:solidFill>
                <a:latin typeface="Calibri" panose="020F0502020204030204" pitchFamily="34" charset="0"/>
                <a:cs typeface="Calibri" panose="020F0502020204030204" pitchFamily="34" charset="0"/>
              </a:rPr>
              <a:t>Examples of relevant activities and outputs:</a:t>
            </a:r>
          </a:p>
          <a:p>
            <a:pPr marL="457200" indent="-457200">
              <a:buNone/>
            </a:pPr>
            <a:endParaRPr lang="en-GB" dirty="0">
              <a:solidFill>
                <a:schemeClr val="bg1"/>
              </a:solidFill>
              <a:latin typeface="Calibri" panose="020F0502020204030204" pitchFamily="34" charset="0"/>
              <a:cs typeface="Calibri" panose="020F0502020204030204" pitchFamily="34" charset="0"/>
            </a:endParaRPr>
          </a:p>
          <a:p>
            <a:pPr marL="457200" lvl="0" indent="-457200">
              <a:buFont typeface="+mj-lt"/>
              <a:buAutoNum type="arabicPeriod"/>
            </a:pPr>
            <a:r>
              <a:rPr lang="en-US" dirty="0">
                <a:solidFill>
                  <a:schemeClr val="bg1"/>
                </a:solidFill>
                <a:latin typeface="Calibri" panose="020F0502020204030204" pitchFamily="34" charset="0"/>
                <a:cs typeface="Calibri" panose="020F0502020204030204" pitchFamily="34" charset="0"/>
              </a:rPr>
              <a:t>research outputs or scholarship </a:t>
            </a:r>
            <a:r>
              <a:rPr lang="en-US" dirty="0" err="1">
                <a:solidFill>
                  <a:schemeClr val="bg1"/>
                </a:solidFill>
                <a:latin typeface="Calibri" panose="020F0502020204030204" pitchFamily="34" charset="0"/>
                <a:cs typeface="Calibri" panose="020F0502020204030204" pitchFamily="34" charset="0"/>
              </a:rPr>
              <a:t>recognised</a:t>
            </a:r>
            <a:r>
              <a:rPr lang="en-US" dirty="0">
                <a:solidFill>
                  <a:schemeClr val="bg1"/>
                </a:solidFill>
                <a:latin typeface="Calibri" panose="020F0502020204030204" pitchFamily="34" charset="0"/>
                <a:cs typeface="Calibri" panose="020F0502020204030204" pitchFamily="34" charset="0"/>
              </a:rPr>
              <a:t> in terms of originality, innovation, significance and </a:t>
            </a:r>
            <a:r>
              <a:rPr lang="en-US" dirty="0" err="1">
                <a:solidFill>
                  <a:schemeClr val="bg1"/>
                </a:solidFill>
                <a:latin typeface="Calibri" panose="020F0502020204030204" pitchFamily="34" charset="0"/>
                <a:cs typeface="Calibri" panose="020F0502020204030204" pitchFamily="34" charset="0"/>
              </a:rPr>
              <a:t>rigour</a:t>
            </a:r>
            <a:r>
              <a:rPr lang="en-US" dirty="0">
                <a:solidFill>
                  <a:schemeClr val="bg1"/>
                </a:solidFill>
                <a:latin typeface="Calibri" panose="020F0502020204030204" pitchFamily="34" charset="0"/>
                <a:cs typeface="Calibri" panose="020F0502020204030204" pitchFamily="34" charset="0"/>
              </a:rPr>
              <a:t>;</a:t>
            </a:r>
            <a:endParaRPr lang="en-GB" dirty="0">
              <a:solidFill>
                <a:schemeClr val="bg1"/>
              </a:solidFill>
              <a:latin typeface="Calibri" panose="020F0502020204030204" pitchFamily="34" charset="0"/>
              <a:cs typeface="Calibri" panose="020F0502020204030204" pitchFamily="34" charset="0"/>
            </a:endParaRPr>
          </a:p>
          <a:p>
            <a:pPr marL="457200" lvl="0" indent="-457200">
              <a:buFont typeface="+mj-lt"/>
              <a:buAutoNum type="arabicPeriod"/>
            </a:pPr>
            <a:r>
              <a:rPr lang="en-US" dirty="0">
                <a:solidFill>
                  <a:schemeClr val="bg1"/>
                </a:solidFill>
                <a:latin typeface="Calibri" panose="020F0502020204030204" pitchFamily="34" charset="0"/>
                <a:cs typeface="Calibri" panose="020F0502020204030204" pitchFamily="34" charset="0"/>
              </a:rPr>
              <a:t>academic leadership in shaping the future of the discipline (which may include the establishment of successful research groups and/or significant engagement with major collaborations); </a:t>
            </a:r>
            <a:endParaRPr lang="en-GB" dirty="0">
              <a:solidFill>
                <a:schemeClr val="bg1"/>
              </a:solidFill>
              <a:latin typeface="Calibri" panose="020F0502020204030204" pitchFamily="34" charset="0"/>
              <a:cs typeface="Calibri" panose="020F0502020204030204" pitchFamily="34" charset="0"/>
            </a:endParaRPr>
          </a:p>
          <a:p>
            <a:pPr marL="457200" lvl="0" indent="-457200">
              <a:buFont typeface="+mj-lt"/>
              <a:buAutoNum type="arabicPeriod"/>
            </a:pPr>
            <a:r>
              <a:rPr lang="en-US" dirty="0">
                <a:solidFill>
                  <a:schemeClr val="bg1"/>
                </a:solidFill>
                <a:latin typeface="Calibri" panose="020F0502020204030204" pitchFamily="34" charset="0"/>
                <a:cs typeface="Calibri" panose="020F0502020204030204" pitchFamily="34" charset="0"/>
              </a:rPr>
              <a:t>an effective contribution to the research culture of the department at Oxford, e.g. through the supervision and mentoring of the next generation of researchers; </a:t>
            </a:r>
            <a:endParaRPr lang="en-GB" dirty="0">
              <a:solidFill>
                <a:schemeClr val="bg1"/>
              </a:solidFill>
              <a:latin typeface="Calibri" panose="020F0502020204030204" pitchFamily="34" charset="0"/>
              <a:cs typeface="Calibri" panose="020F0502020204030204" pitchFamily="34" charset="0"/>
            </a:endParaRPr>
          </a:p>
          <a:p>
            <a:pPr marL="457200" lvl="0" indent="-457200">
              <a:buFont typeface="+mj-lt"/>
              <a:buAutoNum type="arabicPeriod"/>
            </a:pPr>
            <a:r>
              <a:rPr lang="en-US" dirty="0">
                <a:solidFill>
                  <a:schemeClr val="bg1"/>
                </a:solidFill>
                <a:latin typeface="Calibri" panose="020F0502020204030204" pitchFamily="34" charset="0"/>
                <a:cs typeface="Calibri" panose="020F0502020204030204" pitchFamily="34" charset="0"/>
              </a:rPr>
              <a:t>a proven record of successful DPhil supervision.</a:t>
            </a:r>
          </a:p>
        </p:txBody>
      </p:sp>
    </p:spTree>
    <p:extLst>
      <p:ext uri="{BB962C8B-B14F-4D97-AF65-F5344CB8AC3E}">
        <p14:creationId xmlns:p14="http://schemas.microsoft.com/office/powerpoint/2010/main" val="11462376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264024" y="1277471"/>
            <a:ext cx="7676460" cy="1877437"/>
          </a:xfrm>
          <a:prstGeom prst="rect">
            <a:avLst/>
          </a:prstGeom>
          <a:solidFill>
            <a:schemeClr val="tx1"/>
          </a:solidFill>
        </p:spPr>
        <p:txBody>
          <a:bodyPr wrap="none" rtlCol="0">
            <a:spAutoFit/>
          </a:bodyPr>
          <a:lstStyle/>
          <a:p>
            <a:r>
              <a:rPr lang="en-GB" sz="2800" b="1" dirty="0">
                <a:solidFill>
                  <a:schemeClr val="bg1"/>
                </a:solidFill>
                <a:latin typeface="Calibri" panose="020F0502020204030204" pitchFamily="34" charset="0"/>
                <a:cs typeface="Calibri" panose="020F0502020204030204" pitchFamily="34" charset="0"/>
              </a:rPr>
              <a:t>Teaching criterion </a:t>
            </a:r>
          </a:p>
          <a:p>
            <a:endParaRPr lang="en-GB" sz="1600" b="1" dirty="0">
              <a:solidFill>
                <a:schemeClr val="bg1"/>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Covers either undergraduate or graduate teaching and supervision, or both. </a:t>
            </a:r>
          </a:p>
          <a:p>
            <a:pPr marL="342900" indent="-342900">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Graduate supervision and DPhil confirmation / completion is expected  </a:t>
            </a:r>
          </a:p>
          <a:p>
            <a:r>
              <a:rPr lang="en-GB" dirty="0">
                <a:solidFill>
                  <a:schemeClr val="bg1"/>
                </a:solidFill>
                <a:latin typeface="Calibri" panose="020F0502020204030204" pitchFamily="34" charset="0"/>
                <a:cs typeface="Calibri" panose="020F0502020204030204" pitchFamily="34" charset="0"/>
              </a:rPr>
              <a:t> </a:t>
            </a:r>
          </a:p>
          <a:p>
            <a:pPr marL="342900" indent="-342900">
              <a:buFont typeface="Arial" panose="020B0604020202020204" pitchFamily="34" charset="0"/>
              <a:buChar char="•"/>
            </a:pPr>
            <a:endParaRPr lang="en-GB" b="1" dirty="0">
              <a:solidFill>
                <a:schemeClr val="bg1"/>
              </a:solidFill>
              <a:latin typeface="Calibri" panose="020F0502020204030204" pitchFamily="34" charset="0"/>
              <a:cs typeface="Calibri" panose="020F0502020204030204" pitchFamily="34" charset="0"/>
            </a:endParaRPr>
          </a:p>
        </p:txBody>
      </p:sp>
      <p:sp>
        <p:nvSpPr>
          <p:cNvPr id="4" name="TextBox 3"/>
          <p:cNvSpPr txBox="1"/>
          <p:nvPr/>
        </p:nvSpPr>
        <p:spPr>
          <a:xfrm>
            <a:off x="1264025" y="2299447"/>
            <a:ext cx="9708776" cy="4278094"/>
          </a:xfrm>
          <a:prstGeom prst="rect">
            <a:avLst/>
          </a:prstGeom>
          <a:noFill/>
        </p:spPr>
        <p:txBody>
          <a:bodyPr wrap="square" rtlCol="0">
            <a:spAutoFit/>
          </a:bodyPr>
          <a:lstStyle/>
          <a:p>
            <a:endParaRPr lang="en-GB" sz="2800" b="1" dirty="0">
              <a:solidFill>
                <a:schemeClr val="bg1"/>
              </a:solidFill>
              <a:latin typeface="Calibri" panose="020F0502020204030204" pitchFamily="34" charset="0"/>
              <a:cs typeface="Calibri" panose="020F0502020204030204" pitchFamily="34" charset="0"/>
            </a:endParaRPr>
          </a:p>
          <a:p>
            <a:r>
              <a:rPr lang="en-GB" sz="2800" b="1" dirty="0">
                <a:solidFill>
                  <a:schemeClr val="bg1"/>
                </a:solidFill>
                <a:latin typeface="Calibri" panose="020F0502020204030204" pitchFamily="34" charset="0"/>
                <a:cs typeface="Calibri" panose="020F0502020204030204" pitchFamily="34" charset="0"/>
              </a:rPr>
              <a:t>Good citizenship criterion</a:t>
            </a:r>
          </a:p>
          <a:p>
            <a:endParaRPr lang="en-GB" b="1" dirty="0">
              <a:solidFill>
                <a:schemeClr val="bg1"/>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Examples of relevant activities:</a:t>
            </a:r>
          </a:p>
          <a:p>
            <a:endParaRPr lang="en-GB" dirty="0">
              <a:solidFill>
                <a:schemeClr val="bg1"/>
              </a:solidFill>
              <a:latin typeface="Calibri" panose="020F0502020204030204" pitchFamily="34" charset="0"/>
              <a:cs typeface="Calibri" panose="020F0502020204030204" pitchFamily="34" charset="0"/>
            </a:endParaRPr>
          </a:p>
          <a:p>
            <a:pPr marL="728663" lvl="1" indent="-271463">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The holding of University and/or college offices</a:t>
            </a:r>
          </a:p>
          <a:p>
            <a:pPr marL="728663" lvl="1" indent="-271463">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Service on University and/or college committees</a:t>
            </a:r>
          </a:p>
          <a:p>
            <a:pPr marL="728663" lvl="1" indent="-271463">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Editorship of journals</a:t>
            </a:r>
          </a:p>
          <a:p>
            <a:pPr marL="728663" lvl="1" indent="-271463">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Service on committees working in a national context and other forms of public engagement</a:t>
            </a:r>
          </a:p>
          <a:p>
            <a:pPr marL="728663" lvl="1" indent="-271463">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Activities connected to enterprise, links with industry and business, etc.</a:t>
            </a:r>
          </a:p>
          <a:p>
            <a:pPr lvl="1"/>
            <a:r>
              <a:rPr lang="en-GB" dirty="0">
                <a:solidFill>
                  <a:schemeClr val="bg1"/>
                </a:solidFill>
                <a:latin typeface="Calibri" panose="020F0502020204030204" pitchFamily="34" charset="0"/>
                <a:cs typeface="Calibri" panose="020F0502020204030204" pitchFamily="34" charset="0"/>
              </a:rPr>
              <a:t>•   Activities supporting inclusive leadership through the promotion and endorsement of equality, diversity and inclusion (EDI) policies and projects, and the active advancement of equality of opportunity</a:t>
            </a:r>
          </a:p>
          <a:p>
            <a:pPr lvl="1"/>
            <a:endParaRPr lang="en-GB"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82509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8E288F4-12D0-4942-9781-6C6532310992}"/>
              </a:ext>
            </a:extLst>
          </p:cNvPr>
          <p:cNvSpPr txBox="1"/>
          <p:nvPr/>
        </p:nvSpPr>
        <p:spPr>
          <a:xfrm>
            <a:off x="1352550" y="1352549"/>
            <a:ext cx="9648825" cy="5078313"/>
          </a:xfrm>
          <a:prstGeom prst="rect">
            <a:avLst/>
          </a:prstGeom>
          <a:noFill/>
        </p:spPr>
        <p:txBody>
          <a:bodyPr wrap="square" rtlCol="0">
            <a:spAutoFit/>
          </a:bodyPr>
          <a:lstStyle/>
          <a:p>
            <a:r>
              <a:rPr lang="en-GB" dirty="0">
                <a:solidFill>
                  <a:schemeClr val="bg1"/>
                </a:solidFill>
                <a:latin typeface="Calibri" panose="020F0502020204030204" pitchFamily="34" charset="0"/>
                <a:cs typeface="Calibri" panose="020F0502020204030204" pitchFamily="34" charset="0"/>
              </a:rPr>
              <a:t>We do not anticipate many applications for </a:t>
            </a:r>
            <a:r>
              <a:rPr lang="en-GB" dirty="0" err="1">
                <a:solidFill>
                  <a:schemeClr val="bg1"/>
                </a:solidFill>
                <a:latin typeface="Calibri" panose="020F0502020204030204" pitchFamily="34" charset="0"/>
                <a:cs typeface="Calibri" panose="020F0502020204030204" pitchFamily="34" charset="0"/>
              </a:rPr>
              <a:t>PoP</a:t>
            </a:r>
            <a:r>
              <a:rPr lang="en-GB" dirty="0">
                <a:solidFill>
                  <a:schemeClr val="bg1"/>
                </a:solidFill>
                <a:latin typeface="Calibri" panose="020F0502020204030204" pitchFamily="34" charset="0"/>
                <a:cs typeface="Calibri" panose="020F0502020204030204" pitchFamily="34" charset="0"/>
              </a:rPr>
              <a:t>. These are for exceptional people whose achievements and abilities are internationally recognised, but who are not able to fulfil both teaching and research criteria of the </a:t>
            </a:r>
            <a:r>
              <a:rPr lang="en-GB" dirty="0" err="1">
                <a:solidFill>
                  <a:schemeClr val="bg1"/>
                </a:solidFill>
                <a:latin typeface="Calibri" panose="020F0502020204030204" pitchFamily="34" charset="0"/>
                <a:cs typeface="Calibri" panose="020F0502020204030204" pitchFamily="34" charset="0"/>
              </a:rPr>
              <a:t>RoD</a:t>
            </a:r>
            <a:r>
              <a:rPr lang="en-GB" dirty="0">
                <a:solidFill>
                  <a:schemeClr val="bg1"/>
                </a:solidFill>
                <a:latin typeface="Calibri" panose="020F0502020204030204" pitchFamily="34" charset="0"/>
                <a:cs typeface="Calibri" panose="020F0502020204030204" pitchFamily="34" charset="0"/>
              </a:rPr>
              <a:t> process. The panel is the same panel as for </a:t>
            </a:r>
            <a:r>
              <a:rPr lang="en-GB" dirty="0" err="1">
                <a:solidFill>
                  <a:schemeClr val="bg1"/>
                </a:solidFill>
                <a:latin typeface="Calibri" panose="020F0502020204030204" pitchFamily="34" charset="0"/>
                <a:cs typeface="Calibri" panose="020F0502020204030204" pitchFamily="34" charset="0"/>
              </a:rPr>
              <a:t>RoD</a:t>
            </a:r>
            <a:r>
              <a:rPr lang="en-GB" dirty="0">
                <a:solidFill>
                  <a:schemeClr val="bg1"/>
                </a:solidFill>
                <a:latin typeface="Calibri" panose="020F0502020204030204" pitchFamily="34" charset="0"/>
                <a:cs typeface="Calibri" panose="020F0502020204030204" pitchFamily="34" charset="0"/>
              </a:rPr>
              <a:t>, and </a:t>
            </a:r>
            <a:r>
              <a:rPr lang="en-GB" dirty="0" err="1">
                <a:solidFill>
                  <a:schemeClr val="bg1"/>
                </a:solidFill>
                <a:latin typeface="Calibri" panose="020F0502020204030204" pitchFamily="34" charset="0"/>
                <a:cs typeface="Calibri" panose="020F0502020204030204" pitchFamily="34" charset="0"/>
              </a:rPr>
              <a:t>RoD</a:t>
            </a:r>
            <a:r>
              <a:rPr lang="en-GB" dirty="0">
                <a:solidFill>
                  <a:schemeClr val="bg1"/>
                </a:solidFill>
                <a:latin typeface="Calibri" panose="020F0502020204030204" pitchFamily="34" charset="0"/>
                <a:cs typeface="Calibri" panose="020F0502020204030204" pitchFamily="34" charset="0"/>
              </a:rPr>
              <a:t> and </a:t>
            </a:r>
            <a:r>
              <a:rPr lang="en-GB" dirty="0" err="1">
                <a:solidFill>
                  <a:schemeClr val="bg1"/>
                </a:solidFill>
                <a:latin typeface="Calibri" panose="020F0502020204030204" pitchFamily="34" charset="0"/>
                <a:cs typeface="Calibri" panose="020F0502020204030204" pitchFamily="34" charset="0"/>
              </a:rPr>
              <a:t>PoP</a:t>
            </a:r>
            <a:r>
              <a:rPr lang="en-GB" dirty="0">
                <a:solidFill>
                  <a:schemeClr val="bg1"/>
                </a:solidFill>
                <a:latin typeface="Calibri" panose="020F0502020204030204" pitchFamily="34" charset="0"/>
                <a:cs typeface="Calibri" panose="020F0502020204030204" pitchFamily="34" charset="0"/>
              </a:rPr>
              <a:t> applications are considered together, at the same time, as part of a gathered field exercise. </a:t>
            </a:r>
          </a:p>
          <a:p>
            <a:r>
              <a:rPr lang="en-GB" dirty="0">
                <a:solidFill>
                  <a:schemeClr val="bg1"/>
                </a:solidFill>
                <a:latin typeface="Calibri" panose="020F0502020204030204" pitchFamily="34" charset="0"/>
                <a:cs typeface="Calibri" panose="020F0502020204030204" pitchFamily="34" charset="0"/>
              </a:rPr>
              <a:t> </a:t>
            </a:r>
          </a:p>
          <a:p>
            <a:r>
              <a:rPr lang="en-GB" dirty="0">
                <a:solidFill>
                  <a:schemeClr val="bg1"/>
                </a:solidFill>
                <a:latin typeface="Calibri" panose="020F0502020204030204" pitchFamily="34" charset="0"/>
                <a:cs typeface="Calibri" panose="020F0502020204030204" pitchFamily="34" charset="0"/>
              </a:rPr>
              <a:t>There is currently no AP equivalent of </a:t>
            </a:r>
            <a:r>
              <a:rPr lang="en-GB" dirty="0" err="1">
                <a:solidFill>
                  <a:schemeClr val="bg1"/>
                </a:solidFill>
                <a:latin typeface="Calibri" panose="020F0502020204030204" pitchFamily="34" charset="0"/>
                <a:cs typeface="Calibri" panose="020F0502020204030204" pitchFamily="34" charset="0"/>
              </a:rPr>
              <a:t>PoP</a:t>
            </a:r>
            <a:r>
              <a:rPr lang="en-GB" dirty="0">
                <a:solidFill>
                  <a:schemeClr val="bg1"/>
                </a:solidFill>
                <a:latin typeface="Calibri" panose="020F0502020204030204" pitchFamily="34" charset="0"/>
                <a:cs typeface="Calibri" panose="020F0502020204030204" pitchFamily="34" charset="0"/>
              </a:rPr>
              <a:t>. </a:t>
            </a:r>
          </a:p>
          <a:p>
            <a:r>
              <a:rPr lang="en-GB" dirty="0">
                <a:solidFill>
                  <a:schemeClr val="bg1"/>
                </a:solidFill>
                <a:latin typeface="Calibri" panose="020F0502020204030204" pitchFamily="34" charset="0"/>
                <a:cs typeface="Calibri" panose="020F0502020204030204" pitchFamily="34" charset="0"/>
              </a:rPr>
              <a:t> </a:t>
            </a:r>
          </a:p>
          <a:p>
            <a:r>
              <a:rPr lang="en-GB" dirty="0">
                <a:solidFill>
                  <a:schemeClr val="bg1"/>
                </a:solidFill>
                <a:latin typeface="Calibri" panose="020F0502020204030204" pitchFamily="34" charset="0"/>
                <a:cs typeface="Calibri" panose="020F0502020204030204" pitchFamily="34" charset="0"/>
              </a:rPr>
              <a:t>The criterion for the title of </a:t>
            </a:r>
            <a:r>
              <a:rPr lang="en-GB" dirty="0" err="1">
                <a:solidFill>
                  <a:schemeClr val="bg1"/>
                </a:solidFill>
                <a:latin typeface="Calibri" panose="020F0502020204030204" pitchFamily="34" charset="0"/>
                <a:cs typeface="Calibri" panose="020F0502020204030204" pitchFamily="34" charset="0"/>
              </a:rPr>
              <a:t>PoP</a:t>
            </a:r>
            <a:r>
              <a:rPr lang="en-GB" dirty="0">
                <a:solidFill>
                  <a:schemeClr val="bg1"/>
                </a:solidFill>
                <a:latin typeface="Calibri" panose="020F0502020204030204" pitchFamily="34" charset="0"/>
                <a:cs typeface="Calibri" panose="020F0502020204030204" pitchFamily="34" charset="0"/>
              </a:rPr>
              <a:t> is:</a:t>
            </a:r>
          </a:p>
          <a:p>
            <a:r>
              <a:rPr lang="en-GB" dirty="0">
                <a:solidFill>
                  <a:schemeClr val="bg1"/>
                </a:solidFill>
              </a:rPr>
              <a:t> </a:t>
            </a:r>
          </a:p>
          <a:p>
            <a:r>
              <a:rPr lang="en-GB" b="1" dirty="0">
                <a:solidFill>
                  <a:schemeClr val="bg1"/>
                </a:solidFill>
                <a:latin typeface="Calibri" panose="020F0502020204030204" pitchFamily="34" charset="0"/>
                <a:cs typeface="Calibri" panose="020F0502020204030204" pitchFamily="34" charset="0"/>
              </a:rPr>
              <a:t>Professor of Practice – MSD</a:t>
            </a:r>
          </a:p>
          <a:p>
            <a:endParaRPr lang="en-GB" b="1" dirty="0">
              <a:solidFill>
                <a:schemeClr val="bg1"/>
              </a:solidFill>
            </a:endParaRPr>
          </a:p>
          <a:p>
            <a:r>
              <a:rPr lang="en-GB" dirty="0">
                <a:solidFill>
                  <a:schemeClr val="bg1"/>
                </a:solidFill>
                <a:latin typeface="Calibri" panose="020F0502020204030204" pitchFamily="34" charset="0"/>
                <a:cs typeface="Calibri" panose="020F0502020204030204" pitchFamily="34" charset="0"/>
              </a:rPr>
              <a:t>A Professor of Practice will have an international standing and reputation in their field that will enhance the division’s reputation for excellence in teaching, public engagement and/or research. They will have a significant and influential track record of senior professional experience beyond the higher education sector; a range of published outputs recognised as world-leading in the context of professional practice; a demonstrable commitment to education; and the ability to deliver effective teaching.</a:t>
            </a:r>
          </a:p>
          <a:p>
            <a:r>
              <a:rPr lang="en-GB" dirty="0">
                <a:solidFill>
                  <a:schemeClr val="bg1"/>
                </a:solidFill>
              </a:rPr>
              <a:t> </a:t>
            </a:r>
          </a:p>
        </p:txBody>
      </p:sp>
      <p:sp>
        <p:nvSpPr>
          <p:cNvPr id="6" name="TextBox 5">
            <a:extLst>
              <a:ext uri="{FF2B5EF4-FFF2-40B4-BE49-F238E27FC236}">
                <a16:creationId xmlns:a16="http://schemas.microsoft.com/office/drawing/2014/main" id="{B60309AF-1706-4B55-ABFB-B002BEDBB624}"/>
              </a:ext>
            </a:extLst>
          </p:cNvPr>
          <p:cNvSpPr txBox="1"/>
          <p:nvPr/>
        </p:nvSpPr>
        <p:spPr>
          <a:xfrm>
            <a:off x="1352550" y="800100"/>
            <a:ext cx="9648825" cy="400110"/>
          </a:xfrm>
          <a:prstGeom prst="rect">
            <a:avLst/>
          </a:prstGeom>
          <a:noFill/>
        </p:spPr>
        <p:txBody>
          <a:bodyPr wrap="square" rtlCol="0">
            <a:spAutoFit/>
          </a:bodyPr>
          <a:lstStyle/>
          <a:p>
            <a:r>
              <a:rPr lang="en-GB" sz="2000" b="1" dirty="0">
                <a:solidFill>
                  <a:schemeClr val="bg1"/>
                </a:solidFill>
              </a:rPr>
              <a:t>Professor of Practice title (</a:t>
            </a:r>
            <a:r>
              <a:rPr lang="en-GB" sz="2000" b="1" dirty="0" err="1">
                <a:solidFill>
                  <a:schemeClr val="bg1"/>
                </a:solidFill>
              </a:rPr>
              <a:t>PoP</a:t>
            </a:r>
            <a:r>
              <a:rPr lang="en-GB" sz="2000" b="1" dirty="0">
                <a:solidFill>
                  <a:schemeClr val="bg1"/>
                </a:solidFill>
              </a:rPr>
              <a:t>)</a:t>
            </a:r>
          </a:p>
        </p:txBody>
      </p:sp>
    </p:spTree>
    <p:extLst>
      <p:ext uri="{BB962C8B-B14F-4D97-AF65-F5344CB8AC3E}">
        <p14:creationId xmlns:p14="http://schemas.microsoft.com/office/powerpoint/2010/main" val="268605453"/>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425388" y="1191410"/>
            <a:ext cx="2445670" cy="523220"/>
          </a:xfrm>
          <a:prstGeom prst="rect">
            <a:avLst/>
          </a:prstGeom>
          <a:noFill/>
        </p:spPr>
        <p:txBody>
          <a:bodyPr wrap="none" rtlCol="0">
            <a:spAutoFit/>
          </a:bodyPr>
          <a:lstStyle/>
          <a:p>
            <a:r>
              <a:rPr lang="en-GB" sz="2800" b="1" dirty="0">
                <a:solidFill>
                  <a:schemeClr val="bg1"/>
                </a:solidFill>
                <a:latin typeface="Calibri" panose="020F0502020204030204" pitchFamily="34" charset="0"/>
                <a:cs typeface="Calibri" panose="020F0502020204030204" pitchFamily="34" charset="0"/>
              </a:rPr>
              <a:t>Structure of CV</a:t>
            </a:r>
            <a:endParaRPr lang="en-GB" sz="2800" b="1" dirty="0">
              <a:latin typeface="Calibri" panose="020F0502020204030204" pitchFamily="34" charset="0"/>
              <a:cs typeface="Calibri" panose="020F0502020204030204" pitchFamily="34" charset="0"/>
            </a:endParaRPr>
          </a:p>
        </p:txBody>
      </p:sp>
      <p:sp>
        <p:nvSpPr>
          <p:cNvPr id="5" name="TextBox 4"/>
          <p:cNvSpPr txBox="1"/>
          <p:nvPr/>
        </p:nvSpPr>
        <p:spPr>
          <a:xfrm>
            <a:off x="1425388" y="2501153"/>
            <a:ext cx="10125636" cy="3596882"/>
          </a:xfrm>
          <a:prstGeom prst="rect">
            <a:avLst/>
          </a:prstGeom>
          <a:noFill/>
        </p:spPr>
        <p:txBody>
          <a:bodyPr wrap="square" rtlCol="0">
            <a:spAutoFit/>
          </a:bodyPr>
          <a:lstStyle/>
          <a:p>
            <a:pPr marL="285750" lvl="0" indent="-285750" defTabSz="914400">
              <a:lnSpc>
                <a:spcPct val="90000"/>
              </a:lnSpc>
              <a:spcBef>
                <a:spcPts val="1000"/>
              </a:spcBef>
              <a:buClr>
                <a:srgbClr val="27A098"/>
              </a:buClr>
              <a:buFont typeface="Arial" panose="020B0604020202020204" pitchFamily="34" charset="0"/>
              <a:buChar char="•"/>
            </a:pPr>
            <a:r>
              <a:rPr lang="en-GB" dirty="0">
                <a:solidFill>
                  <a:schemeClr val="bg1"/>
                </a:solidFill>
                <a:latin typeface="Calibri" panose="020F0502020204030204"/>
              </a:rPr>
              <a:t>The Call for Applications gives guidance on the structure of the CV and its coverage of the criteria. </a:t>
            </a:r>
          </a:p>
          <a:p>
            <a:pPr marL="285750" lvl="0" indent="-285750" defTabSz="914400">
              <a:lnSpc>
                <a:spcPct val="90000"/>
              </a:lnSpc>
              <a:spcBef>
                <a:spcPts val="1000"/>
              </a:spcBef>
              <a:buClr>
                <a:srgbClr val="27A098"/>
              </a:buClr>
              <a:buFont typeface="Arial" panose="020B0604020202020204" pitchFamily="34" charset="0"/>
              <a:buChar char="•"/>
            </a:pPr>
            <a:r>
              <a:rPr lang="en-GB" dirty="0">
                <a:solidFill>
                  <a:schemeClr val="bg1"/>
                </a:solidFill>
                <a:latin typeface="Calibri" panose="020F0502020204030204"/>
              </a:rPr>
              <a:t>Note the request to asterisk your 6 most significant publications, and indicate clearly on which papers you are the corresponding author and on which grants you are PI.  Research must be published and available for inspection.</a:t>
            </a:r>
          </a:p>
          <a:p>
            <a:pPr marL="285750" lvl="0" indent="-285750" defTabSz="914400">
              <a:lnSpc>
                <a:spcPct val="90000"/>
              </a:lnSpc>
              <a:spcBef>
                <a:spcPts val="1000"/>
              </a:spcBef>
              <a:buClr>
                <a:srgbClr val="27A098"/>
              </a:buClr>
              <a:buFont typeface="Arial" panose="020B0604020202020204" pitchFamily="34" charset="0"/>
              <a:buChar char="•"/>
            </a:pPr>
            <a:r>
              <a:rPr lang="en-GB" dirty="0">
                <a:solidFill>
                  <a:schemeClr val="bg1"/>
                </a:solidFill>
                <a:latin typeface="Calibri" panose="020F0502020204030204"/>
              </a:rPr>
              <a:t>Your application should comprise </a:t>
            </a:r>
            <a:r>
              <a:rPr lang="en-GB" b="1" dirty="0">
                <a:solidFill>
                  <a:schemeClr val="bg1"/>
                </a:solidFill>
                <a:latin typeface="Calibri" panose="020F0502020204030204"/>
              </a:rPr>
              <a:t>no more than 12 sides of A4 </a:t>
            </a:r>
            <a:r>
              <a:rPr lang="en-GB" dirty="0">
                <a:solidFill>
                  <a:schemeClr val="bg1"/>
                </a:solidFill>
                <a:latin typeface="Calibri" panose="020F0502020204030204"/>
              </a:rPr>
              <a:t>in total (including lists of publications etc.) and have a font size no smaller than Arial 10 or equivalent.</a:t>
            </a:r>
          </a:p>
          <a:p>
            <a:pPr marL="285750" lvl="0" indent="-285750" defTabSz="914400">
              <a:lnSpc>
                <a:spcPct val="90000"/>
              </a:lnSpc>
              <a:spcBef>
                <a:spcPts val="1000"/>
              </a:spcBef>
              <a:buClr>
                <a:srgbClr val="27A098"/>
              </a:buClr>
              <a:buFont typeface="Arial" panose="020B0604020202020204" pitchFamily="34" charset="0"/>
              <a:buChar char="•"/>
            </a:pPr>
            <a:r>
              <a:rPr lang="en-GB" dirty="0">
                <a:solidFill>
                  <a:schemeClr val="bg1"/>
                </a:solidFill>
                <a:latin typeface="Calibri" panose="020F0502020204030204"/>
              </a:rPr>
              <a:t>Any additional information, such as a covering letter (should you wish to include one), must be included within the 12-side page limit.</a:t>
            </a:r>
          </a:p>
          <a:p>
            <a:pPr marL="285750" lvl="0" indent="-285750" defTabSz="914400">
              <a:lnSpc>
                <a:spcPct val="90000"/>
              </a:lnSpc>
              <a:spcBef>
                <a:spcPts val="1000"/>
              </a:spcBef>
              <a:buClr>
                <a:srgbClr val="27A098"/>
              </a:buClr>
              <a:buFont typeface="Arial" panose="020B0604020202020204" pitchFamily="34" charset="0"/>
              <a:buChar char="•"/>
            </a:pPr>
            <a:r>
              <a:rPr lang="en-GB" dirty="0">
                <a:solidFill>
                  <a:schemeClr val="bg1"/>
                </a:solidFill>
                <a:latin typeface="Calibri" panose="020F0502020204030204"/>
              </a:rPr>
              <a:t>If you have applied for title in a previous round in the past 3 years, you should also submit a short summary (not more than half a page) outlining significant changes since your previous application against the criteria. This summary should be provided as a </a:t>
            </a:r>
            <a:r>
              <a:rPr lang="en-GB" b="1" dirty="0">
                <a:solidFill>
                  <a:schemeClr val="bg1"/>
                </a:solidFill>
                <a:latin typeface="Calibri" panose="020F0502020204030204"/>
              </a:rPr>
              <a:t>separate</a:t>
            </a:r>
            <a:r>
              <a:rPr lang="en-GB" dirty="0">
                <a:solidFill>
                  <a:schemeClr val="bg1"/>
                </a:solidFill>
                <a:latin typeface="Calibri" panose="020F0502020204030204"/>
              </a:rPr>
              <a:t> document (not included as part of the 12-page application).</a:t>
            </a:r>
          </a:p>
        </p:txBody>
      </p:sp>
    </p:spTree>
    <p:extLst>
      <p:ext uri="{BB962C8B-B14F-4D97-AF65-F5344CB8AC3E}">
        <p14:creationId xmlns:p14="http://schemas.microsoft.com/office/powerpoint/2010/main" val="2662567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264024" y="1277471"/>
            <a:ext cx="3651641" cy="523220"/>
          </a:xfrm>
          <a:prstGeom prst="rect">
            <a:avLst/>
          </a:prstGeom>
          <a:noFill/>
        </p:spPr>
        <p:txBody>
          <a:bodyPr wrap="none" rtlCol="0">
            <a:spAutoFit/>
          </a:bodyPr>
          <a:lstStyle/>
          <a:p>
            <a:r>
              <a:rPr lang="en-GB" sz="2800" b="1" dirty="0">
                <a:solidFill>
                  <a:schemeClr val="bg1"/>
                </a:solidFill>
                <a:latin typeface="Calibri" panose="020F0502020204030204" pitchFamily="34" charset="0"/>
                <a:cs typeface="Calibri" panose="020F0502020204030204" pitchFamily="34" charset="0"/>
              </a:rPr>
              <a:t>Personal circumstances</a:t>
            </a:r>
            <a:endParaRPr lang="en-GB" sz="2800" b="1" strike="sngStrike" dirty="0">
              <a:latin typeface="Calibri" panose="020F0502020204030204" pitchFamily="34" charset="0"/>
              <a:cs typeface="Calibri" panose="020F0502020204030204" pitchFamily="34" charset="0"/>
            </a:endParaRPr>
          </a:p>
        </p:txBody>
      </p:sp>
      <p:sp>
        <p:nvSpPr>
          <p:cNvPr id="4" name="TextBox 3"/>
          <p:cNvSpPr txBox="1"/>
          <p:nvPr/>
        </p:nvSpPr>
        <p:spPr>
          <a:xfrm>
            <a:off x="1264025" y="2299447"/>
            <a:ext cx="9708776" cy="3370153"/>
          </a:xfrm>
          <a:prstGeom prst="rect">
            <a:avLst/>
          </a:prstGeom>
          <a:noFill/>
        </p:spPr>
        <p:txBody>
          <a:bodyPr wrap="square" rtlCol="0">
            <a:spAutoFit/>
          </a:bodyPr>
          <a:lstStyle/>
          <a:p>
            <a:pPr marL="342900" indent="-342900">
              <a:spcAft>
                <a:spcPts val="600"/>
              </a:spcAft>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Applicants are encouraged to disclose circumstances that may, over a considerable period of time, have had a substantial impact on their record of research. This is intended to cover not only circumstances protected under employment and equality legislation, but also unusually high loads of teaching and/or administration. </a:t>
            </a:r>
          </a:p>
          <a:p>
            <a:pPr marL="342900" indent="-342900">
              <a:spcAft>
                <a:spcPts val="600"/>
              </a:spcAft>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Any such disclosure should be provided as a </a:t>
            </a:r>
            <a:r>
              <a:rPr lang="en-GB" b="1" i="1" dirty="0">
                <a:solidFill>
                  <a:schemeClr val="bg1"/>
                </a:solidFill>
                <a:latin typeface="Calibri" panose="020F0502020204030204" pitchFamily="34" charset="0"/>
                <a:cs typeface="Calibri" panose="020F0502020204030204" pitchFamily="34" charset="0"/>
              </a:rPr>
              <a:t>separate document</a:t>
            </a:r>
            <a:r>
              <a:rPr lang="en-GB" dirty="0">
                <a:solidFill>
                  <a:schemeClr val="bg1"/>
                </a:solidFill>
                <a:latin typeface="Calibri" panose="020F0502020204030204" pitchFamily="34" charset="0"/>
                <a:cs typeface="Calibri" panose="020F0502020204030204" pitchFamily="34" charset="0"/>
              </a:rPr>
              <a:t>, and not included as part of the 12-page application.</a:t>
            </a:r>
          </a:p>
          <a:p>
            <a:pPr marL="342900" indent="-342900">
              <a:spcAft>
                <a:spcPts val="600"/>
              </a:spcAft>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Disclosures will be seen by the divisional committee and the Senior Appointments Panel, but not by independent assessors, and will be treated as strictly confidential.</a:t>
            </a:r>
          </a:p>
          <a:p>
            <a:endParaRPr lang="en-GB" dirty="0">
              <a:solidFill>
                <a:schemeClr val="bg1"/>
              </a:solidFill>
              <a:latin typeface="Calibri" panose="020F0502020204030204" pitchFamily="34" charset="0"/>
              <a:cs typeface="Calibri" panose="020F0502020204030204" pitchFamily="34" charset="0"/>
            </a:endParaRPr>
          </a:p>
          <a:p>
            <a:endParaRPr lang="en-GB" dirty="0">
              <a:solidFill>
                <a:schemeClr val="bg1"/>
              </a:solidFill>
              <a:latin typeface="Calibri" panose="020F0502020204030204" pitchFamily="34" charset="0"/>
              <a:cs typeface="Calibri" panose="020F0502020204030204" pitchFamily="34" charset="0"/>
            </a:endParaRPr>
          </a:p>
          <a:p>
            <a:endParaRPr lang="en-GB"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08159044"/>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themeOverride>
</file>

<file path=docProps/app.xml><?xml version="1.0" encoding="utf-8"?>
<Properties xmlns="http://schemas.openxmlformats.org/officeDocument/2006/extended-properties" xmlns:vt="http://schemas.openxmlformats.org/officeDocument/2006/docPropsVTypes">
  <Template/>
  <TotalTime>894</TotalTime>
  <Words>1638</Words>
  <Application>Microsoft Office PowerPoint</Application>
  <PresentationFormat>Widescreen</PresentationFormat>
  <Paragraphs>124</Paragraphs>
  <Slides>14</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Apple Symbols</vt:lpstr>
      <vt:lpstr>Arial</vt:lpstr>
      <vt:lpstr>Calibri</vt:lpstr>
      <vt:lpstr>Century Gothic</vt:lpstr>
      <vt:lpstr>Wingdings</vt:lpstr>
      <vt:lpstr>Wingdings 3</vt:lpstr>
      <vt:lpstr>Slice</vt:lpstr>
      <vt:lpstr>Recognition of Distinction Exercise 2025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Recognition of Distinction Exercise 2022</dc:title>
  <dc:creator>Ingunn Haugen</dc:creator>
  <cp:lastModifiedBy>Ingunn Haugen</cp:lastModifiedBy>
  <cp:revision>52</cp:revision>
  <dcterms:created xsi:type="dcterms:W3CDTF">2021-11-17T15:57:25Z</dcterms:created>
  <dcterms:modified xsi:type="dcterms:W3CDTF">2025-01-10T08:27:07Z</dcterms:modified>
</cp:coreProperties>
</file>