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0723" autoAdjust="0"/>
  </p:normalViewPr>
  <p:slideViewPr>
    <p:cSldViewPr snapToGrid="0">
      <p:cViewPr varScale="1">
        <p:scale>
          <a:sx n="100" d="100"/>
          <a:sy n="100" d="100"/>
        </p:scale>
        <p:origin x="378"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11/12/2024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11/12/2024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11/12/2024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11/12/2024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11/12/2024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11/12/2024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11/12/2024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11/12/2024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11/12/2024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11/12/2024</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a:t>Recognition of </a:t>
            </a:r>
            <a:r>
              <a:rPr lang="en-GB" sz="5400" dirty="0">
                <a:latin typeface="Calibri" panose="020F0502020204030204" pitchFamily="34" charset="0"/>
                <a:cs typeface="Calibri" panose="020F0502020204030204" pitchFamily="34" charset="0"/>
              </a:rPr>
              <a:t>Distinction</a:t>
            </a:r>
            <a:r>
              <a:rPr lang="en-GB" sz="5400" dirty="0"/>
              <a:t> Exercise 2025</a:t>
            </a:r>
          </a:p>
        </p:txBody>
      </p:sp>
      <p:sp>
        <p:nvSpPr>
          <p:cNvPr id="3" name="Subtitle 2"/>
          <p:cNvSpPr>
            <a:spLocks noGrp="1"/>
          </p:cNvSpPr>
          <p:nvPr>
            <p:ph type="subTitle" idx="1"/>
          </p:nvPr>
        </p:nvSpPr>
        <p:spPr/>
        <p:txBody>
          <a:bodyPr>
            <a:noAutofit/>
          </a:bodyPr>
          <a:lstStyle/>
          <a:p>
            <a:pPr algn="l"/>
            <a:endParaRPr lang="en-GB" sz="2800" u="sng" cap="none" dirty="0">
              <a:solidFill>
                <a:schemeClr val="tx1"/>
              </a:solidFill>
              <a:latin typeface="Calibri" panose="020F0502020204030204" pitchFamily="34" charset="0"/>
              <a:cs typeface="Calibri" panose="020F0502020204030204" pitchFamily="34" charset="0"/>
            </a:endParaRPr>
          </a:p>
          <a:p>
            <a:pPr algn="l"/>
            <a:r>
              <a:rPr lang="en-GB" sz="2800" u="sng" dirty="0">
                <a:solidFill>
                  <a:schemeClr val="tx1"/>
                </a:solidFill>
                <a:latin typeface="Calibri" panose="020F0502020204030204" pitchFamily="34" charset="0"/>
                <a:cs typeface="Calibri" panose="020F0502020204030204" pitchFamily="34" charset="0"/>
              </a:rPr>
              <a:t>December</a:t>
            </a:r>
            <a:r>
              <a:rPr lang="en-GB" sz="2800" u="sng" cap="none" dirty="0">
                <a:solidFill>
                  <a:schemeClr val="tx1"/>
                </a:solidFill>
                <a:latin typeface="Calibri" panose="020F0502020204030204" pitchFamily="34" charset="0"/>
                <a:cs typeface="Calibri" panose="020F0502020204030204" pitchFamily="34" charset="0"/>
              </a:rPr>
              <a:t> 2024</a:t>
            </a:r>
          </a:p>
          <a:p>
            <a:pPr algn="l"/>
            <a:r>
              <a:rPr lang="en-GB" sz="2000" cap="none" dirty="0">
                <a:solidFill>
                  <a:srgbClr val="FFC000"/>
                </a:solidFill>
                <a:latin typeface="Calibri" panose="020F0502020204030204" pitchFamily="34" charset="0"/>
                <a:cs typeface="Calibri" panose="020F0502020204030204" pitchFamily="34" charset="0"/>
              </a:rPr>
              <a:t>Ingunn Haugen | Divisional Academic HR Manager</a:t>
            </a:r>
          </a:p>
          <a:p>
            <a:pPr algn="l"/>
            <a:endParaRPr lang="en-GB" sz="2000" cap="none"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a:t>
            </a: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Medical Sciences Recognition of Distinction Committee, appointed by the Divisional Board. The Distinction Committee meeting will take place on 26 June 2025.</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Some external academics also serve on the Committee. Divisional committees will confer as necessary about applications from individuals whose work is interdisciplinary or who hold contracts in more than one division.</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4 or more 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2 evaluations is met).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6 external 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 </a:t>
            </a:r>
            <a:r>
              <a:rPr lang="en-GB" sz="2000" b="1" dirty="0">
                <a:solidFill>
                  <a:schemeClr val="bg1"/>
                </a:solidFill>
                <a:latin typeface="Calibri" panose="020F0502020204030204" pitchFamily="34" charset="0"/>
                <a:cs typeface="Calibri" panose="020F0502020204030204" pitchFamily="34" charset="0"/>
              </a:rPr>
              <a:t>(continued)</a:t>
            </a: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Vice-Chancellor, in Late Trinity Term/Long Vacation 2025.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Head of Division. Titles will take effect 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or who are on Grades 9S/R or 10S/R will receive an increase to their salary of £3,155 p.a. (at 1 August 2024 rates). They will then become eligible for consideration in subsequent professorial merit pay exercises.</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a:solidFill>
                  <a:schemeClr val="bg1"/>
                </a:solidFill>
                <a:latin typeface="Calibri" panose="020F0502020204030204" pitchFamily="34" charset="0"/>
                <a:cs typeface="Calibri" panose="020F0502020204030204" pitchFamily="34" charset="0"/>
                <a:hlinkClick r:id="rId2"/>
              </a:rPr>
              <a:t>ingunn.haugen@medsci.ox.ac.uk</a:t>
            </a:r>
            <a:r>
              <a:rPr lang="en-GB" sz="3200" dirty="0">
                <a:solidFill>
                  <a:schemeClr val="bg1"/>
                </a:solidFill>
                <a:latin typeface="Calibri" panose="020F0502020204030204" pitchFamily="34" charset="0"/>
                <a:cs typeface="Calibri" panose="020F0502020204030204" pitchFamily="34" charset="0"/>
              </a:rPr>
              <a:t>  </a:t>
            </a: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a:solidFill>
                  <a:schemeClr val="bg1"/>
                </a:solidFill>
                <a:latin typeface="Calibri" panose="020F0502020204030204" pitchFamily="34" charset="0"/>
                <a:cs typeface="Calibri" panose="020F0502020204030204" pitchFamily="34" charset="0"/>
              </a:rPr>
              <a:t>Content</a:t>
            </a: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Personal circumstances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a:solidFill>
                  <a:schemeClr val="bg1"/>
                </a:solidFill>
                <a:latin typeface="Calibri" panose="020F0502020204030204" pitchFamily="34" charset="0"/>
                <a:cs typeface="Calibri" panose="020F0502020204030204" pitchFamily="34" charset="0"/>
              </a:rPr>
              <a:t>Overview</a:t>
            </a: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full Professor 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the next exercise opens on Monday 18 November 2024.</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Closing date will be 12 noon on Thursday 16 January 2025.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https://hr.admin.ox.ac.uk/recognition-of-distinction</a:t>
            </a:r>
            <a:r>
              <a:rPr lang="en-GB" sz="1600" dirty="0">
                <a:solidFill>
                  <a:schemeClr val="bg1"/>
                </a:solidFill>
                <a:latin typeface="Calibri" panose="020F0502020204030204"/>
              </a:rPr>
              <a:t>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All those employed by the University in academic or senior research roles are eligible to apply, </a:t>
            </a:r>
          </a:p>
          <a:p>
            <a:pPr lvl="0" defTabSz="914400">
              <a:lnSpc>
                <a:spcPct val="90000"/>
              </a:lnSpc>
              <a:spcBef>
                <a:spcPts val="1000"/>
              </a:spcBef>
              <a:buClr>
                <a:srgbClr val="27A098"/>
              </a:buClr>
            </a:pPr>
            <a:r>
              <a:rPr lang="en-GB" sz="1600" dirty="0">
                <a:solidFill>
                  <a:schemeClr val="bg1"/>
                </a:solidFill>
                <a:latin typeface="Calibri" panose="020F0502020204030204"/>
              </a:rPr>
              <a:t>as 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p>
          <a:p>
            <a:pPr lvl="0" defTabSz="914400">
              <a:lnSpc>
                <a:spcPct val="90000"/>
              </a:lnSpc>
              <a:spcBef>
                <a:spcPts val="1000"/>
              </a:spcBef>
              <a:buClr>
                <a:srgbClr val="27A098"/>
              </a:buClr>
            </a:pPr>
            <a:r>
              <a:rPr lang="en-GB" sz="1600" dirty="0">
                <a:solidFill>
                  <a:schemeClr val="bg1"/>
                </a:solidFill>
                <a:latin typeface="Calibri" panose="020F0502020204030204"/>
              </a:rPr>
              <a:t>of 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considered, </a:t>
            </a:r>
          </a:p>
          <a:p>
            <a:pPr lvl="0" defTabSz="914400">
              <a:lnSpc>
                <a:spcPct val="90000"/>
              </a:lnSpc>
              <a:spcBef>
                <a:spcPts val="1000"/>
              </a:spcBef>
              <a:buClr>
                <a:srgbClr val="27A098"/>
              </a:buClr>
            </a:pPr>
            <a:r>
              <a:rPr lang="en-GB" sz="1600" dirty="0">
                <a:solidFill>
                  <a:schemeClr val="bg1"/>
                </a:solidFill>
                <a:latin typeface="Calibri" panose="020F0502020204030204"/>
              </a:rPr>
              <a:t> 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RESEARCH</a:t>
            </a: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complementary to the 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complementary with the duties of the University post and the college fellowship (where one is held), and demonstrable competence in such administration.</a:t>
            </a: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Research criterion</a:t>
            </a:r>
            <a:r>
              <a:rPr lang="en-GB" sz="2800" b="1" dirty="0">
                <a:latin typeface="Calibri" panose="020F0502020204030204" pitchFamily="34" charset="0"/>
                <a:cs typeface="Calibri" panose="020F0502020204030204" pitchFamily="34" charset="0"/>
              </a:rPr>
              <a:t> 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requirement goes significantly beyond the level of research achievement necessary for reappointment to the retiring age in an Associate Professorship post at 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department 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supervision.</a:t>
            </a: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676460" cy="1877437"/>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criterion </a:t>
            </a:r>
          </a:p>
          <a:p>
            <a:endParaRPr lang="en-GB" sz="16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both. </a:t>
            </a: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Graduate supervision and DPhil confirmation / completion is expected  </a:t>
            </a:r>
          </a:p>
          <a:p>
            <a:r>
              <a:rPr lang="en-GB" dirty="0">
                <a:solidFill>
                  <a:schemeClr val="bg1"/>
                </a:solidFill>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a:solidFill>
                <a:schemeClr val="bg1"/>
              </a:solidFill>
              <a:latin typeface="Calibri" panose="020F0502020204030204" pitchFamily="34" charset="0"/>
              <a:cs typeface="Calibri" panose="020F0502020204030204" pitchFamily="34" charset="0"/>
            </a:endParaRPr>
          </a:p>
          <a:p>
            <a:r>
              <a:rPr lang="en-GB" sz="2800" b="1" dirty="0">
                <a:solidFill>
                  <a:schemeClr val="bg1"/>
                </a:solidFill>
                <a:latin typeface="Calibri" panose="020F0502020204030204" pitchFamily="34" charset="0"/>
                <a:cs typeface="Calibri" panose="020F0502020204030204" pitchFamily="34" charset="0"/>
              </a:rPr>
              <a:t>Good citizenship 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p>
          <a:p>
            <a:pPr lvl="1"/>
            <a:r>
              <a:rPr lang="en-GB" dirty="0">
                <a:solidFill>
                  <a:schemeClr val="bg1"/>
                </a:solidFill>
                <a:latin typeface="Calibri" panose="020F0502020204030204" pitchFamily="34" charset="0"/>
                <a:cs typeface="Calibri" panose="020F0502020204030204" pitchFamily="34" charset="0"/>
              </a:rPr>
              <a:t>•   Activities supporting inclusive leadership through the promotion and endorsement of equality, diversity and inclusion (EDI) policies and projects, and the active advancement of equality of opportunity</a:t>
            </a: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The 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Research must be published and available for inspection.</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3651641"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Personal circumstances</a:t>
            </a:r>
            <a:endParaRPr lang="en-GB" sz="2800" b="1" strike="sngStrike" dirty="0">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337015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308872"/>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16 January 2025 at 12 noon:</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YOUR APPLICATION </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 from your Head of House (if applicable)</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 from your own nominated research referee of your choice (who may also refer to teaching and/or good citizenship)</a:t>
            </a:r>
          </a:p>
          <a:p>
            <a:pPr marL="266700" lvl="1">
              <a:spcBef>
                <a:spcPts val="0"/>
              </a:spcBef>
              <a:spcAft>
                <a:spcPts val="600"/>
              </a:spcAft>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28 February 2025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Head of Department Reference (or their delegate – please indicate </a:t>
            </a:r>
            <a:r>
              <a:rPr lang="en-GB" sz="1600" b="1" dirty="0">
                <a:solidFill>
                  <a:schemeClr val="bg1"/>
                </a:solidFill>
                <a:latin typeface="Calibri" panose="020F0502020204030204" pitchFamily="34" charset="0"/>
                <a:cs typeface="Calibri" panose="020F0502020204030204" pitchFamily="34" charset="0"/>
              </a:rPr>
              <a:t>clearly</a:t>
            </a:r>
            <a:r>
              <a:rPr lang="en-GB" sz="1600" dirty="0">
                <a:solidFill>
                  <a:schemeClr val="bg1"/>
                </a:solidFill>
                <a:latin typeface="Calibri" panose="020F0502020204030204" pitchFamily="34" charset="0"/>
                <a:cs typeface="Calibri" panose="020F0502020204030204" pitchFamily="34" charset="0"/>
              </a:rPr>
              <a:t> if delegate is representing the HoD). </a:t>
            </a:r>
          </a:p>
          <a:p>
            <a:pPr marL="542925" lvl="1" indent="-276225">
              <a:spcBef>
                <a:spcPts val="0"/>
              </a:spcBef>
              <a:spcAft>
                <a:spcPts val="600"/>
              </a:spcAft>
              <a:buFont typeface="Wingdings" panose="05000000000000000000" pitchFamily="2" charset="2"/>
              <a:buChar char="ü"/>
            </a:pPr>
            <a:endParaRPr lang="en-GB" sz="1600" b="1" dirty="0">
              <a:solidFill>
                <a:schemeClr val="bg1"/>
              </a:solidFill>
              <a:latin typeface="Calibri" panose="020F0502020204030204" pitchFamily="34" charset="0"/>
              <a:cs typeface="Calibri" panose="020F0502020204030204" pitchFamily="34" charset="0"/>
            </a:endParaRPr>
          </a:p>
          <a:p>
            <a:pPr marL="266700" lvl="1">
              <a:spcBef>
                <a:spcPts val="0"/>
              </a:spcBef>
              <a:spcAft>
                <a:spcPts val="600"/>
              </a:spcAft>
            </a:pPr>
            <a:r>
              <a:rPr lang="en-GB" sz="1600" b="1" dirty="0">
                <a:solidFill>
                  <a:schemeClr val="bg1"/>
                </a:solidFill>
                <a:latin typeface="Calibri" panose="020F0502020204030204" pitchFamily="34" charset="0"/>
                <a:cs typeface="Calibri" panose="020F0502020204030204" pitchFamily="34" charset="0"/>
              </a:rPr>
              <a:t>All references should be sent to </a:t>
            </a:r>
            <a:r>
              <a:rPr lang="en-GB" sz="1600" b="1" dirty="0">
                <a:solidFill>
                  <a:schemeClr val="bg1"/>
                </a:solidFill>
                <a:latin typeface="Calibri" panose="020F0502020204030204" pitchFamily="34" charset="0"/>
                <a:cs typeface="Calibri" panose="020F0502020204030204" pitchFamily="34" charset="0"/>
                <a:hlinkClick r:id="rId2"/>
              </a:rPr>
              <a:t>distinctions@medsci.ox.ac.uk</a:t>
            </a:r>
            <a:br>
              <a:rPr lang="en-GB" sz="1600" b="1" dirty="0">
                <a:solidFill>
                  <a:schemeClr val="bg1"/>
                </a:solidFill>
                <a:latin typeface="Calibri" panose="020F0502020204030204" pitchFamily="34" charset="0"/>
                <a:cs typeface="Calibri" panose="020F0502020204030204" pitchFamily="34" charset="0"/>
              </a:rPr>
            </a:br>
            <a:endParaRPr lang="en-GB" sz="1600" b="1"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are strongly encouraged to contact referees at an early stage (at least 3 weeks before deadline) </a:t>
            </a: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in order to ensure they are able to meet the 16 January 2025 deadline.</a:t>
            </a:r>
            <a:br>
              <a:rPr lang="en-GB" sz="1600" i="1" dirty="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a:solidFill>
                  <a:schemeClr val="bg1"/>
                </a:solidFill>
                <a:latin typeface="Calibri" panose="020F0502020204030204" pitchFamily="34" charset="0"/>
                <a:cs typeface="Calibri" panose="020F0502020204030204" pitchFamily="34" charset="0"/>
              </a:rPr>
              <a:t>https://hr.admin.ox.ac.uk/recognition-of-distinction-2025 </a:t>
            </a: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868</TotalTime>
  <Words>1452</Words>
  <Application>Microsoft Office PowerPoint</Application>
  <PresentationFormat>Widescreen</PresentationFormat>
  <Paragraphs>112</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49</cp:revision>
  <dcterms:created xsi:type="dcterms:W3CDTF">2021-11-17T15:57:25Z</dcterms:created>
  <dcterms:modified xsi:type="dcterms:W3CDTF">2024-12-11T11:34:29Z</dcterms:modified>
</cp:coreProperties>
</file>