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10" clrIdx="0">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0723" autoAdjust="0"/>
  </p:normalViewPr>
  <p:slideViewPr>
    <p:cSldViewPr snapToGrid="0">
      <p:cViewPr varScale="1">
        <p:scale>
          <a:sx n="103" d="100"/>
          <a:sy n="103" d="100"/>
        </p:scale>
        <p:origin x="768"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2EB07-60E6-4876-845A-B0B35D5F7F5B}" type="datetimeFigureOut">
              <a:rPr lang="en-GB" smtClean="0"/>
              <a:t>28/11/2023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4660-4652-4FDF-970C-A9DBAC06575B}" type="slidenum">
              <a:rPr lang="en-GB" smtClean="0"/>
              <a:t>‹#›</a:t>
            </a:fld>
            <a:endParaRPr lang="en-GB"/>
          </a:p>
        </p:txBody>
      </p:sp>
    </p:spTree>
    <p:extLst>
      <p:ext uri="{BB962C8B-B14F-4D97-AF65-F5344CB8AC3E}">
        <p14:creationId xmlns:p14="http://schemas.microsoft.com/office/powerpoint/2010/main" val="55182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1</a:t>
            </a:fld>
            <a:endParaRPr lang="en-GB"/>
          </a:p>
        </p:txBody>
      </p:sp>
    </p:spTree>
    <p:extLst>
      <p:ext uri="{BB962C8B-B14F-4D97-AF65-F5344CB8AC3E}">
        <p14:creationId xmlns:p14="http://schemas.microsoft.com/office/powerpoint/2010/main" val="232110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5</a:t>
            </a:fld>
            <a:endParaRPr lang="en-GB"/>
          </a:p>
        </p:txBody>
      </p:sp>
    </p:spTree>
    <p:extLst>
      <p:ext uri="{BB962C8B-B14F-4D97-AF65-F5344CB8AC3E}">
        <p14:creationId xmlns:p14="http://schemas.microsoft.com/office/powerpoint/2010/main" val="1210774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70198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CACD29C6-3658-463C-B3CD-51F34BDC4F29}" type="datetimeFigureOut">
              <a:rPr lang="en-GB" smtClean="0"/>
              <a:t>28/11/2023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42312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671792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1173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0829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4711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00824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011365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9229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8168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37513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CD29C6-3658-463C-B3CD-51F34BDC4F29}"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54514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CD29C6-3658-463C-B3CD-51F34BDC4F29}" type="datetimeFigureOut">
              <a:rPr lang="en-GB" smtClean="0"/>
              <a:t>28/11/2023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6285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CD29C6-3658-463C-B3CD-51F34BDC4F29}" type="datetimeFigureOut">
              <a:rPr lang="en-GB" smtClean="0"/>
              <a:t>28/11/2023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37775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D29C6-3658-463C-B3CD-51F34BDC4F29}" type="datetimeFigureOut">
              <a:rPr lang="en-GB" smtClean="0"/>
              <a:t>28/11/2023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155139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91235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76184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ACD29C6-3658-463C-B3CD-51F34BDC4F29}" type="datetimeFigureOut">
              <a:rPr lang="en-GB" smtClean="0"/>
              <a:t>28/11/2023</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C06FCFF-E0DB-4C12-A204-614A47C35C52}" type="slidenum">
              <a:rPr lang="en-GB" smtClean="0"/>
              <a:t>‹#›</a:t>
            </a:fld>
            <a:endParaRPr lang="en-GB"/>
          </a:p>
        </p:txBody>
      </p:sp>
    </p:spTree>
    <p:extLst>
      <p:ext uri="{BB962C8B-B14F-4D97-AF65-F5344CB8AC3E}">
        <p14:creationId xmlns:p14="http://schemas.microsoft.com/office/powerpoint/2010/main" val="445910565"/>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ingunn.haugen@medsci.ox.ac.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hr.admin.ox.ac.uk/recognition-of-distinction"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hr.admin.ox.ac.uk/recognition-of-distinction-2024" TargetMode="External"/><Relationship Id="rId2" Type="http://schemas.openxmlformats.org/officeDocument/2006/relationships/hyperlink" Target="mailto:distinctions@medsci.ox.ac.u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685799"/>
            <a:ext cx="9395702" cy="2971801"/>
          </a:xfrm>
          <a:noFill/>
        </p:spPr>
        <p:txBody>
          <a:bodyPr/>
          <a:lstStyle/>
          <a:p>
            <a:pPr algn="l"/>
            <a:r>
              <a:rPr lang="en-GB" sz="5400" dirty="0"/>
              <a:t>Recognition of </a:t>
            </a:r>
            <a:r>
              <a:rPr lang="en-GB" sz="5400" dirty="0">
                <a:latin typeface="Calibri" panose="020F0502020204030204" pitchFamily="34" charset="0"/>
                <a:cs typeface="Calibri" panose="020F0502020204030204" pitchFamily="34" charset="0"/>
              </a:rPr>
              <a:t>Distinction</a:t>
            </a:r>
            <a:r>
              <a:rPr lang="en-GB" sz="5400" dirty="0"/>
              <a:t> Exercise 2024</a:t>
            </a:r>
          </a:p>
        </p:txBody>
      </p:sp>
      <p:sp>
        <p:nvSpPr>
          <p:cNvPr id="3" name="Subtitle 2"/>
          <p:cNvSpPr>
            <a:spLocks noGrp="1"/>
          </p:cNvSpPr>
          <p:nvPr>
            <p:ph type="subTitle" idx="1"/>
          </p:nvPr>
        </p:nvSpPr>
        <p:spPr/>
        <p:txBody>
          <a:bodyPr>
            <a:noAutofit/>
          </a:bodyPr>
          <a:lstStyle/>
          <a:p>
            <a:pPr algn="l"/>
            <a:endParaRPr lang="en-GB" sz="2800" u="sng" cap="none" dirty="0">
              <a:solidFill>
                <a:schemeClr val="tx1"/>
              </a:solidFill>
              <a:latin typeface="Calibri" panose="020F0502020204030204" pitchFamily="34" charset="0"/>
              <a:cs typeface="Calibri" panose="020F0502020204030204" pitchFamily="34" charset="0"/>
            </a:endParaRPr>
          </a:p>
          <a:p>
            <a:pPr algn="l"/>
            <a:r>
              <a:rPr lang="en-GB" sz="2800" u="sng" cap="none" dirty="0">
                <a:solidFill>
                  <a:schemeClr val="tx1"/>
                </a:solidFill>
                <a:latin typeface="Calibri" panose="020F0502020204030204" pitchFamily="34" charset="0"/>
                <a:cs typeface="Calibri" panose="020F0502020204030204" pitchFamily="34" charset="0"/>
              </a:rPr>
              <a:t>November 2023</a:t>
            </a:r>
          </a:p>
          <a:p>
            <a:pPr algn="l"/>
            <a:r>
              <a:rPr lang="en-GB" sz="2000" cap="none" dirty="0">
                <a:solidFill>
                  <a:srgbClr val="FFC000"/>
                </a:solidFill>
                <a:latin typeface="Calibri" panose="020F0502020204030204" pitchFamily="34" charset="0"/>
                <a:cs typeface="Calibri" panose="020F0502020204030204" pitchFamily="34" charset="0"/>
              </a:rPr>
              <a:t>Ingunn Haugen | Divisional Academic HR Manager</a:t>
            </a:r>
          </a:p>
          <a:p>
            <a:pPr algn="l"/>
            <a:endParaRPr lang="en-GB" sz="2000" cap="none"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endParaRPr lang="en-GB" sz="2000"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513490" y="14505557"/>
            <a:ext cx="12192000" cy="779235"/>
          </a:xfrm>
          <a:prstGeom prst="rect">
            <a:avLst/>
          </a:prstGeom>
          <a:noFill/>
        </p:spPr>
        <p:txBody>
          <a:bodyPr wrap="square" rtlCol="0">
            <a:spAutoFit/>
          </a:bodyPr>
          <a:lstStyle/>
          <a:p>
            <a:endParaRPr lang="en-GB"/>
          </a:p>
        </p:txBody>
      </p:sp>
    </p:spTree>
    <p:extLst>
      <p:ext uri="{BB962C8B-B14F-4D97-AF65-F5344CB8AC3E}">
        <p14:creationId xmlns:p14="http://schemas.microsoft.com/office/powerpoint/2010/main" val="2528887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2762616"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Research Referee</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077766"/>
          </a:xfrm>
          <a:prstGeom prst="rect">
            <a:avLst/>
          </a:prstGeom>
          <a:solidFill>
            <a:schemeClr val="tx1"/>
          </a:solidFill>
        </p:spPr>
        <p:txBody>
          <a:bodyPr wrap="square" rtlCol="0">
            <a:spAutoFit/>
          </a:bodyPr>
          <a:lstStyle/>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should explain how the applicant’s work fits within the field of research, as this will assist them in evaluating the work and in interpreting the other research evaluations. This may be particularly helpful in respect of interdisciplinary applicants.</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be internal or external to Oxford.</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also address the teaching and/or good citizenship criteria if they wish to do so.</a:t>
            </a:r>
          </a:p>
          <a:p>
            <a:endParaRPr lang="en-GB" sz="1600" dirty="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0907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358153"/>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a:t>
            </a:r>
          </a:p>
        </p:txBody>
      </p:sp>
      <p:sp>
        <p:nvSpPr>
          <p:cNvPr id="5" name="TextBox 4"/>
          <p:cNvSpPr txBox="1"/>
          <p:nvPr/>
        </p:nvSpPr>
        <p:spPr>
          <a:xfrm>
            <a:off x="1358153" y="2232212"/>
            <a:ext cx="10833847" cy="3539430"/>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Applications will be considered by the Medical Sciences Recognition of Distinction Committee, appointed by the Divisional Board. The Distinction Committee meeting will take place on 20 May 2023.</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Committee encompasses the broad disciplinary spread of the Division. Some external academics also serve on the Committee. Divisional committees will confer as necessary about applications from individuals whose work is interdisciplinary or who hold contracts in more than one division.</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In addition to the references arranged by applicants, the divisional committee will seek 4 or more additional </a:t>
            </a:r>
            <a:r>
              <a:rPr lang="en-GB" sz="1600" b="1" dirty="0">
                <a:solidFill>
                  <a:schemeClr val="bg1"/>
                </a:solidFill>
                <a:latin typeface="Calibri" panose="020F0502020204030204" pitchFamily="34" charset="0"/>
                <a:cs typeface="Calibri" panose="020F0502020204030204" pitchFamily="34" charset="0"/>
              </a:rPr>
              <a:t>independent </a:t>
            </a:r>
            <a:r>
              <a:rPr lang="en-GB" sz="1600" dirty="0">
                <a:solidFill>
                  <a:schemeClr val="bg1"/>
                </a:solidFill>
                <a:latin typeface="Calibri" panose="020F0502020204030204" pitchFamily="34" charset="0"/>
                <a:cs typeface="Calibri" panose="020F0502020204030204" pitchFamily="34" charset="0"/>
              </a:rPr>
              <a:t>evaluations for each applicant (to ensure that the University requirement to receive at least 2 evaluations is met).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 minimum of 6 external assessors will be contacted in each case. </a:t>
            </a:r>
            <a:r>
              <a:rPr lang="en-GB" sz="1600" b="1" dirty="0">
                <a:solidFill>
                  <a:schemeClr val="bg1"/>
                </a:solidFill>
                <a:latin typeface="Calibri" panose="020F0502020204030204" pitchFamily="34" charset="0"/>
                <a:cs typeface="Calibri" panose="020F0502020204030204" pitchFamily="34" charset="0"/>
              </a:rPr>
              <a:t>Heads of department will be asked to provide names </a:t>
            </a:r>
            <a:r>
              <a:rPr lang="en-GB" sz="1600" dirty="0">
                <a:solidFill>
                  <a:schemeClr val="bg1"/>
                </a:solidFill>
                <a:latin typeface="Calibri" panose="020F0502020204030204" pitchFamily="34" charset="0"/>
                <a:cs typeface="Calibri" panose="020F0502020204030204" pitchFamily="34" charset="0"/>
              </a:rPr>
              <a:t>(consulting with senior colleagues as appropriate). These independent evaluations will focus on the extent to which the applicant meets the research criterion. </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3092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261335"/>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 </a:t>
            </a:r>
            <a:r>
              <a:rPr lang="en-GB" sz="2000" b="1" dirty="0">
                <a:solidFill>
                  <a:schemeClr val="bg1"/>
                </a:solidFill>
                <a:latin typeface="Calibri" panose="020F0502020204030204" pitchFamily="34" charset="0"/>
                <a:cs typeface="Calibri" panose="020F0502020204030204" pitchFamily="34" charset="0"/>
              </a:rPr>
              <a:t>(continued)</a:t>
            </a:r>
          </a:p>
        </p:txBody>
      </p:sp>
      <p:sp>
        <p:nvSpPr>
          <p:cNvPr id="5" name="TextBox 4"/>
          <p:cNvSpPr txBox="1"/>
          <p:nvPr/>
        </p:nvSpPr>
        <p:spPr>
          <a:xfrm>
            <a:off x="1358153" y="2232212"/>
            <a:ext cx="10833847" cy="3785652"/>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Proposals from divisional committees will be considered by the University’s Senior Appointments Panel, chaired by the Vice-Chancellor, in Late Trinity Term/Long Vacation 2024.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Applicants will be notified in writing of the outcome by the VC. Titles will take effect immediately.</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Successful candidates whose substantive post is in one of the Associate Professor grades or who are on Grades 9S or 10S will receive an increase to their salary of £3,078 p.a. (at 1 August 2023 rates). They will then become eligible for consideration in subsequent professorial merit pay exercises.</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Feedback to unsuccessful applicants will be included in decision letters at the end of the process.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Unsuccessful candidates may reapply for title in subsequent exercises, but are advised that success in subsequent exercises will require additional evidence against the criteria. It is strongly recommended that applicants seek the advice of their head of department before applying again.</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2640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164976" y="1976716"/>
            <a:ext cx="9426388" cy="2062103"/>
          </a:xfrm>
          <a:prstGeom prst="rect">
            <a:avLst/>
          </a:prstGeom>
          <a:noFill/>
        </p:spPr>
        <p:txBody>
          <a:bodyPr wrap="square" rtlCol="0">
            <a:spAutoFit/>
          </a:bodyPr>
          <a:lstStyle/>
          <a:p>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Please contact </a:t>
            </a:r>
            <a:r>
              <a:rPr lang="en-GB" sz="3200" dirty="0">
                <a:solidFill>
                  <a:schemeClr val="bg1"/>
                </a:solidFill>
                <a:latin typeface="Calibri" panose="020F0502020204030204" pitchFamily="34" charset="0"/>
                <a:cs typeface="Calibri" panose="020F0502020204030204" pitchFamily="34" charset="0"/>
                <a:hlinkClick r:id="rId2"/>
              </a:rPr>
              <a:t>ingunn.haugen@medsci.ox.ac.uk</a:t>
            </a:r>
            <a:r>
              <a:rPr lang="en-GB" sz="3200" dirty="0">
                <a:solidFill>
                  <a:schemeClr val="bg1"/>
                </a:solidFill>
                <a:latin typeface="Calibri" panose="020F0502020204030204" pitchFamily="34" charset="0"/>
                <a:cs typeface="Calibri" panose="020F0502020204030204" pitchFamily="34" charset="0"/>
              </a:rPr>
              <a:t>  </a:t>
            </a:r>
          </a:p>
          <a:p>
            <a:r>
              <a:rPr lang="en-GB" sz="3200" dirty="0">
                <a:solidFill>
                  <a:schemeClr val="bg1"/>
                </a:solidFill>
                <a:latin typeface="Calibri" panose="020F0502020204030204" pitchFamily="34" charset="0"/>
                <a:cs typeface="Calibri" panose="020F0502020204030204" pitchFamily="34" charset="0"/>
              </a:rPr>
              <a:t>with any questions or concerns.</a:t>
            </a:r>
          </a:p>
          <a:p>
            <a:endParaRPr lang="en-GB" sz="3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313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376979" y="1070385"/>
            <a:ext cx="2689412" cy="769441"/>
          </a:xfrm>
          <a:prstGeom prst="rect">
            <a:avLst/>
          </a:prstGeom>
          <a:noFill/>
        </p:spPr>
        <p:txBody>
          <a:bodyPr wrap="square" rtlCol="0">
            <a:spAutoFit/>
          </a:bodyPr>
          <a:lstStyle/>
          <a:p>
            <a:r>
              <a:rPr lang="en-GB" sz="4400" b="1" dirty="0">
                <a:solidFill>
                  <a:schemeClr val="bg1"/>
                </a:solidFill>
                <a:latin typeface="Calibri" panose="020F0502020204030204" pitchFamily="34" charset="0"/>
                <a:cs typeface="Calibri" panose="020F0502020204030204" pitchFamily="34" charset="0"/>
              </a:rPr>
              <a:t>Content</a:t>
            </a:r>
          </a:p>
        </p:txBody>
      </p:sp>
      <p:sp>
        <p:nvSpPr>
          <p:cNvPr id="3" name="TextBox 2"/>
          <p:cNvSpPr txBox="1"/>
          <p:nvPr/>
        </p:nvSpPr>
        <p:spPr>
          <a:xfrm>
            <a:off x="1376979" y="2721685"/>
            <a:ext cx="7939143" cy="2677656"/>
          </a:xfrm>
          <a:prstGeom prst="rect">
            <a:avLst/>
          </a:prstGeom>
          <a:noFill/>
        </p:spPr>
        <p:txBody>
          <a:bodyPr wrap="square" rtlCol="0">
            <a:spAutoFit/>
          </a:bodyPr>
          <a:lstStyle/>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Overview of the scheme</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Criteria for Distinction</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Structure of CV</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Personal circumstances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Application and References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Process</a:t>
            </a:r>
          </a:p>
        </p:txBody>
      </p:sp>
    </p:spTree>
    <p:extLst>
      <p:ext uri="{BB962C8B-B14F-4D97-AF65-F5344CB8AC3E}">
        <p14:creationId xmlns:p14="http://schemas.microsoft.com/office/powerpoint/2010/main" val="333219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065007" y="1196788"/>
            <a:ext cx="2915323" cy="461665"/>
          </a:xfrm>
          <a:prstGeom prst="rect">
            <a:avLst/>
          </a:prstGeom>
          <a:noFill/>
        </p:spPr>
        <p:txBody>
          <a:bodyPr wrap="square" rtlCol="0">
            <a:spAutoFit/>
          </a:bodyPr>
          <a:lstStyle/>
          <a:p>
            <a:r>
              <a:rPr lang="en-GB" sz="2400" b="1" dirty="0">
                <a:solidFill>
                  <a:schemeClr val="bg1"/>
                </a:solidFill>
                <a:latin typeface="Calibri" panose="020F0502020204030204" pitchFamily="34" charset="0"/>
                <a:cs typeface="Calibri" panose="020F0502020204030204" pitchFamily="34" charset="0"/>
              </a:rPr>
              <a:t>Overview</a:t>
            </a:r>
          </a:p>
        </p:txBody>
      </p:sp>
      <p:sp>
        <p:nvSpPr>
          <p:cNvPr id="3" name="TextBox 2"/>
          <p:cNvSpPr txBox="1"/>
          <p:nvPr/>
        </p:nvSpPr>
        <p:spPr>
          <a:xfrm>
            <a:off x="1065007" y="1936376"/>
            <a:ext cx="9985619" cy="4512004"/>
          </a:xfrm>
          <a:prstGeom prst="rect">
            <a:avLst/>
          </a:prstGeom>
          <a:noFill/>
        </p:spPr>
        <p:txBody>
          <a:bodyPr wrap="non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Annual exercise to confer the title of full Professor at the University.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for this year’s exercise opens on Monday 27 November 2023.</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Closing date will be 12 noon on Thursday 18 January 2024.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Call for Applications: </a:t>
            </a:r>
            <a:r>
              <a:rPr lang="en-GB" sz="1600" dirty="0">
                <a:solidFill>
                  <a:schemeClr val="bg1"/>
                </a:solidFill>
                <a:latin typeface="Calibri" panose="020F0502020204030204"/>
                <a:hlinkClick r:id="rId2"/>
              </a:rPr>
              <a:t>https://hr.admin.ox.ac.uk/recognition-of-distinction</a:t>
            </a:r>
            <a:r>
              <a:rPr lang="en-GB" sz="1600" dirty="0">
                <a:solidFill>
                  <a:schemeClr val="bg1"/>
                </a:solidFill>
                <a:latin typeface="Calibri" panose="020F0502020204030204"/>
              </a:rPr>
              <a:t>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All those employed by the University in academic or senior research roles are eligible to apply, </a:t>
            </a:r>
          </a:p>
          <a:p>
            <a:pPr lvl="0" defTabSz="914400">
              <a:lnSpc>
                <a:spcPct val="90000"/>
              </a:lnSpc>
              <a:spcBef>
                <a:spcPts val="1000"/>
              </a:spcBef>
              <a:buClr>
                <a:srgbClr val="27A098"/>
              </a:buClr>
            </a:pPr>
            <a:r>
              <a:rPr lang="en-GB" sz="1600" dirty="0">
                <a:solidFill>
                  <a:schemeClr val="bg1"/>
                </a:solidFill>
                <a:latin typeface="Calibri" panose="020F0502020204030204"/>
              </a:rPr>
              <a:t>as are other employees who are making a significant and sustained academic contribution to the University.</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are especially welcome from under-represented groups in order to address the under-representation </a:t>
            </a:r>
          </a:p>
          <a:p>
            <a:pPr lvl="0" defTabSz="914400">
              <a:lnSpc>
                <a:spcPct val="90000"/>
              </a:lnSpc>
              <a:spcBef>
                <a:spcPts val="1000"/>
              </a:spcBef>
              <a:buClr>
                <a:srgbClr val="27A098"/>
              </a:buClr>
            </a:pPr>
            <a:r>
              <a:rPr lang="en-GB" sz="1600" dirty="0">
                <a:solidFill>
                  <a:schemeClr val="bg1"/>
                </a:solidFill>
                <a:latin typeface="Calibri" panose="020F0502020204030204"/>
              </a:rPr>
              <a:t>of women and minority ethnic staff among the university’s senior academics.</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Colleagues considering an application should take advice from their Head of  Department.</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Conferment of the title will have no implications for the duties of the individual concerned.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The criteria under which cases for the conferment of the title of full professor will be considered, </a:t>
            </a:r>
          </a:p>
          <a:p>
            <a:pPr lvl="0" defTabSz="914400">
              <a:lnSpc>
                <a:spcPct val="90000"/>
              </a:lnSpc>
              <a:spcBef>
                <a:spcPts val="1000"/>
              </a:spcBef>
              <a:buClr>
                <a:srgbClr val="27A098"/>
              </a:buClr>
            </a:pPr>
            <a:r>
              <a:rPr lang="en-GB" sz="1600" dirty="0">
                <a:solidFill>
                  <a:schemeClr val="bg1"/>
                </a:solidFill>
                <a:latin typeface="Calibri" panose="020F0502020204030204"/>
              </a:rPr>
              <a:t> cover three areas: research, teaching, and good citizenship. </a:t>
            </a:r>
            <a:r>
              <a:rPr lang="en-GB" sz="1600" b="1" dirty="0">
                <a:solidFill>
                  <a:schemeClr val="bg1"/>
                </a:solidFill>
                <a:latin typeface="Calibri" panose="020F0502020204030204"/>
              </a:rPr>
              <a:t>The thresholds for all three criteria must be met.</a:t>
            </a:r>
          </a:p>
          <a:p>
            <a:pPr marL="228600" lvl="0" indent="-336600" defTabSz="914400">
              <a:lnSpc>
                <a:spcPct val="90000"/>
              </a:lnSpc>
              <a:spcBef>
                <a:spcPts val="1000"/>
              </a:spcBef>
              <a:buClr>
                <a:srgbClr val="27A098"/>
              </a:buClr>
              <a:buFont typeface="Apple Symbols" panose="02000000000000000000" pitchFamily="2" charset="-79"/>
              <a:buChar char="⬣"/>
            </a:pPr>
            <a:endParaRPr lang="en-GB" sz="1600" dirty="0">
              <a:solidFill>
                <a:schemeClr val="bg1"/>
              </a:solidFill>
              <a:latin typeface="Calibri" panose="020F0502020204030204"/>
            </a:endParaRPr>
          </a:p>
        </p:txBody>
      </p:sp>
    </p:spTree>
    <p:extLst>
      <p:ext uri="{BB962C8B-B14F-4D97-AF65-F5344CB8AC3E}">
        <p14:creationId xmlns:p14="http://schemas.microsoft.com/office/powerpoint/2010/main" val="5963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108039" y="1223683"/>
            <a:ext cx="4297680"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Criteria for Distinction </a:t>
            </a:r>
          </a:p>
        </p:txBody>
      </p:sp>
      <p:sp>
        <p:nvSpPr>
          <p:cNvPr id="3" name="TextBox 2"/>
          <p:cNvSpPr txBox="1"/>
          <p:nvPr/>
        </p:nvSpPr>
        <p:spPr>
          <a:xfrm>
            <a:off x="1089212" y="2407024"/>
            <a:ext cx="10555941" cy="4144724"/>
          </a:xfrm>
          <a:prstGeom prst="rect">
            <a:avLst/>
          </a:prstGeom>
          <a:noFill/>
        </p:spPr>
        <p:txBody>
          <a:bodyPr wrap="square" rtlCol="0">
            <a:spAutoFit/>
          </a:bodyPr>
          <a:lstStyle/>
          <a:p>
            <a:r>
              <a:rPr lang="en-GB" sz="2000" b="1" dirty="0">
                <a:solidFill>
                  <a:schemeClr val="bg1"/>
                </a:solidFill>
                <a:latin typeface="Calibri" panose="020F0502020204030204" pitchFamily="34" charset="0"/>
                <a:cs typeface="Calibri" panose="020F0502020204030204" pitchFamily="34" charset="0"/>
              </a:rPr>
              <a:t>RESEARCH</a:t>
            </a:r>
          </a:p>
          <a:p>
            <a:r>
              <a:rPr lang="en-GB" dirty="0">
                <a:solidFill>
                  <a:schemeClr val="bg1"/>
                </a:solidFill>
                <a:latin typeface="Calibri" panose="020F0502020204030204" pitchFamily="34" charset="0"/>
                <a:cs typeface="Calibri" panose="020F0502020204030204" pitchFamily="34" charset="0"/>
              </a:rPr>
              <a:t>An ongoing research record characterised by a significant influence on the field of study, of a high order of excellence and of international standing, and the quality of which in terms of research distinction is at least equal to that expected of those appointed to full professorships at other leading international research universities. </a:t>
            </a:r>
          </a:p>
          <a:p>
            <a:endParaRPr lang="en-GB"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TEACHING</a:t>
            </a:r>
          </a:p>
          <a:p>
            <a:r>
              <a:rPr lang="en-GB" dirty="0">
                <a:solidFill>
                  <a:schemeClr val="bg1"/>
                </a:solidFill>
                <a:latin typeface="Calibri" panose="020F0502020204030204" pitchFamily="34" charset="0"/>
                <a:cs typeface="Calibri" panose="020F0502020204030204" pitchFamily="34" charset="0"/>
              </a:rPr>
              <a:t>An ongoing record of effective teaching for the University and for colleges complementary to the duties of the University post and the college fellowship (where one is held).</a:t>
            </a:r>
          </a:p>
          <a:p>
            <a:endParaRPr lang="en-GB" sz="2000"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GOOD CITIZENSHIP</a:t>
            </a:r>
          </a:p>
          <a:p>
            <a:r>
              <a:rPr lang="en-GB" dirty="0">
                <a:solidFill>
                  <a:schemeClr val="bg1"/>
                </a:solidFill>
                <a:latin typeface="Calibri" panose="020F0502020204030204" pitchFamily="34" charset="0"/>
                <a:cs typeface="Calibri" panose="020F0502020204030204" pitchFamily="34" charset="0"/>
              </a:rPr>
              <a:t>An ongoing record of involvement in University and/or college administration complementary with the duties of the University post and the college fellowship (where one is held), and demonstrable competence in such administration.</a:t>
            </a:r>
          </a:p>
        </p:txBody>
      </p:sp>
    </p:spTree>
    <p:extLst>
      <p:ext uri="{BB962C8B-B14F-4D97-AF65-F5344CB8AC3E}">
        <p14:creationId xmlns:p14="http://schemas.microsoft.com/office/powerpoint/2010/main" val="133811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5" y="1250577"/>
            <a:ext cx="4914275"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Research criterion</a:t>
            </a:r>
            <a:r>
              <a:rPr lang="en-GB" sz="2800" b="1" dirty="0">
                <a:latin typeface="Calibri" panose="020F0502020204030204" pitchFamily="34" charset="0"/>
                <a:cs typeface="Calibri" panose="020F0502020204030204" pitchFamily="34" charset="0"/>
              </a:rPr>
              <a:t> criterion</a:t>
            </a:r>
          </a:p>
        </p:txBody>
      </p:sp>
      <p:sp>
        <p:nvSpPr>
          <p:cNvPr id="4" name="TextBox 3"/>
          <p:cNvSpPr txBox="1"/>
          <p:nvPr/>
        </p:nvSpPr>
        <p:spPr>
          <a:xfrm>
            <a:off x="1264025" y="2299447"/>
            <a:ext cx="9708776" cy="3724096"/>
          </a:xfrm>
          <a:prstGeom prst="rect">
            <a:avLst/>
          </a:prstGeom>
          <a:noFill/>
        </p:spPr>
        <p:txBody>
          <a:bodyPr wrap="square" rtlCol="0">
            <a:spAutoFit/>
          </a:bodyPr>
          <a:lstStyle/>
          <a:p>
            <a:pPr marL="457200" indent="-457200">
              <a:spcAft>
                <a:spcPts val="1200"/>
              </a:spcAft>
              <a:buNone/>
            </a:pPr>
            <a:r>
              <a:rPr lang="en-GB" dirty="0">
                <a:solidFill>
                  <a:schemeClr val="bg1"/>
                </a:solidFill>
                <a:latin typeface="Calibri" panose="020F0502020204030204" pitchFamily="34" charset="0"/>
                <a:cs typeface="Calibri" panose="020F0502020204030204" pitchFamily="34" charset="0"/>
              </a:rPr>
              <a:t>Research must be published and available for inspection.</a:t>
            </a:r>
          </a:p>
          <a:p>
            <a:pPr>
              <a:spcAft>
                <a:spcPts val="1200"/>
              </a:spcAft>
            </a:pPr>
            <a:r>
              <a:rPr lang="en-GB" dirty="0">
                <a:solidFill>
                  <a:schemeClr val="bg1"/>
                </a:solidFill>
                <a:latin typeface="Calibri" panose="020F0502020204030204" pitchFamily="34" charset="0"/>
                <a:cs typeface="Calibri" panose="020F0502020204030204" pitchFamily="34" charset="0"/>
              </a:rPr>
              <a:t>The requirement goes significantly beyond the level of research achievement necessary for reappointment to the retiring age in an Associate Professorship post at Oxford.</a:t>
            </a:r>
          </a:p>
          <a:p>
            <a:pPr marL="457200" indent="-457200">
              <a:buNone/>
            </a:pPr>
            <a:r>
              <a:rPr lang="en-GB" dirty="0">
                <a:solidFill>
                  <a:schemeClr val="bg1"/>
                </a:solidFill>
                <a:latin typeface="Calibri" panose="020F0502020204030204" pitchFamily="34" charset="0"/>
                <a:cs typeface="Calibri" panose="020F0502020204030204" pitchFamily="34" charset="0"/>
              </a:rPr>
              <a:t>Examples of relevant activities and outputs:</a:t>
            </a:r>
          </a:p>
          <a:p>
            <a:pPr marL="457200" indent="-457200">
              <a:buNone/>
            </a:pP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research outputs or scholarship </a:t>
            </a:r>
            <a:r>
              <a:rPr lang="en-US" dirty="0" err="1">
                <a:solidFill>
                  <a:schemeClr val="bg1"/>
                </a:solidFill>
                <a:latin typeface="Calibri" panose="020F0502020204030204" pitchFamily="34" charset="0"/>
                <a:cs typeface="Calibri" panose="020F0502020204030204" pitchFamily="34" charset="0"/>
              </a:rPr>
              <a:t>recognised</a:t>
            </a:r>
            <a:r>
              <a:rPr lang="en-US" dirty="0">
                <a:solidFill>
                  <a:schemeClr val="bg1"/>
                </a:solidFill>
                <a:latin typeface="Calibri" panose="020F0502020204030204" pitchFamily="34" charset="0"/>
                <a:cs typeface="Calibri" panose="020F0502020204030204" pitchFamily="34" charset="0"/>
              </a:rPr>
              <a:t> in terms of originality, innovation, significance and </a:t>
            </a:r>
            <a:r>
              <a:rPr lang="en-US" dirty="0" err="1">
                <a:solidFill>
                  <a:schemeClr val="bg1"/>
                </a:solidFill>
                <a:latin typeface="Calibri" panose="020F0502020204030204" pitchFamily="34" charset="0"/>
                <a:cs typeface="Calibri" panose="020F0502020204030204" pitchFamily="34" charset="0"/>
              </a:rPr>
              <a:t>rigour</a:t>
            </a:r>
            <a:r>
              <a:rPr lang="en-US" dirty="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academic leadership in shaping the future of the discipline (which may include the establishment of successful research groups and/or significant engagement with major collaborations);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an effective contribution to the research culture of the department at Oxford, e.g. through the supervision and mentoring of the next generation of researchers;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 proven record of successful DPhil supervision.</a:t>
            </a:r>
          </a:p>
        </p:txBody>
      </p:sp>
    </p:spTree>
    <p:extLst>
      <p:ext uri="{BB962C8B-B14F-4D97-AF65-F5344CB8AC3E}">
        <p14:creationId xmlns:p14="http://schemas.microsoft.com/office/powerpoint/2010/main" val="1146237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7676460" cy="1877437"/>
          </a:xfrm>
          <a:prstGeom prst="rect">
            <a:avLst/>
          </a:prstGeom>
          <a:solidFill>
            <a:schemeClr val="tx1"/>
          </a:solid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Teaching criterion </a:t>
            </a:r>
          </a:p>
          <a:p>
            <a:endParaRPr lang="en-GB" sz="16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Covers either undergraduate or graduate teaching and supervision, or both. </a:t>
            </a: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Graduate supervision and DPhil confirmation / completion is expected  </a:t>
            </a:r>
          </a:p>
          <a:p>
            <a:r>
              <a:rPr lang="en-GB" dirty="0">
                <a:solidFill>
                  <a:schemeClr val="bg1"/>
                </a:solidFill>
                <a:latin typeface="Calibri" panose="020F0502020204030204" pitchFamily="34" charset="0"/>
                <a:cs typeface="Calibri" panose="020F0502020204030204" pitchFamily="34" charset="0"/>
              </a:rPr>
              <a:t> </a:t>
            </a:r>
          </a:p>
          <a:p>
            <a:pPr marL="342900" indent="-342900">
              <a:buFont typeface="Arial" panose="020B0604020202020204" pitchFamily="34" charset="0"/>
              <a:buChar char="•"/>
            </a:pPr>
            <a:endParaRPr lang="en-GB" b="1" dirty="0">
              <a:solidFill>
                <a:schemeClr val="bg1"/>
              </a:solidFill>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endParaRPr lang="en-GB" sz="2800" b="1" dirty="0">
              <a:solidFill>
                <a:schemeClr val="bg1"/>
              </a:solidFill>
              <a:latin typeface="Calibri" panose="020F0502020204030204" pitchFamily="34" charset="0"/>
              <a:cs typeface="Calibri" panose="020F0502020204030204" pitchFamily="34" charset="0"/>
            </a:endParaRPr>
          </a:p>
          <a:p>
            <a:r>
              <a:rPr lang="en-GB" sz="2800" b="1" dirty="0">
                <a:solidFill>
                  <a:schemeClr val="bg1"/>
                </a:solidFill>
                <a:latin typeface="Calibri" panose="020F0502020204030204" pitchFamily="34" charset="0"/>
                <a:cs typeface="Calibri" panose="020F0502020204030204" pitchFamily="34" charset="0"/>
              </a:rPr>
              <a:t>Good citizenship criterion</a:t>
            </a:r>
          </a:p>
          <a:p>
            <a:endParaRPr lang="en-GB"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Examples of relevant activities:</a:t>
            </a:r>
          </a:p>
          <a:p>
            <a:endParaRPr lang="en-GB" dirty="0">
              <a:solidFill>
                <a:schemeClr val="bg1"/>
              </a:solidFill>
              <a:latin typeface="Calibri" panose="020F0502020204030204" pitchFamily="34" charset="0"/>
              <a:cs typeface="Calibri" panose="020F0502020204030204" pitchFamily="34" charset="0"/>
            </a:endParaRP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The holding of University and/or college offices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University and/or college committees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Editorship of journals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committees working in a national context and other forms of public engagement</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Activities connected to enterprise, links with industry and business, etc.</a:t>
            </a:r>
          </a:p>
          <a:p>
            <a:pPr lvl="1"/>
            <a:r>
              <a:rPr lang="en-GB" dirty="0">
                <a:solidFill>
                  <a:schemeClr val="bg1"/>
                </a:solidFill>
                <a:latin typeface="Calibri" panose="020F0502020204030204" pitchFamily="34" charset="0"/>
                <a:cs typeface="Calibri" panose="020F0502020204030204" pitchFamily="34" charset="0"/>
              </a:rPr>
              <a:t>•   Activities supporting inclusive leadership through the promotion and endorsement of equality, diversity and inclusion (EDI) policies and projects, and the active advancement of equality of opportunity</a:t>
            </a:r>
          </a:p>
        </p:txBody>
      </p:sp>
    </p:spTree>
    <p:extLst>
      <p:ext uri="{BB962C8B-B14F-4D97-AF65-F5344CB8AC3E}">
        <p14:creationId xmlns:p14="http://schemas.microsoft.com/office/powerpoint/2010/main" val="29825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425388" y="1191410"/>
            <a:ext cx="244567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Structure of CV</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425388" y="2501153"/>
            <a:ext cx="10125636" cy="3596882"/>
          </a:xfrm>
          <a:prstGeom prst="rect">
            <a:avLst/>
          </a:prstGeom>
          <a:noFill/>
        </p:spPr>
        <p:txBody>
          <a:bodyPr wrap="squar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The Call for Applications gives guidance on the structure of the CV and its coverage of the criteria. </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Note the request to asterisk your 6 most significant publications, and indicate clearly on which papers you are the corresponding author and on which grants you are PI.  Research must be published and available for inspection.</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Your application should comprise </a:t>
            </a:r>
            <a:r>
              <a:rPr lang="en-GB" b="1" dirty="0">
                <a:solidFill>
                  <a:schemeClr val="bg1"/>
                </a:solidFill>
                <a:latin typeface="Calibri" panose="020F0502020204030204"/>
              </a:rPr>
              <a:t>no more than 12 sides of A4 </a:t>
            </a:r>
            <a:r>
              <a:rPr lang="en-GB" dirty="0">
                <a:solidFill>
                  <a:schemeClr val="bg1"/>
                </a:solidFill>
                <a:latin typeface="Calibri" panose="020F0502020204030204"/>
              </a:rPr>
              <a:t>in total (including lists of publications etc.) and have a font size no smaller than Arial 10 or equivalent.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Any additional information, such as a covering letter (should you wish to include one), must be included within the 12-side page limit.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If you have applied for title in a previous round in the past 3 years, you should also submit a short summary (not more than half a page) outlining significant changes since your previous application against the criteria. This summary should be provided as a </a:t>
            </a:r>
            <a:r>
              <a:rPr lang="en-GB" b="1" dirty="0">
                <a:solidFill>
                  <a:schemeClr val="bg1"/>
                </a:solidFill>
                <a:latin typeface="Calibri" panose="020F0502020204030204"/>
              </a:rPr>
              <a:t>separate</a:t>
            </a:r>
            <a:r>
              <a:rPr lang="en-GB" dirty="0">
                <a:solidFill>
                  <a:schemeClr val="bg1"/>
                </a:solidFill>
                <a:latin typeface="Calibri" panose="020F0502020204030204"/>
              </a:rPr>
              <a:t> document (not included as part of the 12-page application).</a:t>
            </a:r>
          </a:p>
        </p:txBody>
      </p:sp>
    </p:spTree>
    <p:extLst>
      <p:ext uri="{BB962C8B-B14F-4D97-AF65-F5344CB8AC3E}">
        <p14:creationId xmlns:p14="http://schemas.microsoft.com/office/powerpoint/2010/main" val="26625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6956456"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Personal circumstances </a:t>
            </a:r>
            <a:r>
              <a:rPr lang="en-GB" sz="2800" b="1" strike="sngStrike" dirty="0">
                <a:solidFill>
                  <a:schemeClr val="bg1"/>
                </a:solidFill>
                <a:latin typeface="Calibri" panose="020F0502020204030204" pitchFamily="34" charset="0"/>
                <a:cs typeface="Calibri" panose="020F0502020204030204" pitchFamily="34" charset="0"/>
              </a:rPr>
              <a:t>and Covid-19</a:t>
            </a:r>
            <a:r>
              <a:rPr lang="en-GB" sz="2800" b="1" strike="sngStrike" dirty="0">
                <a:latin typeface="Calibri" panose="020F0502020204030204" pitchFamily="34" charset="0"/>
                <a:cs typeface="Calibri" panose="020F0502020204030204" pitchFamily="34" charset="0"/>
              </a:rPr>
              <a:t>criterion</a:t>
            </a:r>
          </a:p>
        </p:txBody>
      </p:sp>
      <p:sp>
        <p:nvSpPr>
          <p:cNvPr id="4" name="TextBox 3"/>
          <p:cNvSpPr txBox="1"/>
          <p:nvPr/>
        </p:nvSpPr>
        <p:spPr>
          <a:xfrm>
            <a:off x="1264025" y="2299447"/>
            <a:ext cx="9708776" cy="4001095"/>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Applicants are encouraged to disclose circumstances that may, over a considerable period of time, have had a substantial impact on their record of research. This is intended to cover not only circumstances protected under employment and equality legislation, but also unusually high loads of teaching and/or administration. </a:t>
            </a:r>
          </a:p>
          <a:p>
            <a:pPr marL="342900" indent="-342900">
              <a:spcAft>
                <a:spcPts val="600"/>
              </a:spcAft>
              <a:buFont typeface="Arial" panose="020B0604020202020204" pitchFamily="34" charset="0"/>
              <a:buChar char="•"/>
            </a:pPr>
            <a:r>
              <a:rPr lang="en-GB" strike="sngStrike" dirty="0">
                <a:solidFill>
                  <a:schemeClr val="bg1"/>
                </a:solidFill>
                <a:latin typeface="Calibri" panose="020F0502020204030204" pitchFamily="34" charset="0"/>
                <a:cs typeface="Calibri" panose="020F0502020204030204" pitchFamily="34" charset="0"/>
              </a:rPr>
              <a:t>Any circumstances that have arisen as a result of the Covid-19 pandemic should be included here and will be given due consideration.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such disclosure should be provided as a </a:t>
            </a:r>
            <a:r>
              <a:rPr lang="en-GB" b="1" i="1" dirty="0">
                <a:solidFill>
                  <a:schemeClr val="bg1"/>
                </a:solidFill>
                <a:latin typeface="Calibri" panose="020F0502020204030204" pitchFamily="34" charset="0"/>
                <a:cs typeface="Calibri" panose="020F0502020204030204" pitchFamily="34" charset="0"/>
              </a:rPr>
              <a:t>separate document</a:t>
            </a:r>
            <a:r>
              <a:rPr lang="en-GB" dirty="0">
                <a:solidFill>
                  <a:schemeClr val="bg1"/>
                </a:solidFill>
                <a:latin typeface="Calibri" panose="020F0502020204030204" pitchFamily="34" charset="0"/>
                <a:cs typeface="Calibri" panose="020F0502020204030204" pitchFamily="34" charset="0"/>
              </a:rPr>
              <a:t>, and not included as part of the 12-page application.</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Disclosures will be seen by the divisional committee and the Senior Appointments Panel, but not by independent assessors, and will be treated as strictly confidential.</a:t>
            </a: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15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424706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Application and References</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4262705"/>
          </a:xfrm>
          <a:prstGeom prst="rect">
            <a:avLst/>
          </a:prstGeom>
          <a:solidFill>
            <a:schemeClr val="tx1"/>
          </a:solidFill>
        </p:spPr>
        <p:txBody>
          <a:bodyPr wrap="square" rtlCol="0">
            <a:spAutoFit/>
          </a:bodyPr>
          <a:lstStyle/>
          <a:p>
            <a:pPr marL="457200" indent="-457200">
              <a:spcBef>
                <a:spcPts val="0"/>
              </a:spcBef>
              <a:spcAft>
                <a:spcPts val="600"/>
              </a:spcAft>
              <a:buNone/>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18 January 2024 at 12 noon:</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YOUR APPLICATION </a:t>
            </a:r>
          </a:p>
          <a:p>
            <a:pPr marL="266700" lvl="1">
              <a:spcBef>
                <a:spcPts val="0"/>
              </a:spcBef>
              <a:spcAft>
                <a:spcPts val="600"/>
              </a:spcAft>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29 February 2024 at 12 noon:</a:t>
            </a:r>
            <a:endParaRPr lang="en-GB" sz="1600" dirty="0">
              <a:solidFill>
                <a:schemeClr val="bg1"/>
              </a:solidFill>
              <a:latin typeface="Calibri" panose="020F0502020204030204" pitchFamily="34" charset="0"/>
              <a:cs typeface="Calibri" panose="020F0502020204030204" pitchFamily="34" charset="0"/>
            </a:endParaRP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REFERENCES:</a:t>
            </a: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Head of Department (or their delegate – please indicate </a:t>
            </a:r>
            <a:r>
              <a:rPr lang="en-GB" sz="1600" b="1" dirty="0">
                <a:solidFill>
                  <a:schemeClr val="bg1"/>
                </a:solidFill>
                <a:latin typeface="Calibri" panose="020F0502020204030204" pitchFamily="34" charset="0"/>
                <a:cs typeface="Calibri" panose="020F0502020204030204" pitchFamily="34" charset="0"/>
              </a:rPr>
              <a:t>clearly</a:t>
            </a:r>
            <a:r>
              <a:rPr lang="en-GB" sz="1600" dirty="0">
                <a:solidFill>
                  <a:schemeClr val="bg1"/>
                </a:solidFill>
                <a:latin typeface="Calibri" panose="020F0502020204030204" pitchFamily="34" charset="0"/>
                <a:cs typeface="Calibri" panose="020F0502020204030204" pitchFamily="34" charset="0"/>
              </a:rPr>
              <a:t> if delegate is representing the HoD). </a:t>
            </a: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Head of House (if relevant)</a:t>
            </a:r>
          </a:p>
          <a:p>
            <a:pPr marL="1144588"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One research referee of your choice and obtained by you (who may also refer to teaching and/or good citizenship)</a:t>
            </a:r>
          </a:p>
          <a:p>
            <a:pPr marL="0" lvl="2" indent="0">
              <a:spcAft>
                <a:spcPts val="600"/>
              </a:spcAft>
              <a:buNone/>
            </a:pPr>
            <a:endParaRPr lang="en-GB" sz="800" b="1" dirty="0">
              <a:solidFill>
                <a:schemeClr val="bg1"/>
              </a:solidFill>
              <a:latin typeface="Calibri" panose="020F0502020204030204" pitchFamily="34" charset="0"/>
              <a:cs typeface="Calibri" panose="020F0502020204030204" pitchFamily="34" charset="0"/>
            </a:endParaRPr>
          </a:p>
          <a:p>
            <a:pPr marL="0" lvl="2" indent="0">
              <a:spcAft>
                <a:spcPts val="600"/>
              </a:spcAft>
              <a:buNone/>
            </a:pPr>
            <a:r>
              <a:rPr lang="en-GB" sz="1600" b="1" dirty="0">
                <a:solidFill>
                  <a:schemeClr val="bg1"/>
                </a:solidFill>
                <a:latin typeface="Calibri" panose="020F0502020204030204" pitchFamily="34" charset="0"/>
                <a:cs typeface="Calibri" panose="020F0502020204030204" pitchFamily="34" charset="0"/>
              </a:rPr>
              <a:t>References </a:t>
            </a:r>
            <a:r>
              <a:rPr lang="en-GB" sz="1600" dirty="0">
                <a:solidFill>
                  <a:schemeClr val="bg1"/>
                </a:solidFill>
                <a:latin typeface="Calibri" panose="020F0502020204030204" pitchFamily="34" charset="0"/>
                <a:cs typeface="Calibri" panose="020F0502020204030204" pitchFamily="34" charset="0"/>
              </a:rPr>
              <a:t>should be sent to </a:t>
            </a:r>
            <a:r>
              <a:rPr lang="en-GB" sz="1600" dirty="0">
                <a:solidFill>
                  <a:schemeClr val="bg1"/>
                </a:solidFill>
                <a:latin typeface="Calibri" panose="020F0502020204030204" pitchFamily="34" charset="0"/>
                <a:cs typeface="Calibri" panose="020F0502020204030204" pitchFamily="34" charset="0"/>
                <a:hlinkClick r:id="rId2"/>
              </a:rPr>
              <a:t>distinctions@medsci.ox.ac.uk</a:t>
            </a:r>
            <a:br>
              <a:rPr lang="en-GB" sz="1600" dirty="0">
                <a:solidFill>
                  <a:schemeClr val="bg1"/>
                </a:solidFill>
                <a:latin typeface="Calibri" panose="020F0502020204030204" pitchFamily="34" charset="0"/>
                <a:cs typeface="Calibri" panose="020F0502020204030204" pitchFamily="34" charset="0"/>
              </a:rPr>
            </a:br>
            <a:endParaRPr lang="en-GB" sz="1600" dirty="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Applicants are strongly encouraged to contact referees at an early stage (at least 3 weeks before deadline) </a:t>
            </a: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in order to ensure they are able to meet the 29 February deadline.</a:t>
            </a:r>
            <a:br>
              <a:rPr lang="en-GB" sz="1600" i="1" dirty="0">
                <a:solidFill>
                  <a:schemeClr val="bg1"/>
                </a:solidFill>
                <a:latin typeface="Calibri" panose="020F0502020204030204" pitchFamily="34" charset="0"/>
                <a:cs typeface="Calibri" panose="020F0502020204030204" pitchFamily="34" charset="0"/>
              </a:rPr>
            </a:br>
            <a:endParaRPr lang="en-GB" sz="1600" i="1" dirty="0">
              <a:solidFill>
                <a:schemeClr val="bg1"/>
              </a:solidFill>
              <a:latin typeface="Calibri" panose="020F0502020204030204" pitchFamily="34" charset="0"/>
              <a:cs typeface="Calibri" panose="020F0502020204030204" pitchFamily="34" charset="0"/>
            </a:endParaRPr>
          </a:p>
          <a:p>
            <a:pPr marL="458788" lvl="1" indent="-458788">
              <a:spcAft>
                <a:spcPts val="600"/>
              </a:spcAft>
              <a:buNone/>
            </a:pPr>
            <a:r>
              <a:rPr lang="en-GB" sz="1600" b="1" dirty="0">
                <a:solidFill>
                  <a:schemeClr val="bg1"/>
                </a:solidFill>
                <a:latin typeface="Calibri" panose="020F0502020204030204" pitchFamily="34" charset="0"/>
                <a:cs typeface="Calibri" panose="020F0502020204030204" pitchFamily="34" charset="0"/>
              </a:rPr>
              <a:t>Applications</a:t>
            </a:r>
            <a:r>
              <a:rPr lang="en-GB" sz="1600" dirty="0">
                <a:solidFill>
                  <a:schemeClr val="bg1"/>
                </a:solidFill>
                <a:latin typeface="Calibri" panose="020F0502020204030204" pitchFamily="34" charset="0"/>
                <a:cs typeface="Calibri" panose="020F0502020204030204" pitchFamily="34" charset="0"/>
              </a:rPr>
              <a:t> should be uploaded via divisional links at </a:t>
            </a:r>
            <a:r>
              <a:rPr lang="en-GB" sz="1600" i="1" dirty="0">
                <a:solidFill>
                  <a:schemeClr val="bg1"/>
                </a:solidFill>
                <a:latin typeface="Calibri" panose="020F0502020204030204" pitchFamily="34" charset="0"/>
                <a:cs typeface="Calibri" panose="020F0502020204030204" pitchFamily="34" charset="0"/>
                <a:hlinkClick r:id="rId3"/>
              </a:rPr>
              <a:t>https://hr.admin.ox.ac.uk/recognition-of-distinction-2024</a:t>
            </a:r>
            <a:r>
              <a:rPr lang="en-GB" sz="1600" i="1" dirty="0">
                <a:solidFill>
                  <a:schemeClr val="bg1"/>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23830519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712</TotalTime>
  <Words>1470</Words>
  <Application>Microsoft Office PowerPoint</Application>
  <PresentationFormat>Widescreen</PresentationFormat>
  <Paragraphs>114</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Apple Symbols</vt:lpstr>
      <vt:lpstr>Arial</vt:lpstr>
      <vt:lpstr>Calibri</vt:lpstr>
      <vt:lpstr>Century Gothic</vt:lpstr>
      <vt:lpstr>Wingdings</vt:lpstr>
      <vt:lpstr>Wingdings 3</vt:lpstr>
      <vt:lpstr>Slice</vt:lpstr>
      <vt:lpstr>Recognition of Distinction Exercise 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Distinction Exercise 2022</dc:title>
  <dc:creator>Ingunn Haugen</dc:creator>
  <cp:lastModifiedBy>Ingunn Haugen</cp:lastModifiedBy>
  <cp:revision>43</cp:revision>
  <dcterms:created xsi:type="dcterms:W3CDTF">2021-11-17T15:57:25Z</dcterms:created>
  <dcterms:modified xsi:type="dcterms:W3CDTF">2023-11-28T08:10:36Z</dcterms:modified>
</cp:coreProperties>
</file>