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10" clrIdx="0">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0723" autoAdjust="0"/>
  </p:normalViewPr>
  <p:slideViewPr>
    <p:cSldViewPr snapToGrid="0">
      <p:cViewPr varScale="1">
        <p:scale>
          <a:sx n="101" d="100"/>
          <a:sy n="101" d="100"/>
        </p:scale>
        <p:origin x="378"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21/11/2022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019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21/11/2022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42312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6717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117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082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471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0082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011365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22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816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21/11/2022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375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21/11/2022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54514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21/11/2022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6285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21/11/2022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3777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21/11/2022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1551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91235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21/11/2022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76184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21/11/2022</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445910565"/>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of-distin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smtClean="0"/>
              <a:t>Recognition of </a:t>
            </a:r>
            <a:r>
              <a:rPr lang="en-GB" sz="5400" dirty="0" smtClean="0">
                <a:latin typeface="Calibri" panose="020F0502020204030204" pitchFamily="34" charset="0"/>
                <a:cs typeface="Calibri" panose="020F0502020204030204" pitchFamily="34" charset="0"/>
              </a:rPr>
              <a:t>Distinction</a:t>
            </a:r>
            <a:r>
              <a:rPr lang="en-GB" sz="5400" dirty="0" smtClean="0"/>
              <a:t> Exercise </a:t>
            </a:r>
            <a:r>
              <a:rPr lang="en-GB" sz="5400" dirty="0" smtClean="0"/>
              <a:t>2023</a:t>
            </a:r>
            <a:endParaRPr lang="en-GB" sz="5400" dirty="0"/>
          </a:p>
        </p:txBody>
      </p:sp>
      <p:sp>
        <p:nvSpPr>
          <p:cNvPr id="3" name="Subtitle 2"/>
          <p:cNvSpPr>
            <a:spLocks noGrp="1"/>
          </p:cNvSpPr>
          <p:nvPr>
            <p:ph type="subTitle" idx="1"/>
          </p:nvPr>
        </p:nvSpPr>
        <p:spPr/>
        <p:txBody>
          <a:bodyPr>
            <a:noAutofit/>
          </a:bodyPr>
          <a:lstStyle/>
          <a:p>
            <a:pPr algn="l"/>
            <a:endParaRPr lang="en-GB" sz="2800" u="sng" cap="none" dirty="0" smtClean="0">
              <a:solidFill>
                <a:schemeClr val="tx1"/>
              </a:solidFill>
              <a:latin typeface="Calibri" panose="020F0502020204030204" pitchFamily="34" charset="0"/>
              <a:cs typeface="Calibri" panose="020F0502020204030204" pitchFamily="34" charset="0"/>
            </a:endParaRPr>
          </a:p>
          <a:p>
            <a:pPr algn="l"/>
            <a:r>
              <a:rPr lang="en-GB" sz="2800" u="sng" cap="none" dirty="0" smtClean="0">
                <a:solidFill>
                  <a:schemeClr val="tx1"/>
                </a:solidFill>
                <a:latin typeface="Calibri" panose="020F0502020204030204" pitchFamily="34" charset="0"/>
                <a:cs typeface="Calibri" panose="020F0502020204030204" pitchFamily="34" charset="0"/>
              </a:rPr>
              <a:t>November </a:t>
            </a:r>
            <a:r>
              <a:rPr lang="en-GB" sz="2800" u="sng" cap="none" dirty="0" smtClean="0">
                <a:solidFill>
                  <a:schemeClr val="tx1"/>
                </a:solidFill>
                <a:latin typeface="Calibri" panose="020F0502020204030204" pitchFamily="34" charset="0"/>
                <a:cs typeface="Calibri" panose="020F0502020204030204" pitchFamily="34" charset="0"/>
              </a:rPr>
              <a:t>2022</a:t>
            </a:r>
            <a:endParaRPr lang="en-GB" sz="2800" u="sng" cap="none" dirty="0" smtClean="0">
              <a:solidFill>
                <a:schemeClr val="tx1"/>
              </a:solidFill>
              <a:latin typeface="Calibri" panose="020F0502020204030204" pitchFamily="34" charset="0"/>
              <a:cs typeface="Calibri" panose="020F0502020204030204" pitchFamily="34" charset="0"/>
            </a:endParaRPr>
          </a:p>
          <a:p>
            <a:pPr algn="l"/>
            <a:r>
              <a:rPr lang="en-GB" sz="2000" cap="none" dirty="0" smtClean="0">
                <a:solidFill>
                  <a:srgbClr val="FFC000"/>
                </a:solidFill>
                <a:latin typeface="Calibri" panose="020F0502020204030204" pitchFamily="34" charset="0"/>
                <a:cs typeface="Calibri" panose="020F0502020204030204" pitchFamily="34" charset="0"/>
              </a:rPr>
              <a:t>Ingunn Haugen | Divisional Academic HR Manager</a:t>
            </a:r>
            <a:endParaRPr lang="en-GB" sz="2000" cap="none" dirty="0">
              <a:solidFill>
                <a:srgbClr val="FFC000"/>
              </a:solidFill>
              <a:latin typeface="Calibri" panose="020F0502020204030204" pitchFamily="34" charset="0"/>
              <a:cs typeface="Calibri" panose="020F0502020204030204" pitchFamily="34" charset="0"/>
            </a:endParaRPr>
          </a:p>
          <a:p>
            <a:pPr algn="l"/>
            <a:endParaRPr lang="en-GB" sz="2000" cap="none" dirty="0" smtClean="0">
              <a:solidFill>
                <a:schemeClr val="bg1"/>
              </a:solidFill>
              <a:latin typeface="Calibri" panose="020F0502020204030204" pitchFamily="34" charset="0"/>
              <a:cs typeface="Calibri" panose="020F0502020204030204" pitchFamily="34" charset="0"/>
            </a:endParaRPr>
          </a:p>
          <a:p>
            <a:pPr algn="l"/>
            <a:endParaRPr lang="en-GB" sz="2000" dirty="0" smtClean="0">
              <a:solidFill>
                <a:schemeClr val="bg1"/>
              </a:solidFill>
              <a:latin typeface="Calibri" panose="020F0502020204030204" pitchFamily="34" charset="0"/>
              <a:cs typeface="Calibri" panose="020F0502020204030204" pitchFamily="34" charset="0"/>
            </a:endParaRPr>
          </a:p>
          <a:p>
            <a:pPr algn="l"/>
            <a:endParaRPr lang="en-GB" sz="2000" dirty="0" smtClean="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r>
              <a:rPr lang="en-GB" sz="1600" dirty="0" smtClean="0">
                <a:solidFill>
                  <a:schemeClr val="bg1"/>
                </a:solidFill>
                <a:latin typeface="Calibri" panose="020F0502020204030204" pitchFamily="34" charset="0"/>
                <a:cs typeface="Calibri" panose="020F0502020204030204" pitchFamily="34" charset="0"/>
              </a:rPr>
              <a:t>.</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r>
              <a:rPr lang="en-GB" sz="1600" dirty="0" smtClean="0">
                <a:solidFill>
                  <a:schemeClr val="bg1"/>
                </a:solidFill>
                <a:latin typeface="Calibri" panose="020F0502020204030204" pitchFamily="34" charset="0"/>
                <a:cs typeface="Calibri" panose="020F0502020204030204" pitchFamily="34" charset="0"/>
              </a:rPr>
              <a:t>.</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smtClean="0">
                <a:solidFill>
                  <a:schemeClr val="bg1"/>
                </a:solidFill>
                <a:latin typeface="Calibri" panose="020F0502020204030204" pitchFamily="34" charset="0"/>
                <a:cs typeface="Calibri" panose="020F0502020204030204" pitchFamily="34" charset="0"/>
              </a:rPr>
              <a:t>Process</a:t>
            </a:r>
            <a:endParaRPr lang="en-GB" sz="2800" b="1"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a:t>
            </a:r>
            <a:r>
              <a:rPr lang="en-GB" sz="1600" dirty="0" smtClean="0">
                <a:solidFill>
                  <a:schemeClr val="bg1"/>
                </a:solidFill>
                <a:latin typeface="Calibri" panose="020F0502020204030204" pitchFamily="34" charset="0"/>
                <a:cs typeface="Calibri" panose="020F0502020204030204" pitchFamily="34" charset="0"/>
              </a:rPr>
              <a:t>Medical </a:t>
            </a:r>
            <a:r>
              <a:rPr lang="en-GB" sz="1600" dirty="0">
                <a:solidFill>
                  <a:schemeClr val="bg1"/>
                </a:solidFill>
                <a:latin typeface="Calibri" panose="020F0502020204030204" pitchFamily="34" charset="0"/>
                <a:cs typeface="Calibri" panose="020F0502020204030204" pitchFamily="34" charset="0"/>
              </a:rPr>
              <a:t>Sciences Recognition of Distinction Committee, appointed by the Divisional Board. </a:t>
            </a:r>
            <a:r>
              <a:rPr lang="en-GB" sz="1600" dirty="0" smtClean="0">
                <a:solidFill>
                  <a:schemeClr val="bg1"/>
                </a:solidFill>
                <a:latin typeface="Calibri" panose="020F0502020204030204" pitchFamily="34" charset="0"/>
                <a:cs typeface="Calibri" panose="020F0502020204030204" pitchFamily="34" charset="0"/>
              </a:rPr>
              <a:t>The Distinction Committee </a:t>
            </a:r>
            <a:r>
              <a:rPr lang="en-GB" sz="1600" dirty="0" smtClean="0">
                <a:solidFill>
                  <a:schemeClr val="bg1"/>
                </a:solidFill>
                <a:latin typeface="Calibri" panose="020F0502020204030204" pitchFamily="34" charset="0"/>
                <a:cs typeface="Calibri" panose="020F0502020204030204" pitchFamily="34" charset="0"/>
              </a:rPr>
              <a:t>meeting will take place in or around June 2023.</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a:t>
            </a:r>
            <a:r>
              <a:rPr lang="en-GB" sz="1600" dirty="0" smtClean="0">
                <a:solidFill>
                  <a:schemeClr val="bg1"/>
                </a:solidFill>
                <a:latin typeface="Calibri" panose="020F0502020204030204" pitchFamily="34" charset="0"/>
                <a:cs typeface="Calibri" panose="020F0502020204030204" pitchFamily="34" charset="0"/>
              </a:rPr>
              <a:t>Some external </a:t>
            </a:r>
            <a:r>
              <a:rPr lang="en-GB" sz="1600" dirty="0">
                <a:solidFill>
                  <a:schemeClr val="bg1"/>
                </a:solidFill>
                <a:latin typeface="Calibri" panose="020F0502020204030204" pitchFamily="34" charset="0"/>
                <a:cs typeface="Calibri" panose="020F0502020204030204" pitchFamily="34" charset="0"/>
              </a:rPr>
              <a:t>academics also </a:t>
            </a:r>
            <a:r>
              <a:rPr lang="en-GB" sz="1600" dirty="0" smtClean="0">
                <a:solidFill>
                  <a:schemeClr val="bg1"/>
                </a:solidFill>
                <a:latin typeface="Calibri" panose="020F0502020204030204" pitchFamily="34" charset="0"/>
                <a:cs typeface="Calibri" panose="020F0502020204030204" pitchFamily="34" charset="0"/>
              </a:rPr>
              <a:t>serve </a:t>
            </a:r>
            <a:r>
              <a:rPr lang="en-GB" sz="1600" dirty="0">
                <a:solidFill>
                  <a:schemeClr val="bg1"/>
                </a:solidFill>
                <a:latin typeface="Calibri" panose="020F0502020204030204" pitchFamily="34" charset="0"/>
                <a:cs typeface="Calibri" panose="020F0502020204030204" pitchFamily="34" charset="0"/>
              </a:rPr>
              <a:t>on the Committee. Divisional committees will confer as necessary about applications from individuals whose work is interdisciplinary or who hold contracts in more than one division</a:t>
            </a:r>
            <a:r>
              <a:rPr lang="en-GB" sz="1600" dirty="0" smtClean="0">
                <a:solidFill>
                  <a:schemeClr val="bg1"/>
                </a:solidFill>
                <a:latin typeface="Calibri" panose="020F0502020204030204" pitchFamily="34" charset="0"/>
                <a:cs typeface="Calibri" panose="020F0502020204030204" pitchFamily="34" charset="0"/>
              </a:rPr>
              <a:t>.</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a:t>
            </a:r>
            <a:r>
              <a:rPr lang="en-GB" sz="1600" dirty="0" smtClean="0">
                <a:solidFill>
                  <a:schemeClr val="bg1"/>
                </a:solidFill>
                <a:latin typeface="Calibri" panose="020F0502020204030204" pitchFamily="34" charset="0"/>
                <a:cs typeface="Calibri" panose="020F0502020204030204" pitchFamily="34" charset="0"/>
              </a:rPr>
              <a:t>4 or more </a:t>
            </a:r>
            <a:r>
              <a:rPr lang="en-GB" sz="1600" dirty="0">
                <a:solidFill>
                  <a:schemeClr val="bg1"/>
                </a:solidFill>
                <a:latin typeface="Calibri" panose="020F0502020204030204" pitchFamily="34" charset="0"/>
                <a:cs typeface="Calibri" panose="020F0502020204030204" pitchFamily="34" charset="0"/>
              </a:rPr>
              <a:t>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3 evaluations is met).  </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a:t>
            </a:r>
            <a:r>
              <a:rPr lang="en-GB" sz="1600" dirty="0" smtClean="0">
                <a:solidFill>
                  <a:schemeClr val="bg1"/>
                </a:solidFill>
                <a:latin typeface="Calibri" panose="020F0502020204030204" pitchFamily="34" charset="0"/>
                <a:cs typeface="Calibri" panose="020F0502020204030204" pitchFamily="34" charset="0"/>
              </a:rPr>
              <a:t>6 external </a:t>
            </a:r>
            <a:r>
              <a:rPr lang="en-GB" sz="1600" dirty="0">
                <a:solidFill>
                  <a:schemeClr val="bg1"/>
                </a:solidFill>
                <a:latin typeface="Calibri" panose="020F0502020204030204" pitchFamily="34" charset="0"/>
                <a:cs typeface="Calibri" panose="020F0502020204030204" pitchFamily="34" charset="0"/>
              </a:rPr>
              <a:t>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smtClean="0">
                <a:solidFill>
                  <a:schemeClr val="bg1"/>
                </a:solidFill>
                <a:latin typeface="Calibri" panose="020F0502020204030204" pitchFamily="34" charset="0"/>
                <a:cs typeface="Calibri" panose="020F0502020204030204" pitchFamily="34" charset="0"/>
              </a:rPr>
              <a:t>Process </a:t>
            </a:r>
            <a:r>
              <a:rPr lang="en-GB" sz="2000" b="1" dirty="0" smtClean="0">
                <a:solidFill>
                  <a:schemeClr val="bg1"/>
                </a:solidFill>
                <a:latin typeface="Calibri" panose="020F0502020204030204" pitchFamily="34" charset="0"/>
                <a:cs typeface="Calibri" panose="020F0502020204030204" pitchFamily="34" charset="0"/>
              </a:rPr>
              <a:t>(continued)</a:t>
            </a:r>
            <a:endParaRPr lang="en-GB" sz="2000" b="1"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a:t>
            </a:r>
            <a:r>
              <a:rPr lang="en-GB" sz="1600" dirty="0" smtClean="0">
                <a:solidFill>
                  <a:schemeClr val="bg1"/>
                </a:solidFill>
                <a:latin typeface="Calibri" panose="020F0502020204030204" pitchFamily="34" charset="0"/>
                <a:cs typeface="Calibri" panose="020F0502020204030204" pitchFamily="34" charset="0"/>
              </a:rPr>
              <a:t>Vice-Chancellor, in July </a:t>
            </a:r>
            <a:r>
              <a:rPr lang="en-GB" sz="1600" dirty="0" smtClean="0">
                <a:solidFill>
                  <a:schemeClr val="bg1"/>
                </a:solidFill>
                <a:latin typeface="Calibri" panose="020F0502020204030204" pitchFamily="34" charset="0"/>
                <a:cs typeface="Calibri" panose="020F0502020204030204" pitchFamily="34" charset="0"/>
              </a:rPr>
              <a:t>2023. </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VC. Titles will take effect </a:t>
            </a:r>
            <a:r>
              <a:rPr lang="en-GB" sz="1600" dirty="0" smtClean="0">
                <a:solidFill>
                  <a:schemeClr val="bg1"/>
                </a:solidFill>
                <a:latin typeface="Calibri" panose="020F0502020204030204" pitchFamily="34" charset="0"/>
                <a:cs typeface="Calibri" panose="020F0502020204030204" pitchFamily="34" charset="0"/>
              </a:rPr>
              <a:t>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a:t>
            </a:r>
            <a:r>
              <a:rPr lang="en-GB" sz="1600" dirty="0" smtClean="0">
                <a:solidFill>
                  <a:schemeClr val="bg1"/>
                </a:solidFill>
                <a:latin typeface="Calibri" panose="020F0502020204030204" pitchFamily="34" charset="0"/>
                <a:cs typeface="Calibri" panose="020F0502020204030204" pitchFamily="34" charset="0"/>
              </a:rPr>
              <a:t>or who are on Grades 9S or 10S will </a:t>
            </a:r>
            <a:r>
              <a:rPr lang="en-GB" sz="1600" dirty="0">
                <a:solidFill>
                  <a:schemeClr val="bg1"/>
                </a:solidFill>
                <a:latin typeface="Calibri" panose="020F0502020204030204" pitchFamily="34" charset="0"/>
                <a:cs typeface="Calibri" panose="020F0502020204030204" pitchFamily="34" charset="0"/>
              </a:rPr>
              <a:t>receive an increase to their salary of </a:t>
            </a:r>
            <a:r>
              <a:rPr lang="en-GB" sz="1600" dirty="0" smtClean="0">
                <a:solidFill>
                  <a:schemeClr val="bg1"/>
                </a:solidFill>
                <a:latin typeface="Calibri" panose="020F0502020204030204" pitchFamily="34" charset="0"/>
                <a:cs typeface="Calibri" panose="020F0502020204030204" pitchFamily="34" charset="0"/>
              </a:rPr>
              <a:t>£</a:t>
            </a:r>
            <a:r>
              <a:rPr lang="en-GB" sz="1600" dirty="0" smtClean="0">
                <a:solidFill>
                  <a:schemeClr val="bg1"/>
                </a:solidFill>
                <a:latin typeface="Calibri" panose="020F0502020204030204" pitchFamily="34" charset="0"/>
                <a:cs typeface="Calibri" panose="020F0502020204030204" pitchFamily="34" charset="0"/>
              </a:rPr>
              <a:t>2</a:t>
            </a:r>
            <a:r>
              <a:rPr lang="en-GB" sz="1600" dirty="0" smtClean="0">
                <a:solidFill>
                  <a:schemeClr val="bg1"/>
                </a:solidFill>
                <a:latin typeface="Calibri" panose="020F0502020204030204" pitchFamily="34" charset="0"/>
                <a:cs typeface="Calibri" panose="020F0502020204030204" pitchFamily="34" charset="0"/>
              </a:rPr>
              <a:t>,931 </a:t>
            </a:r>
            <a:r>
              <a:rPr lang="en-GB" sz="1600" dirty="0">
                <a:solidFill>
                  <a:schemeClr val="bg1"/>
                </a:solidFill>
                <a:latin typeface="Calibri" panose="020F0502020204030204" pitchFamily="34" charset="0"/>
                <a:cs typeface="Calibri" panose="020F0502020204030204" pitchFamily="34" charset="0"/>
              </a:rPr>
              <a:t>p.a. (at 1 </a:t>
            </a:r>
            <a:r>
              <a:rPr lang="en-GB" sz="1600" dirty="0" smtClean="0">
                <a:solidFill>
                  <a:schemeClr val="bg1"/>
                </a:solidFill>
                <a:latin typeface="Calibri" panose="020F0502020204030204" pitchFamily="34" charset="0"/>
                <a:cs typeface="Calibri" panose="020F0502020204030204" pitchFamily="34" charset="0"/>
              </a:rPr>
              <a:t>August </a:t>
            </a:r>
            <a:r>
              <a:rPr lang="en-GB" sz="1600" dirty="0" smtClean="0">
                <a:solidFill>
                  <a:schemeClr val="bg1"/>
                </a:solidFill>
                <a:latin typeface="Calibri" panose="020F0502020204030204" pitchFamily="34" charset="0"/>
                <a:cs typeface="Calibri" panose="020F0502020204030204" pitchFamily="34" charset="0"/>
              </a:rPr>
              <a:t>2022 </a:t>
            </a:r>
            <a:r>
              <a:rPr lang="en-GB" sz="1600" dirty="0" smtClean="0">
                <a:solidFill>
                  <a:schemeClr val="bg1"/>
                </a:solidFill>
                <a:latin typeface="Calibri" panose="020F0502020204030204" pitchFamily="34" charset="0"/>
                <a:cs typeface="Calibri" panose="020F0502020204030204" pitchFamily="34" charset="0"/>
              </a:rPr>
              <a:t>rates</a:t>
            </a:r>
            <a:r>
              <a:rPr lang="en-GB" sz="1600" dirty="0">
                <a:solidFill>
                  <a:schemeClr val="bg1"/>
                </a:solidFill>
                <a:latin typeface="Calibri" panose="020F0502020204030204" pitchFamily="34" charset="0"/>
                <a:cs typeface="Calibri" panose="020F0502020204030204" pitchFamily="34" charset="0"/>
              </a:rPr>
              <a:t>). They will then become eligible for consideration in subsequent professorial merit pay exercises</a:t>
            </a:r>
            <a:r>
              <a:rPr lang="en-GB" sz="1600" dirty="0" smtClean="0">
                <a:solidFill>
                  <a:schemeClr val="bg1"/>
                </a:solidFill>
                <a:latin typeface="Calibri" panose="020F0502020204030204" pitchFamily="34" charset="0"/>
                <a:cs typeface="Calibri" panose="020F0502020204030204" pitchFamily="34" charset="0"/>
              </a:rPr>
              <a:t>.</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endParaRPr lang="en-GB" sz="1600" dirty="0" smtClean="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r>
              <a:rPr lang="en-GB" sz="1600" dirty="0" smtClean="0">
                <a:solidFill>
                  <a:schemeClr val="bg1"/>
                </a:solidFill>
                <a:latin typeface="Calibri" panose="020F0502020204030204" pitchFamily="34" charset="0"/>
                <a:cs typeface="Calibri" panose="020F0502020204030204" pitchFamily="34" charset="0"/>
              </a:rPr>
              <a:t>.</a:t>
            </a:r>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smtClean="0">
                <a:solidFill>
                  <a:schemeClr val="bg1"/>
                </a:solidFill>
                <a:latin typeface="Calibri" panose="020F0502020204030204" pitchFamily="34" charset="0"/>
                <a:cs typeface="Calibri" panose="020F0502020204030204" pitchFamily="34" charset="0"/>
                <a:hlinkClick r:id="rId2"/>
              </a:rPr>
              <a:t>ingunn.haugen@medsci.ox.ac.uk</a:t>
            </a:r>
            <a:r>
              <a:rPr lang="en-GB" sz="3200" dirty="0" smtClean="0">
                <a:solidFill>
                  <a:schemeClr val="bg1"/>
                </a:solidFill>
                <a:latin typeface="Calibri" panose="020F0502020204030204" pitchFamily="34" charset="0"/>
                <a:cs typeface="Calibri" panose="020F0502020204030204" pitchFamily="34" charset="0"/>
              </a:rPr>
              <a:t>  </a:t>
            </a:r>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smtClean="0">
                <a:solidFill>
                  <a:schemeClr val="bg1"/>
                </a:solidFill>
                <a:latin typeface="Calibri" panose="020F0502020204030204" pitchFamily="34" charset="0"/>
                <a:cs typeface="Calibri" panose="020F0502020204030204" pitchFamily="34" charset="0"/>
              </a:rPr>
              <a:t>Content</a:t>
            </a:r>
            <a:endParaRPr lang="en-GB" sz="4400" b="1" dirty="0">
              <a:solidFill>
                <a:schemeClr val="bg1"/>
              </a:solidFill>
              <a:latin typeface="Calibri" panose="020F0502020204030204" pitchFamily="34" charset="0"/>
              <a:cs typeface="Calibri" panose="020F0502020204030204" pitchFamily="34" charset="0"/>
            </a:endParaRP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Personal circumstances and Covid-19</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smtClean="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smtClean="0">
                <a:solidFill>
                  <a:schemeClr val="bg1"/>
                </a:solidFill>
                <a:latin typeface="Calibri" panose="020F0502020204030204" pitchFamily="34" charset="0"/>
                <a:cs typeface="Calibri" panose="020F0502020204030204" pitchFamily="34" charset="0"/>
              </a:rPr>
              <a:t>Overview</a:t>
            </a:r>
            <a:endParaRPr lang="en-GB" sz="2400" b="1" dirty="0">
              <a:solidFill>
                <a:schemeClr val="bg1"/>
              </a:solidFill>
              <a:latin typeface="Calibri" panose="020F0502020204030204" pitchFamily="34" charset="0"/>
              <a:cs typeface="Calibri" panose="020F0502020204030204" pitchFamily="34" charset="0"/>
            </a:endParaRPr>
          </a:p>
        </p:txBody>
      </p:sp>
      <p:sp>
        <p:nvSpPr>
          <p:cNvPr id="3" name="TextBox 2"/>
          <p:cNvSpPr txBox="1"/>
          <p:nvPr/>
        </p:nvSpPr>
        <p:spPr>
          <a:xfrm>
            <a:off x="1065007" y="1936376"/>
            <a:ext cx="9985619" cy="4512004"/>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a:t>
            </a:r>
            <a:r>
              <a:rPr lang="en-GB" sz="1600" dirty="0" smtClean="0">
                <a:solidFill>
                  <a:schemeClr val="bg1"/>
                </a:solidFill>
                <a:latin typeface="Calibri" panose="020F0502020204030204"/>
              </a:rPr>
              <a:t>full Professor </a:t>
            </a:r>
            <a:r>
              <a:rPr lang="en-GB" sz="1600" dirty="0">
                <a:solidFill>
                  <a:schemeClr val="bg1"/>
                </a:solidFill>
                <a:latin typeface="Calibri" panose="020F0502020204030204"/>
              </a:rPr>
              <a:t>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t>
            </a:r>
            <a:r>
              <a:rPr lang="en-GB" sz="1600" dirty="0">
                <a:solidFill>
                  <a:schemeClr val="bg1"/>
                </a:solidFill>
                <a:latin typeface="Calibri" panose="020F0502020204030204"/>
              </a:rPr>
              <a:t>for this year’s exercise </a:t>
            </a:r>
            <a:r>
              <a:rPr lang="en-GB" sz="1600" dirty="0" smtClean="0">
                <a:solidFill>
                  <a:schemeClr val="bg1"/>
                </a:solidFill>
                <a:latin typeface="Calibri" panose="020F0502020204030204"/>
              </a:rPr>
              <a:t>opens on </a:t>
            </a:r>
            <a:r>
              <a:rPr lang="en-GB" sz="1600" dirty="0">
                <a:solidFill>
                  <a:schemeClr val="bg1"/>
                </a:solidFill>
                <a:latin typeface="Calibri" panose="020F0502020204030204"/>
              </a:rPr>
              <a:t>Thursday 24 November 2022 </a:t>
            </a:r>
            <a:endParaRPr lang="en-GB" sz="1600" dirty="0" smtClean="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sz="1600" dirty="0" smtClean="0">
                <a:solidFill>
                  <a:schemeClr val="bg1"/>
                </a:solidFill>
                <a:latin typeface="Calibri" panose="020F0502020204030204"/>
              </a:rPr>
              <a:t>Closing </a:t>
            </a:r>
            <a:r>
              <a:rPr lang="en-GB" sz="1600" dirty="0">
                <a:solidFill>
                  <a:schemeClr val="bg1"/>
                </a:solidFill>
                <a:latin typeface="Calibri" panose="020F0502020204030204"/>
              </a:rPr>
              <a:t>date will be 12 noon on Wednesday 18 January </a:t>
            </a:r>
            <a:r>
              <a:rPr lang="en-GB" sz="1600" dirty="0" smtClean="0">
                <a:solidFill>
                  <a:schemeClr val="bg1"/>
                </a:solidFill>
                <a:latin typeface="Calibri" panose="020F0502020204030204"/>
              </a:rPr>
              <a:t>2023.  </a:t>
            </a:r>
            <a:endParaRPr lang="en-GB" sz="1600" dirty="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a:solidFill>
                  <a:schemeClr val="bg1"/>
                </a:solidFill>
                <a:latin typeface="Calibri" panose="020F0502020204030204"/>
                <a:hlinkClick r:id="rId2"/>
              </a:rPr>
              <a:t>https://</a:t>
            </a:r>
            <a:r>
              <a:rPr lang="en-GB" sz="1600" dirty="0" smtClean="0">
                <a:solidFill>
                  <a:schemeClr val="bg1"/>
                </a:solidFill>
                <a:latin typeface="Calibri" panose="020F0502020204030204"/>
                <a:hlinkClick r:id="rId2"/>
              </a:rPr>
              <a:t>hr.admin.ox.ac.uk/recognition-of-distinction</a:t>
            </a:r>
            <a:r>
              <a:rPr lang="en-GB" sz="1600" dirty="0" smtClean="0">
                <a:solidFill>
                  <a:schemeClr val="bg1"/>
                </a:solidFill>
                <a:latin typeface="Calibri" panose="020F0502020204030204"/>
              </a:rPr>
              <a:t> </a:t>
            </a:r>
            <a:endParaRPr lang="en-GB" sz="1600" dirty="0" smtClean="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sz="1600" dirty="0" smtClean="0">
                <a:solidFill>
                  <a:schemeClr val="bg1"/>
                </a:solidFill>
                <a:latin typeface="Calibri" panose="020F0502020204030204"/>
              </a:rPr>
              <a:t>All </a:t>
            </a:r>
            <a:r>
              <a:rPr lang="en-GB" sz="1600" dirty="0">
                <a:solidFill>
                  <a:schemeClr val="bg1"/>
                </a:solidFill>
                <a:latin typeface="Calibri" panose="020F0502020204030204"/>
              </a:rPr>
              <a:t>those employed by the University in academic or senior research roles are eligible to apply, </a:t>
            </a:r>
            <a:endParaRPr lang="en-GB" sz="1600" dirty="0" smtClean="0">
              <a:solidFill>
                <a:schemeClr val="bg1"/>
              </a:solidFill>
              <a:latin typeface="Calibri" panose="020F0502020204030204"/>
            </a:endParaRPr>
          </a:p>
          <a:p>
            <a:pPr lvl="0" defTabSz="914400">
              <a:lnSpc>
                <a:spcPct val="90000"/>
              </a:lnSpc>
              <a:spcBef>
                <a:spcPts val="1000"/>
              </a:spcBef>
              <a:buClr>
                <a:srgbClr val="27A098"/>
              </a:buClr>
            </a:pPr>
            <a:r>
              <a:rPr lang="en-GB" sz="1600" dirty="0" smtClean="0">
                <a:solidFill>
                  <a:schemeClr val="bg1"/>
                </a:solidFill>
                <a:latin typeface="Calibri" panose="020F0502020204030204"/>
              </a:rPr>
              <a:t>as </a:t>
            </a:r>
            <a:r>
              <a:rPr lang="en-GB" sz="1600" dirty="0">
                <a:solidFill>
                  <a:schemeClr val="bg1"/>
                </a:solidFill>
                <a:latin typeface="Calibri" panose="020F0502020204030204"/>
              </a:rPr>
              <a:t>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endParaRPr lang="en-GB" sz="1600" dirty="0" smtClean="0">
              <a:solidFill>
                <a:schemeClr val="bg1"/>
              </a:solidFill>
              <a:latin typeface="Calibri" panose="020F0502020204030204"/>
            </a:endParaRPr>
          </a:p>
          <a:p>
            <a:pPr lvl="0" defTabSz="914400">
              <a:lnSpc>
                <a:spcPct val="90000"/>
              </a:lnSpc>
              <a:spcBef>
                <a:spcPts val="1000"/>
              </a:spcBef>
              <a:buClr>
                <a:srgbClr val="27A098"/>
              </a:buClr>
            </a:pPr>
            <a:r>
              <a:rPr lang="en-GB" sz="1600" dirty="0" smtClean="0">
                <a:solidFill>
                  <a:schemeClr val="bg1"/>
                </a:solidFill>
                <a:latin typeface="Calibri" panose="020F0502020204030204"/>
              </a:rPr>
              <a:t>of </a:t>
            </a:r>
            <a:r>
              <a:rPr lang="en-GB" sz="1600" dirty="0">
                <a:solidFill>
                  <a:schemeClr val="bg1"/>
                </a:solidFill>
                <a:latin typeface="Calibri" panose="020F0502020204030204"/>
              </a:rPr>
              <a:t>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a:t>
            </a:r>
            <a:r>
              <a:rPr lang="en-GB" sz="1600" dirty="0" smtClean="0">
                <a:solidFill>
                  <a:schemeClr val="bg1"/>
                </a:solidFill>
                <a:latin typeface="Calibri" panose="020F0502020204030204"/>
              </a:rPr>
              <a:t>considered, </a:t>
            </a:r>
          </a:p>
          <a:p>
            <a:pPr lvl="0" defTabSz="914400">
              <a:lnSpc>
                <a:spcPct val="90000"/>
              </a:lnSpc>
              <a:spcBef>
                <a:spcPts val="1000"/>
              </a:spcBef>
              <a:buClr>
                <a:srgbClr val="27A098"/>
              </a:buClr>
            </a:pPr>
            <a:r>
              <a:rPr lang="en-GB" sz="1600" dirty="0" smtClean="0">
                <a:solidFill>
                  <a:schemeClr val="bg1"/>
                </a:solidFill>
                <a:latin typeface="Calibri" panose="020F0502020204030204"/>
              </a:rPr>
              <a:t> </a:t>
            </a:r>
            <a:r>
              <a:rPr lang="en-GB" sz="1600" dirty="0">
                <a:solidFill>
                  <a:schemeClr val="bg1"/>
                </a:solidFill>
                <a:latin typeface="Calibri" panose="020F0502020204030204"/>
              </a:rPr>
              <a:t>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smtClean="0">
                <a:solidFill>
                  <a:schemeClr val="bg1"/>
                </a:solidFill>
                <a:latin typeface="Calibri" panose="020F0502020204030204" pitchFamily="34" charset="0"/>
                <a:cs typeface="Calibri" panose="020F0502020204030204" pitchFamily="34" charset="0"/>
              </a:rPr>
              <a:t>RESEARCH</a:t>
            </a:r>
            <a:endParaRPr lang="en-GB" sz="2000" b="1" dirty="0">
              <a:solidFill>
                <a:schemeClr val="bg1"/>
              </a:solidFill>
              <a:latin typeface="Calibri" panose="020F0502020204030204" pitchFamily="34" charset="0"/>
              <a:cs typeface="Calibri" panose="020F0502020204030204" pitchFamily="34" charset="0"/>
            </a:endParaRP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a:t>
            </a:r>
            <a:r>
              <a:rPr lang="en-GB" dirty="0" smtClean="0">
                <a:solidFill>
                  <a:schemeClr val="bg1"/>
                </a:solidFill>
                <a:latin typeface="Calibri" panose="020F0502020204030204" pitchFamily="34" charset="0"/>
                <a:cs typeface="Calibri" panose="020F0502020204030204" pitchFamily="34" charset="0"/>
              </a:rPr>
              <a:t>complementary to the </a:t>
            </a:r>
            <a:r>
              <a:rPr lang="en-GB" dirty="0">
                <a:solidFill>
                  <a:schemeClr val="bg1"/>
                </a:solidFill>
                <a:latin typeface="Calibri" panose="020F0502020204030204" pitchFamily="34" charset="0"/>
                <a:cs typeface="Calibri" panose="020F0502020204030204" pitchFamily="34" charset="0"/>
              </a:rPr>
              <a:t>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a:t>
            </a:r>
            <a:r>
              <a:rPr lang="en-GB" dirty="0" smtClean="0">
                <a:solidFill>
                  <a:schemeClr val="bg1"/>
                </a:solidFill>
                <a:latin typeface="Calibri" panose="020F0502020204030204" pitchFamily="34" charset="0"/>
                <a:cs typeface="Calibri" panose="020F0502020204030204" pitchFamily="34" charset="0"/>
              </a:rPr>
              <a:t>complementary with </a:t>
            </a:r>
            <a:r>
              <a:rPr lang="en-GB" dirty="0">
                <a:solidFill>
                  <a:schemeClr val="bg1"/>
                </a:solidFill>
                <a:latin typeface="Calibri" panose="020F0502020204030204" pitchFamily="34" charset="0"/>
                <a:cs typeface="Calibri" panose="020F0502020204030204" pitchFamily="34" charset="0"/>
              </a:rPr>
              <a:t>the duties of the University post and the college fellowship (where one is held), and demonstrable competence in such administration</a:t>
            </a:r>
            <a:r>
              <a:rPr lang="en-GB" dirty="0" smtClean="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smtClean="0">
                <a:solidFill>
                  <a:schemeClr val="bg1"/>
                </a:solidFill>
                <a:latin typeface="Calibri" panose="020F0502020204030204" pitchFamily="34" charset="0"/>
                <a:cs typeface="Calibri" panose="020F0502020204030204" pitchFamily="34" charset="0"/>
              </a:rPr>
              <a:t>Research criterion</a:t>
            </a:r>
            <a:r>
              <a:rPr lang="en-GB" sz="2800" b="1" dirty="0" smtClean="0">
                <a:latin typeface="Calibri" panose="020F0502020204030204" pitchFamily="34" charset="0"/>
                <a:cs typeface="Calibri" panose="020F0502020204030204" pitchFamily="34" charset="0"/>
              </a:rPr>
              <a:t> </a:t>
            </a:r>
            <a:r>
              <a:rPr lang="en-GB" sz="2800" b="1" dirty="0">
                <a:latin typeface="Calibri" panose="020F0502020204030204" pitchFamily="34" charset="0"/>
                <a:cs typeface="Calibri" panose="020F0502020204030204" pitchFamily="34" charset="0"/>
              </a:rPr>
              <a:t>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a:t>
            </a:r>
            <a:r>
              <a:rPr lang="en-GB" dirty="0" smtClean="0">
                <a:solidFill>
                  <a:schemeClr val="bg1"/>
                </a:solidFill>
                <a:latin typeface="Calibri" panose="020F0502020204030204" pitchFamily="34" charset="0"/>
                <a:cs typeface="Calibri" panose="020F0502020204030204" pitchFamily="34" charset="0"/>
              </a:rPr>
              <a:t>requirement </a:t>
            </a:r>
            <a:r>
              <a:rPr lang="en-GB" dirty="0">
                <a:solidFill>
                  <a:schemeClr val="bg1"/>
                </a:solidFill>
                <a:latin typeface="Calibri" panose="020F0502020204030204" pitchFamily="34" charset="0"/>
                <a:cs typeface="Calibri" panose="020F0502020204030204" pitchFamily="34" charset="0"/>
              </a:rPr>
              <a:t>goes significantly beyond the level of research achievement necessary for reappointment to the retiring age in an Associate Professorship </a:t>
            </a:r>
            <a:r>
              <a:rPr lang="en-GB" dirty="0" smtClean="0">
                <a:solidFill>
                  <a:schemeClr val="bg1"/>
                </a:solidFill>
                <a:latin typeface="Calibri" panose="020F0502020204030204" pitchFamily="34" charset="0"/>
                <a:cs typeface="Calibri" panose="020F0502020204030204" pitchFamily="34" charset="0"/>
              </a:rPr>
              <a:t>post at </a:t>
            </a:r>
            <a:r>
              <a:rPr lang="en-GB" dirty="0">
                <a:solidFill>
                  <a:schemeClr val="bg1"/>
                </a:solidFill>
                <a:latin typeface="Calibri" panose="020F0502020204030204" pitchFamily="34" charset="0"/>
                <a:cs typeface="Calibri" panose="020F0502020204030204" pitchFamily="34" charset="0"/>
              </a:rPr>
              <a:t>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r>
              <a:rPr lang="en-GB" dirty="0" smtClean="0">
                <a:solidFill>
                  <a:schemeClr val="bg1"/>
                </a:solidFill>
                <a:latin typeface="Calibri" panose="020F0502020204030204" pitchFamily="34" charset="0"/>
                <a:cs typeface="Calibri" panose="020F0502020204030204" pitchFamily="34" charset="0"/>
              </a:rPr>
              <a:t>:</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a:t>
            </a:r>
            <a:r>
              <a:rPr lang="en-US" dirty="0" smtClean="0">
                <a:solidFill>
                  <a:schemeClr val="bg1"/>
                </a:solidFill>
                <a:latin typeface="Calibri" panose="020F0502020204030204" pitchFamily="34" charset="0"/>
                <a:cs typeface="Calibri" panose="020F0502020204030204" pitchFamily="34" charset="0"/>
              </a:rPr>
              <a:t>department </a:t>
            </a:r>
            <a:r>
              <a:rPr lang="en-US" dirty="0">
                <a:solidFill>
                  <a:schemeClr val="bg1"/>
                </a:solidFill>
                <a:latin typeface="Calibri" panose="020F0502020204030204" pitchFamily="34" charset="0"/>
                <a:cs typeface="Calibri" panose="020F0502020204030204" pitchFamily="34" charset="0"/>
              </a:rPr>
              <a:t>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a:t>
            </a:r>
            <a:r>
              <a:rPr lang="en-US" dirty="0" smtClean="0">
                <a:solidFill>
                  <a:schemeClr val="bg1"/>
                </a:solidFill>
                <a:latin typeface="Calibri" panose="020F0502020204030204" pitchFamily="34" charset="0"/>
                <a:cs typeface="Calibri" panose="020F0502020204030204" pitchFamily="34" charset="0"/>
              </a:rPr>
              <a:t>supervision.</a:t>
            </a:r>
            <a:endParaRPr lang="en-US"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565854" cy="1046440"/>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a:t>
            </a:r>
            <a:r>
              <a:rPr lang="en-GB" sz="2800" b="1" dirty="0" smtClean="0">
                <a:solidFill>
                  <a:schemeClr val="bg1"/>
                </a:solidFill>
                <a:latin typeface="Calibri" panose="020F0502020204030204" pitchFamily="34" charset="0"/>
                <a:cs typeface="Calibri" panose="020F0502020204030204" pitchFamily="34" charset="0"/>
              </a:rPr>
              <a:t>riterion </a:t>
            </a:r>
          </a:p>
          <a:p>
            <a:endParaRPr lang="en-GB" sz="1600" b="1" dirty="0" smtClean="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a:t>
            </a:r>
            <a:r>
              <a:rPr lang="en-GB" dirty="0" smtClean="0">
                <a:solidFill>
                  <a:schemeClr val="bg1"/>
                </a:solidFill>
                <a:latin typeface="Calibri" panose="020F0502020204030204" pitchFamily="34" charset="0"/>
                <a:cs typeface="Calibri" panose="020F0502020204030204" pitchFamily="34" charset="0"/>
              </a:rPr>
              <a:t>both.</a:t>
            </a: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endParaRPr lang="en-GB" sz="2800" b="1" dirty="0" smtClean="0">
              <a:solidFill>
                <a:schemeClr val="bg1"/>
              </a:solidFill>
              <a:latin typeface="Calibri" panose="020F0502020204030204" pitchFamily="34" charset="0"/>
              <a:cs typeface="Calibri" panose="020F0502020204030204" pitchFamily="34" charset="0"/>
            </a:endParaRPr>
          </a:p>
          <a:p>
            <a:r>
              <a:rPr lang="en-GB" sz="2800" b="1" dirty="0" smtClean="0">
                <a:solidFill>
                  <a:schemeClr val="bg1"/>
                </a:solidFill>
                <a:latin typeface="Calibri" panose="020F0502020204030204" pitchFamily="34" charset="0"/>
                <a:cs typeface="Calibri" panose="020F0502020204030204" pitchFamily="34" charset="0"/>
              </a:rPr>
              <a:t>Good </a:t>
            </a:r>
            <a:r>
              <a:rPr lang="en-GB" sz="2800" b="1" dirty="0">
                <a:solidFill>
                  <a:schemeClr val="bg1"/>
                </a:solidFill>
                <a:latin typeface="Calibri" panose="020F0502020204030204" pitchFamily="34" charset="0"/>
                <a:cs typeface="Calibri" panose="020F0502020204030204" pitchFamily="34" charset="0"/>
              </a:rPr>
              <a:t>citizenship </a:t>
            </a:r>
            <a:r>
              <a:rPr lang="en-GB" sz="2800" b="1" dirty="0" smtClean="0">
                <a:solidFill>
                  <a:schemeClr val="bg1"/>
                </a:solidFill>
                <a:latin typeface="Calibri" panose="020F0502020204030204" pitchFamily="34" charset="0"/>
                <a:cs typeface="Calibri" panose="020F0502020204030204" pitchFamily="34" charset="0"/>
              </a:rPr>
              <a:t>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r>
              <a:rPr lang="en-GB" dirty="0" smtClean="0">
                <a:solidFill>
                  <a:schemeClr val="bg1"/>
                </a:solidFill>
                <a:latin typeface="Calibri" panose="020F0502020204030204" pitchFamily="34" charset="0"/>
                <a:cs typeface="Calibri" panose="020F0502020204030204" pitchFamily="34" charset="0"/>
              </a:rPr>
              <a:t>:</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r>
              <a:rPr lang="en-GB" dirty="0" smtClean="0">
                <a:solidFill>
                  <a:schemeClr val="bg1"/>
                </a:solidFill>
                <a:latin typeface="Calibri" panose="020F0502020204030204" pitchFamily="34" charset="0"/>
                <a:cs typeface="Calibri" panose="020F0502020204030204" pitchFamily="34" charset="0"/>
              </a:rPr>
              <a:t>.</a:t>
            </a:r>
          </a:p>
          <a:p>
            <a:pPr lvl="1"/>
            <a:r>
              <a:rPr lang="en-GB" dirty="0" smtClean="0">
                <a:solidFill>
                  <a:schemeClr val="bg1"/>
                </a:solidFill>
                <a:latin typeface="Calibri" panose="020F0502020204030204" pitchFamily="34" charset="0"/>
                <a:cs typeface="Calibri" panose="020F0502020204030204" pitchFamily="34" charset="0"/>
              </a:rPr>
              <a:t>•   Activities supporting inclusive </a:t>
            </a:r>
            <a:r>
              <a:rPr lang="en-GB" dirty="0">
                <a:solidFill>
                  <a:schemeClr val="bg1"/>
                </a:solidFill>
                <a:latin typeface="Calibri" panose="020F0502020204030204" pitchFamily="34" charset="0"/>
                <a:cs typeface="Calibri" panose="020F0502020204030204" pitchFamily="34" charset="0"/>
              </a:rPr>
              <a:t>leadership through the promotion and endorsement of equality, diversity and inclusion (EDI) policies and projects, and the active advancement of equality of opportunity</a:t>
            </a: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smtClean="0">
                <a:solidFill>
                  <a:schemeClr val="bg1"/>
                </a:solidFill>
                <a:latin typeface="Calibri" panose="020F0502020204030204"/>
              </a:rPr>
              <a:t>The </a:t>
            </a:r>
            <a:r>
              <a:rPr lang="en-GB" dirty="0">
                <a:solidFill>
                  <a:schemeClr val="bg1"/>
                </a:solidFill>
                <a:latin typeface="Calibri" panose="020F0502020204030204"/>
              </a:rPr>
              <a:t>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a:t>
            </a:r>
            <a:r>
              <a:rPr lang="en-GB" dirty="0" smtClean="0">
                <a:solidFill>
                  <a:schemeClr val="bg1"/>
                </a:solidFill>
                <a:latin typeface="Calibri" panose="020F0502020204030204"/>
              </a:rPr>
              <a:t> Research </a:t>
            </a:r>
            <a:r>
              <a:rPr lang="en-GB" dirty="0">
                <a:solidFill>
                  <a:schemeClr val="bg1"/>
                </a:solidFill>
                <a:latin typeface="Calibri" panose="020F0502020204030204"/>
              </a:rPr>
              <a:t>must be published and available for </a:t>
            </a:r>
            <a:r>
              <a:rPr lang="en-GB" dirty="0" smtClean="0">
                <a:solidFill>
                  <a:schemeClr val="bg1"/>
                </a:solidFill>
                <a:latin typeface="Calibri" panose="020F0502020204030204"/>
              </a:rPr>
              <a:t>inspection.</a:t>
            </a:r>
            <a:endParaRPr lang="en-GB" dirty="0">
              <a:solidFill>
                <a:schemeClr val="bg1"/>
              </a:solidFill>
              <a:latin typeface="Calibri" panose="020F0502020204030204"/>
            </a:endParaRP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r>
              <a:rPr lang="en-GB" dirty="0" smtClean="0">
                <a:solidFill>
                  <a:schemeClr val="bg1"/>
                </a:solidFill>
                <a:latin typeface="Calibri" panose="020F0502020204030204"/>
              </a:rPr>
              <a:t>).</a:t>
            </a:r>
            <a:endParaRPr lang="en-GB" dirty="0">
              <a:solidFill>
                <a:schemeClr val="bg1"/>
              </a:solidFill>
              <a:latin typeface="Calibri" panose="020F0502020204030204"/>
            </a:endParaRPr>
          </a:p>
        </p:txBody>
      </p:sp>
    </p:spTree>
    <p:extLst>
      <p:ext uri="{BB962C8B-B14F-4D97-AF65-F5344CB8AC3E}">
        <p14:creationId xmlns:p14="http://schemas.microsoft.com/office/powerpoint/2010/main" val="26625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6956456"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Personal circumstances and Covid-19</a:t>
            </a:r>
            <a:r>
              <a:rPr lang="en-GB" sz="2800" b="1" dirty="0" smtClean="0">
                <a:latin typeface="Calibri" panose="020F0502020204030204" pitchFamily="34" charset="0"/>
                <a:cs typeface="Calibri" panose="020F0502020204030204" pitchFamily="34" charset="0"/>
              </a:rPr>
              <a:t>criterion</a:t>
            </a:r>
            <a:endParaRPr lang="en-GB" sz="2800" b="1" dirty="0">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circumstances that have arisen as a result of the Covid-19 pandemic should be included here and will be given due consideration.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smtClean="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262705"/>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smtClean="0">
                <a:solidFill>
                  <a:schemeClr val="bg1"/>
                </a:solidFill>
                <a:latin typeface="Calibri" panose="020F0502020204030204" pitchFamily="34" charset="0"/>
                <a:cs typeface="Calibri" panose="020F0502020204030204" pitchFamily="34" charset="0"/>
              </a:rPr>
              <a:t>	By </a:t>
            </a:r>
            <a:r>
              <a:rPr lang="en-GB" sz="1600" dirty="0">
                <a:solidFill>
                  <a:schemeClr val="bg1"/>
                </a:solidFill>
                <a:latin typeface="Calibri" panose="020F0502020204030204" pitchFamily="34" charset="0"/>
                <a:cs typeface="Calibri" panose="020F0502020204030204" pitchFamily="34" charset="0"/>
              </a:rPr>
              <a:t>deadline of </a:t>
            </a:r>
            <a:r>
              <a:rPr lang="en-GB" sz="1600" b="1" dirty="0" smtClean="0">
                <a:solidFill>
                  <a:schemeClr val="bg1"/>
                </a:solidFill>
                <a:latin typeface="Calibri" panose="020F0502020204030204" pitchFamily="34" charset="0"/>
                <a:cs typeface="Calibri" panose="020F0502020204030204" pitchFamily="34" charset="0"/>
              </a:rPr>
              <a:t>18 January </a:t>
            </a:r>
            <a:r>
              <a:rPr lang="en-GB" sz="1600" b="1" dirty="0" smtClean="0">
                <a:solidFill>
                  <a:schemeClr val="bg1"/>
                </a:solidFill>
                <a:latin typeface="Calibri" panose="020F0502020204030204" pitchFamily="34" charset="0"/>
                <a:cs typeface="Calibri" panose="020F0502020204030204" pitchFamily="34" charset="0"/>
              </a:rPr>
              <a:t>2023 </a:t>
            </a:r>
            <a:r>
              <a:rPr lang="en-GB" sz="1600" b="1" dirty="0" smtClean="0">
                <a:solidFill>
                  <a:schemeClr val="bg1"/>
                </a:solidFill>
                <a:latin typeface="Calibri" panose="020F0502020204030204" pitchFamily="34" charset="0"/>
                <a:cs typeface="Calibri" panose="020F0502020204030204" pitchFamily="34" charset="0"/>
              </a:rPr>
              <a:t>at </a:t>
            </a:r>
            <a:r>
              <a:rPr lang="en-GB" sz="1600" b="1" dirty="0">
                <a:solidFill>
                  <a:schemeClr val="bg1"/>
                </a:solidFill>
                <a:latin typeface="Calibri" panose="020F0502020204030204" pitchFamily="34" charset="0"/>
                <a:cs typeface="Calibri" panose="020F0502020204030204" pitchFamily="34" charset="0"/>
              </a:rPr>
              <a:t>12 noon:</a:t>
            </a:r>
          </a:p>
          <a:p>
            <a:pPr marL="542925" lvl="1" indent="-276225">
              <a:spcBef>
                <a:spcPts val="0"/>
              </a:spcBef>
              <a:spcAft>
                <a:spcPts val="600"/>
              </a:spcAft>
              <a:buFont typeface="Wingdings" panose="05000000000000000000" pitchFamily="2" charset="2"/>
              <a:buChar char="ü"/>
            </a:pPr>
            <a:r>
              <a:rPr lang="en-GB" sz="1600" dirty="0" smtClean="0">
                <a:solidFill>
                  <a:schemeClr val="bg1"/>
                </a:solidFill>
                <a:latin typeface="Calibri" panose="020F0502020204030204" pitchFamily="34" charset="0"/>
                <a:cs typeface="Calibri" panose="020F0502020204030204" pitchFamily="34" charset="0"/>
              </a:rPr>
              <a:t>YOUR APPLICATION</a:t>
            </a:r>
          </a:p>
          <a:p>
            <a:pPr marL="266700" lvl="1">
              <a:spcBef>
                <a:spcPts val="0"/>
              </a:spcBef>
              <a:spcAft>
                <a:spcPts val="600"/>
              </a:spcAft>
            </a:pPr>
            <a:r>
              <a:rPr lang="en-GB" sz="1600" dirty="0" smtClean="0">
                <a:solidFill>
                  <a:schemeClr val="bg1"/>
                </a:solidFill>
                <a:latin typeface="Calibri" panose="020F0502020204030204" pitchFamily="34" charset="0"/>
                <a:cs typeface="Calibri" panose="020F0502020204030204" pitchFamily="34" charset="0"/>
              </a:rPr>
              <a:t>	By deadline of </a:t>
            </a:r>
            <a:r>
              <a:rPr lang="en-GB" sz="1600" b="1" dirty="0" smtClean="0">
                <a:solidFill>
                  <a:schemeClr val="bg1"/>
                </a:solidFill>
                <a:latin typeface="Calibri" panose="020F0502020204030204" pitchFamily="34" charset="0"/>
                <a:cs typeface="Calibri" panose="020F0502020204030204" pitchFamily="34" charset="0"/>
              </a:rPr>
              <a:t>28 February </a:t>
            </a:r>
            <a:r>
              <a:rPr lang="en-GB" sz="1600" b="1" dirty="0" smtClean="0">
                <a:solidFill>
                  <a:schemeClr val="bg1"/>
                </a:solidFill>
                <a:latin typeface="Calibri" panose="020F0502020204030204" pitchFamily="34" charset="0"/>
                <a:cs typeface="Calibri" panose="020F0502020204030204" pitchFamily="34" charset="0"/>
              </a:rPr>
              <a:t>2023 </a:t>
            </a:r>
            <a:r>
              <a:rPr lang="en-GB" sz="1600" b="1" dirty="0" smtClean="0">
                <a:solidFill>
                  <a:schemeClr val="bg1"/>
                </a:solidFill>
                <a:latin typeface="Calibri" panose="020F0502020204030204" pitchFamily="34" charset="0"/>
                <a:cs typeface="Calibri" panose="020F0502020204030204" pitchFamily="34" charset="0"/>
              </a:rPr>
              <a:t>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smtClean="0">
                <a:solidFill>
                  <a:schemeClr val="bg1"/>
                </a:solidFill>
                <a:latin typeface="Calibri" panose="020F0502020204030204" pitchFamily="34" charset="0"/>
                <a:cs typeface="Calibri" panose="020F0502020204030204" pitchFamily="34" charset="0"/>
              </a:rPr>
              <a:t>REFERENCES:</a:t>
            </a:r>
            <a:endParaRPr lang="en-GB" sz="1600" dirty="0">
              <a:solidFill>
                <a:schemeClr val="bg1"/>
              </a:solidFill>
              <a:latin typeface="Calibri" panose="020F0502020204030204" pitchFamily="34" charset="0"/>
              <a:cs typeface="Calibri" panose="020F0502020204030204" pitchFamily="34" charset="0"/>
            </a:endParaRP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Head of Department (or their </a:t>
            </a:r>
            <a:r>
              <a:rPr lang="en-GB" sz="1600" dirty="0" smtClean="0">
                <a:solidFill>
                  <a:schemeClr val="bg1"/>
                </a:solidFill>
                <a:latin typeface="Calibri" panose="020F0502020204030204" pitchFamily="34" charset="0"/>
                <a:cs typeface="Calibri" panose="020F0502020204030204" pitchFamily="34" charset="0"/>
              </a:rPr>
              <a:t>delegate – please indicate </a:t>
            </a:r>
            <a:r>
              <a:rPr lang="en-GB" sz="1600" b="1" dirty="0" smtClean="0">
                <a:solidFill>
                  <a:schemeClr val="bg1"/>
                </a:solidFill>
                <a:latin typeface="Calibri" panose="020F0502020204030204" pitchFamily="34" charset="0"/>
                <a:cs typeface="Calibri" panose="020F0502020204030204" pitchFamily="34" charset="0"/>
              </a:rPr>
              <a:t>clearly</a:t>
            </a:r>
            <a:r>
              <a:rPr lang="en-GB" sz="1600" dirty="0" smtClean="0">
                <a:solidFill>
                  <a:schemeClr val="bg1"/>
                </a:solidFill>
                <a:latin typeface="Calibri" panose="020F0502020204030204" pitchFamily="34" charset="0"/>
                <a:cs typeface="Calibri" panose="020F0502020204030204" pitchFamily="34" charset="0"/>
              </a:rPr>
              <a:t> if delegate is representing the HoD). </a:t>
            </a: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a:t>
            </a:r>
            <a:r>
              <a:rPr lang="en-GB" sz="1600" dirty="0" smtClean="0">
                <a:solidFill>
                  <a:schemeClr val="bg1"/>
                </a:solidFill>
                <a:latin typeface="Calibri" panose="020F0502020204030204" pitchFamily="34" charset="0"/>
                <a:cs typeface="Calibri" panose="020F0502020204030204" pitchFamily="34" charset="0"/>
              </a:rPr>
              <a:t>Head </a:t>
            </a:r>
            <a:r>
              <a:rPr lang="en-GB" sz="1600" dirty="0">
                <a:solidFill>
                  <a:schemeClr val="bg1"/>
                </a:solidFill>
                <a:latin typeface="Calibri" panose="020F0502020204030204" pitchFamily="34" charset="0"/>
                <a:cs typeface="Calibri" panose="020F0502020204030204" pitchFamily="34" charset="0"/>
              </a:rPr>
              <a:t>of House (if relevant)</a:t>
            </a:r>
          </a:p>
          <a:p>
            <a:pPr marL="1144588"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One research referee of your choice </a:t>
            </a:r>
            <a:r>
              <a:rPr lang="en-GB" sz="1600" dirty="0" smtClean="0">
                <a:solidFill>
                  <a:schemeClr val="bg1"/>
                </a:solidFill>
                <a:latin typeface="Calibri" panose="020F0502020204030204" pitchFamily="34" charset="0"/>
                <a:cs typeface="Calibri" panose="020F0502020204030204" pitchFamily="34" charset="0"/>
              </a:rPr>
              <a:t>and obtained by you (who </a:t>
            </a:r>
            <a:r>
              <a:rPr lang="en-GB" sz="1600" dirty="0">
                <a:solidFill>
                  <a:schemeClr val="bg1"/>
                </a:solidFill>
                <a:latin typeface="Calibri" panose="020F0502020204030204" pitchFamily="34" charset="0"/>
                <a:cs typeface="Calibri" panose="020F0502020204030204" pitchFamily="34" charset="0"/>
              </a:rPr>
              <a:t>may also refer to teaching and/or good citizenship)</a:t>
            </a:r>
          </a:p>
          <a:p>
            <a:pPr marL="0" lvl="2" indent="0">
              <a:spcAft>
                <a:spcPts val="600"/>
              </a:spcAft>
              <a:buNone/>
            </a:pPr>
            <a:endParaRPr lang="en-GB" sz="800" b="1" dirty="0" smtClean="0">
              <a:solidFill>
                <a:schemeClr val="bg1"/>
              </a:solidFill>
              <a:latin typeface="Calibri" panose="020F0502020204030204" pitchFamily="34" charset="0"/>
              <a:cs typeface="Calibri" panose="020F0502020204030204" pitchFamily="34" charset="0"/>
            </a:endParaRPr>
          </a:p>
          <a:p>
            <a:pPr marL="0" lvl="2" indent="0">
              <a:spcAft>
                <a:spcPts val="600"/>
              </a:spcAft>
              <a:buNone/>
            </a:pPr>
            <a:r>
              <a:rPr lang="en-GB" sz="1600" b="1" dirty="0" smtClean="0">
                <a:solidFill>
                  <a:schemeClr val="bg1"/>
                </a:solidFill>
                <a:latin typeface="Calibri" panose="020F0502020204030204" pitchFamily="34" charset="0"/>
                <a:cs typeface="Calibri" panose="020F0502020204030204" pitchFamily="34" charset="0"/>
              </a:rPr>
              <a:t>References </a:t>
            </a:r>
            <a:r>
              <a:rPr lang="en-GB" sz="1600" dirty="0">
                <a:solidFill>
                  <a:schemeClr val="bg1"/>
                </a:solidFill>
                <a:latin typeface="Calibri" panose="020F0502020204030204" pitchFamily="34" charset="0"/>
                <a:cs typeface="Calibri" panose="020F0502020204030204" pitchFamily="34" charset="0"/>
              </a:rPr>
              <a:t>should be sent </a:t>
            </a:r>
            <a:r>
              <a:rPr lang="en-GB" sz="1600" dirty="0" smtClean="0">
                <a:solidFill>
                  <a:schemeClr val="bg1"/>
                </a:solidFill>
                <a:latin typeface="Calibri" panose="020F0502020204030204" pitchFamily="34" charset="0"/>
                <a:cs typeface="Calibri" panose="020F0502020204030204" pitchFamily="34" charset="0"/>
              </a:rPr>
              <a:t>to </a:t>
            </a:r>
            <a:r>
              <a:rPr lang="en-GB" sz="1600" dirty="0" smtClean="0">
                <a:solidFill>
                  <a:schemeClr val="bg1"/>
                </a:solidFill>
                <a:latin typeface="Calibri" panose="020F0502020204030204" pitchFamily="34" charset="0"/>
                <a:cs typeface="Calibri" panose="020F0502020204030204" pitchFamily="34" charset="0"/>
                <a:hlinkClick r:id="rId2"/>
              </a:rPr>
              <a:t>distinctions@medsci.ox.ac.uk</a:t>
            </a:r>
            <a:r>
              <a:rPr lang="en-GB" sz="1600" dirty="0">
                <a:solidFill>
                  <a:schemeClr val="bg1"/>
                </a:solidFill>
                <a:latin typeface="Calibri" panose="020F0502020204030204" pitchFamily="34" charset="0"/>
                <a:cs typeface="Calibri" panose="020F0502020204030204" pitchFamily="34" charset="0"/>
              </a:rPr>
              <a:t/>
            </a:r>
            <a:br>
              <a:rPr lang="en-GB" sz="1600" dirty="0">
                <a:solidFill>
                  <a:schemeClr val="bg1"/>
                </a:solidFill>
                <a:latin typeface="Calibri" panose="020F0502020204030204" pitchFamily="34" charset="0"/>
                <a:cs typeface="Calibri" panose="020F0502020204030204" pitchFamily="34" charset="0"/>
              </a:rPr>
            </a:br>
            <a:endParaRPr lang="en-GB" sz="1600"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t>
            </a:r>
            <a:r>
              <a:rPr lang="en-GB" sz="1600" i="1" dirty="0" smtClean="0">
                <a:solidFill>
                  <a:schemeClr val="bg1"/>
                </a:solidFill>
                <a:latin typeface="Calibri" panose="020F0502020204030204" pitchFamily="34" charset="0"/>
                <a:cs typeface="Calibri" panose="020F0502020204030204" pitchFamily="34" charset="0"/>
              </a:rPr>
              <a:t>are strongly </a:t>
            </a:r>
            <a:r>
              <a:rPr lang="en-GB" sz="1600" i="1" dirty="0">
                <a:solidFill>
                  <a:schemeClr val="bg1"/>
                </a:solidFill>
                <a:latin typeface="Calibri" panose="020F0502020204030204" pitchFamily="34" charset="0"/>
                <a:cs typeface="Calibri" panose="020F0502020204030204" pitchFamily="34" charset="0"/>
              </a:rPr>
              <a:t>encouraged to contact referees at an early stage (at least 3 weeks before deadline) </a:t>
            </a:r>
            <a:endParaRPr lang="en-GB" sz="1600" i="1" dirty="0" smtClean="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smtClean="0">
                <a:solidFill>
                  <a:schemeClr val="bg1"/>
                </a:solidFill>
                <a:latin typeface="Calibri" panose="020F0502020204030204" pitchFamily="34" charset="0"/>
                <a:cs typeface="Calibri" panose="020F0502020204030204" pitchFamily="34" charset="0"/>
              </a:rPr>
              <a:t>in </a:t>
            </a:r>
            <a:r>
              <a:rPr lang="en-GB" sz="1600" i="1" dirty="0">
                <a:solidFill>
                  <a:schemeClr val="bg1"/>
                </a:solidFill>
                <a:latin typeface="Calibri" panose="020F0502020204030204" pitchFamily="34" charset="0"/>
                <a:cs typeface="Calibri" panose="020F0502020204030204" pitchFamily="34" charset="0"/>
              </a:rPr>
              <a:t>order to ensure they are able to meet the </a:t>
            </a:r>
            <a:r>
              <a:rPr lang="en-GB" sz="1600" i="1" dirty="0" smtClean="0">
                <a:solidFill>
                  <a:schemeClr val="bg1"/>
                </a:solidFill>
                <a:latin typeface="Calibri" panose="020F0502020204030204" pitchFamily="34" charset="0"/>
                <a:cs typeface="Calibri" panose="020F0502020204030204" pitchFamily="34" charset="0"/>
              </a:rPr>
              <a:t>28 February deadline.</a:t>
            </a:r>
            <a:br>
              <a:rPr lang="en-GB" sz="1600" i="1" dirty="0" smtClean="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i="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83051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619</TotalTime>
  <Words>1399</Words>
  <Application>Microsoft Office PowerPoint</Application>
  <PresentationFormat>Widescreen</PresentationFormat>
  <Paragraphs>112</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 Symbols</vt:lpstr>
      <vt:lpstr>Arial</vt:lpstr>
      <vt:lpstr>Calibri</vt:lpstr>
      <vt:lpstr>Century Gothic</vt:lpstr>
      <vt:lpstr>Wingdings</vt:lpstr>
      <vt:lpstr>Wingdings 3</vt:lpstr>
      <vt:lpstr>Slice</vt:lpstr>
      <vt:lpstr>Recognition of Distinction Exercise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36</cp:revision>
  <dcterms:created xsi:type="dcterms:W3CDTF">2021-11-17T15:57:25Z</dcterms:created>
  <dcterms:modified xsi:type="dcterms:W3CDTF">2022-11-21T10:11:19Z</dcterms:modified>
</cp:coreProperties>
</file>