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10" clrIdx="0">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0723" autoAdjust="0"/>
  </p:normalViewPr>
  <p:slideViewPr>
    <p:cSldViewPr snapToGrid="0">
      <p:cViewPr varScale="1">
        <p:scale>
          <a:sx n="101" d="100"/>
          <a:sy n="101" d="100"/>
        </p:scale>
        <p:origin x="378" y="1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2EB07-60E6-4876-845A-B0B35D5F7F5B}" type="datetimeFigureOut">
              <a:rPr lang="en-GB" smtClean="0"/>
              <a:t>23/11/2022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B4660-4652-4FDF-970C-A9DBAC06575B}" type="slidenum">
              <a:rPr lang="en-GB" smtClean="0"/>
              <a:t>‹#›</a:t>
            </a:fld>
            <a:endParaRPr lang="en-GB"/>
          </a:p>
        </p:txBody>
      </p:sp>
    </p:spTree>
    <p:extLst>
      <p:ext uri="{BB962C8B-B14F-4D97-AF65-F5344CB8AC3E}">
        <p14:creationId xmlns:p14="http://schemas.microsoft.com/office/powerpoint/2010/main" val="55182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1</a:t>
            </a:fld>
            <a:endParaRPr lang="en-GB"/>
          </a:p>
        </p:txBody>
      </p:sp>
    </p:spTree>
    <p:extLst>
      <p:ext uri="{BB962C8B-B14F-4D97-AF65-F5344CB8AC3E}">
        <p14:creationId xmlns:p14="http://schemas.microsoft.com/office/powerpoint/2010/main" val="232110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5</a:t>
            </a:fld>
            <a:endParaRPr lang="en-GB"/>
          </a:p>
        </p:txBody>
      </p:sp>
    </p:spTree>
    <p:extLst>
      <p:ext uri="{BB962C8B-B14F-4D97-AF65-F5344CB8AC3E}">
        <p14:creationId xmlns:p14="http://schemas.microsoft.com/office/powerpoint/2010/main" val="1210774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70198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CACD29C6-3658-463C-B3CD-51F34BDC4F29}" type="datetimeFigureOut">
              <a:rPr lang="en-GB" smtClean="0"/>
              <a:t>23/11/2022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423126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6717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81173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0829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4711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0082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011365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69229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38168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375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CD29C6-3658-463C-B3CD-51F34BDC4F29}" type="datetimeFigureOut">
              <a:rPr lang="en-GB" smtClean="0"/>
              <a:t>23/11/2022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54514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ACD29C6-3658-463C-B3CD-51F34BDC4F29}" type="datetimeFigureOut">
              <a:rPr lang="en-GB" smtClean="0"/>
              <a:t>23/11/2022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6285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CD29C6-3658-463C-B3CD-51F34BDC4F29}" type="datetimeFigureOut">
              <a:rPr lang="en-GB" smtClean="0"/>
              <a:t>23/11/2022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3777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D29C6-3658-463C-B3CD-51F34BDC4F29}" type="datetimeFigureOut">
              <a:rPr lang="en-GB" smtClean="0"/>
              <a:t>23/11/2022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415513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23/11/2022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912350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23/11/2022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761841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ACD29C6-3658-463C-B3CD-51F34BDC4F29}" type="datetimeFigureOut">
              <a:rPr lang="en-GB" smtClean="0"/>
              <a:t>23/11/2022</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C06FCFF-E0DB-4C12-A204-614A47C35C52}" type="slidenum">
              <a:rPr lang="en-GB" smtClean="0"/>
              <a:t>‹#›</a:t>
            </a:fld>
            <a:endParaRPr lang="en-GB"/>
          </a:p>
        </p:txBody>
      </p:sp>
    </p:spTree>
    <p:extLst>
      <p:ext uri="{BB962C8B-B14F-4D97-AF65-F5344CB8AC3E}">
        <p14:creationId xmlns:p14="http://schemas.microsoft.com/office/powerpoint/2010/main" val="445910565"/>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ingunn.haugen@medsci.ox.ac.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r.admin.ox.ac.uk/recognition-of-distinctio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hr.admin.ox.ac.uk/recognition-of-distinction-2023" TargetMode="External"/><Relationship Id="rId2" Type="http://schemas.openxmlformats.org/officeDocument/2006/relationships/hyperlink" Target="mailto:distinctions@medsci.ox.ac.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685799"/>
            <a:ext cx="9395702" cy="2971801"/>
          </a:xfrm>
          <a:noFill/>
        </p:spPr>
        <p:txBody>
          <a:bodyPr/>
          <a:lstStyle/>
          <a:p>
            <a:pPr algn="l"/>
            <a:r>
              <a:rPr lang="en-GB" sz="5400" dirty="0" smtClean="0"/>
              <a:t>Recognition of </a:t>
            </a:r>
            <a:r>
              <a:rPr lang="en-GB" sz="5400" dirty="0" smtClean="0">
                <a:latin typeface="Calibri" panose="020F0502020204030204" pitchFamily="34" charset="0"/>
                <a:cs typeface="Calibri" panose="020F0502020204030204" pitchFamily="34" charset="0"/>
              </a:rPr>
              <a:t>Distinction</a:t>
            </a:r>
            <a:r>
              <a:rPr lang="en-GB" sz="5400" dirty="0" smtClean="0"/>
              <a:t> Exercise 2023</a:t>
            </a:r>
            <a:endParaRPr lang="en-GB" sz="5400" dirty="0"/>
          </a:p>
        </p:txBody>
      </p:sp>
      <p:sp>
        <p:nvSpPr>
          <p:cNvPr id="3" name="Subtitle 2"/>
          <p:cNvSpPr>
            <a:spLocks noGrp="1"/>
          </p:cNvSpPr>
          <p:nvPr>
            <p:ph type="subTitle" idx="1"/>
          </p:nvPr>
        </p:nvSpPr>
        <p:spPr/>
        <p:txBody>
          <a:bodyPr>
            <a:noAutofit/>
          </a:bodyPr>
          <a:lstStyle/>
          <a:p>
            <a:pPr algn="l"/>
            <a:endParaRPr lang="en-GB" sz="2800" u="sng" cap="none" dirty="0" smtClean="0">
              <a:solidFill>
                <a:schemeClr val="tx1"/>
              </a:solidFill>
              <a:latin typeface="Calibri" panose="020F0502020204030204" pitchFamily="34" charset="0"/>
              <a:cs typeface="Calibri" panose="020F0502020204030204" pitchFamily="34" charset="0"/>
            </a:endParaRPr>
          </a:p>
          <a:p>
            <a:pPr algn="l"/>
            <a:r>
              <a:rPr lang="en-GB" sz="2800" u="sng" cap="none" dirty="0" smtClean="0">
                <a:solidFill>
                  <a:schemeClr val="tx1"/>
                </a:solidFill>
                <a:latin typeface="Calibri" panose="020F0502020204030204" pitchFamily="34" charset="0"/>
                <a:cs typeface="Calibri" panose="020F0502020204030204" pitchFamily="34" charset="0"/>
              </a:rPr>
              <a:t>November 2022</a:t>
            </a:r>
          </a:p>
          <a:p>
            <a:pPr algn="l"/>
            <a:r>
              <a:rPr lang="en-GB" sz="2000" cap="none" dirty="0" smtClean="0">
                <a:solidFill>
                  <a:srgbClr val="FFC000"/>
                </a:solidFill>
                <a:latin typeface="Calibri" panose="020F0502020204030204" pitchFamily="34" charset="0"/>
                <a:cs typeface="Calibri" panose="020F0502020204030204" pitchFamily="34" charset="0"/>
              </a:rPr>
              <a:t>Ingunn Haugen | Divisional Academic HR Manager</a:t>
            </a:r>
            <a:endParaRPr lang="en-GB" sz="2000" cap="none" dirty="0">
              <a:solidFill>
                <a:srgbClr val="FFC000"/>
              </a:solidFill>
              <a:latin typeface="Calibri" panose="020F0502020204030204" pitchFamily="34" charset="0"/>
              <a:cs typeface="Calibri" panose="020F0502020204030204" pitchFamily="34" charset="0"/>
            </a:endParaRPr>
          </a:p>
          <a:p>
            <a:pPr algn="l"/>
            <a:endParaRPr lang="en-GB" sz="2000" cap="none" dirty="0" smtClean="0">
              <a:solidFill>
                <a:schemeClr val="bg1"/>
              </a:solidFill>
              <a:latin typeface="Calibri" panose="020F0502020204030204" pitchFamily="34" charset="0"/>
              <a:cs typeface="Calibri" panose="020F0502020204030204" pitchFamily="34" charset="0"/>
            </a:endParaRPr>
          </a:p>
          <a:p>
            <a:pPr algn="l"/>
            <a:endParaRPr lang="en-GB" sz="2000" dirty="0" smtClean="0">
              <a:solidFill>
                <a:schemeClr val="bg1"/>
              </a:solidFill>
              <a:latin typeface="Calibri" panose="020F0502020204030204" pitchFamily="34" charset="0"/>
              <a:cs typeface="Calibri" panose="020F0502020204030204" pitchFamily="34" charset="0"/>
            </a:endParaRPr>
          </a:p>
          <a:p>
            <a:pPr algn="l"/>
            <a:endParaRPr lang="en-GB" sz="2000" dirty="0" smtClean="0">
              <a:solidFill>
                <a:schemeClr val="bg1"/>
              </a:solidFill>
              <a:latin typeface="Calibri" panose="020F0502020204030204" pitchFamily="34" charset="0"/>
              <a:cs typeface="Calibri" panose="020F0502020204030204" pitchFamily="34" charset="0"/>
            </a:endParaRPr>
          </a:p>
          <a:p>
            <a:endParaRPr lang="en-GB" sz="2000"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513490" y="14505557"/>
            <a:ext cx="12192000" cy="779235"/>
          </a:xfrm>
          <a:prstGeom prst="rect">
            <a:avLst/>
          </a:prstGeom>
          <a:noFill/>
        </p:spPr>
        <p:txBody>
          <a:bodyPr wrap="square" rtlCol="0">
            <a:spAutoFit/>
          </a:bodyPr>
          <a:lstStyle/>
          <a:p>
            <a:endParaRPr lang="en-GB"/>
          </a:p>
        </p:txBody>
      </p:sp>
    </p:spTree>
    <p:extLst>
      <p:ext uri="{BB962C8B-B14F-4D97-AF65-F5344CB8AC3E}">
        <p14:creationId xmlns:p14="http://schemas.microsoft.com/office/powerpoint/2010/main" val="2528887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2762616" cy="523220"/>
          </a:xfrm>
          <a:prstGeom prst="rect">
            <a:avLst/>
          </a:prstGeom>
          <a:noFill/>
        </p:spPr>
        <p:txBody>
          <a:bodyPr wrap="none" rtlCol="0">
            <a:spAutoFit/>
          </a:bodyPr>
          <a:lstStyle/>
          <a:p>
            <a:r>
              <a:rPr lang="en-GB" sz="2800" b="1" dirty="0" smtClean="0">
                <a:solidFill>
                  <a:schemeClr val="bg1"/>
                </a:solidFill>
                <a:latin typeface="Calibri" panose="020F0502020204030204" pitchFamily="34" charset="0"/>
                <a:cs typeface="Calibri" panose="020F0502020204030204" pitchFamily="34" charset="0"/>
              </a:rPr>
              <a:t>Research Referee</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077766"/>
          </a:xfrm>
          <a:prstGeom prst="rect">
            <a:avLst/>
          </a:prstGeom>
          <a:solidFill>
            <a:schemeClr val="tx1"/>
          </a:solidFill>
        </p:spPr>
        <p:txBody>
          <a:bodyPr wrap="square" rtlCol="0">
            <a:spAutoFit/>
          </a:bodyPr>
          <a:lstStyle/>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should explain how the applicant’s work fits within the field of research, as this will assist them in evaluating the work and in interpreting the other research evaluations. This may be particularly helpful in respect of interdisciplinary applicants</a:t>
            </a:r>
            <a:r>
              <a:rPr lang="en-GB" sz="1600" dirty="0" smtClean="0">
                <a:solidFill>
                  <a:schemeClr val="bg1"/>
                </a:solidFill>
                <a:latin typeface="Calibri" panose="020F0502020204030204" pitchFamily="34" charset="0"/>
                <a:cs typeface="Calibri" panose="020F0502020204030204" pitchFamily="34" charset="0"/>
              </a:rPr>
              <a:t>.</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be internal or external to Oxford</a:t>
            </a:r>
            <a:r>
              <a:rPr lang="en-GB" sz="1600" dirty="0" smtClean="0">
                <a:solidFill>
                  <a:schemeClr val="bg1"/>
                </a:solidFill>
                <a:latin typeface="Calibri" panose="020F0502020204030204" pitchFamily="34" charset="0"/>
                <a:cs typeface="Calibri" panose="020F0502020204030204" pitchFamily="34" charset="0"/>
              </a:rPr>
              <a:t>.</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also address the teaching and/or good citizenship criteria if they wish to do so.</a:t>
            </a:r>
          </a:p>
          <a:p>
            <a:endParaRPr lang="en-GB" sz="1600" dirty="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0907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358153"/>
            <a:ext cx="3227294" cy="523220"/>
          </a:xfrm>
          <a:prstGeom prst="rect">
            <a:avLst/>
          </a:prstGeom>
          <a:noFill/>
        </p:spPr>
        <p:txBody>
          <a:bodyPr wrap="square" rtlCol="0">
            <a:spAutoFit/>
          </a:bodyPr>
          <a:lstStyle/>
          <a:p>
            <a:r>
              <a:rPr lang="en-GB" sz="2800" b="1" dirty="0" smtClean="0">
                <a:solidFill>
                  <a:schemeClr val="bg1"/>
                </a:solidFill>
                <a:latin typeface="Calibri" panose="020F0502020204030204" pitchFamily="34" charset="0"/>
                <a:cs typeface="Calibri" panose="020F0502020204030204" pitchFamily="34" charset="0"/>
              </a:rPr>
              <a:t>Process</a:t>
            </a:r>
            <a:endParaRPr lang="en-GB" sz="2800" b="1"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539430"/>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Applications will be considered by the </a:t>
            </a:r>
            <a:r>
              <a:rPr lang="en-GB" sz="1600" dirty="0" smtClean="0">
                <a:solidFill>
                  <a:schemeClr val="bg1"/>
                </a:solidFill>
                <a:latin typeface="Calibri" panose="020F0502020204030204" pitchFamily="34" charset="0"/>
                <a:cs typeface="Calibri" panose="020F0502020204030204" pitchFamily="34" charset="0"/>
              </a:rPr>
              <a:t>Medical </a:t>
            </a:r>
            <a:r>
              <a:rPr lang="en-GB" sz="1600" dirty="0">
                <a:solidFill>
                  <a:schemeClr val="bg1"/>
                </a:solidFill>
                <a:latin typeface="Calibri" panose="020F0502020204030204" pitchFamily="34" charset="0"/>
                <a:cs typeface="Calibri" panose="020F0502020204030204" pitchFamily="34" charset="0"/>
              </a:rPr>
              <a:t>Sciences Recognition of Distinction Committee, appointed by the Divisional Board. </a:t>
            </a:r>
            <a:r>
              <a:rPr lang="en-GB" sz="1600" dirty="0" smtClean="0">
                <a:solidFill>
                  <a:schemeClr val="bg1"/>
                </a:solidFill>
                <a:latin typeface="Calibri" panose="020F0502020204030204" pitchFamily="34" charset="0"/>
                <a:cs typeface="Calibri" panose="020F0502020204030204" pitchFamily="34" charset="0"/>
              </a:rPr>
              <a:t>The Distinction Committee meeting will take place in or around June 2023.</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Committee encompasses the broad disciplinary spread of the Division. </a:t>
            </a:r>
            <a:r>
              <a:rPr lang="en-GB" sz="1600" dirty="0" smtClean="0">
                <a:solidFill>
                  <a:schemeClr val="bg1"/>
                </a:solidFill>
                <a:latin typeface="Calibri" panose="020F0502020204030204" pitchFamily="34" charset="0"/>
                <a:cs typeface="Calibri" panose="020F0502020204030204" pitchFamily="34" charset="0"/>
              </a:rPr>
              <a:t>Some external </a:t>
            </a:r>
            <a:r>
              <a:rPr lang="en-GB" sz="1600" dirty="0">
                <a:solidFill>
                  <a:schemeClr val="bg1"/>
                </a:solidFill>
                <a:latin typeface="Calibri" panose="020F0502020204030204" pitchFamily="34" charset="0"/>
                <a:cs typeface="Calibri" panose="020F0502020204030204" pitchFamily="34" charset="0"/>
              </a:rPr>
              <a:t>academics also </a:t>
            </a:r>
            <a:r>
              <a:rPr lang="en-GB" sz="1600" dirty="0" smtClean="0">
                <a:solidFill>
                  <a:schemeClr val="bg1"/>
                </a:solidFill>
                <a:latin typeface="Calibri" panose="020F0502020204030204" pitchFamily="34" charset="0"/>
                <a:cs typeface="Calibri" panose="020F0502020204030204" pitchFamily="34" charset="0"/>
              </a:rPr>
              <a:t>serve </a:t>
            </a:r>
            <a:r>
              <a:rPr lang="en-GB" sz="1600" dirty="0">
                <a:solidFill>
                  <a:schemeClr val="bg1"/>
                </a:solidFill>
                <a:latin typeface="Calibri" panose="020F0502020204030204" pitchFamily="34" charset="0"/>
                <a:cs typeface="Calibri" panose="020F0502020204030204" pitchFamily="34" charset="0"/>
              </a:rPr>
              <a:t>on the Committee. Divisional committees will confer as necessary about applications from individuals whose work is interdisciplinary or who hold contracts in more than one division</a:t>
            </a:r>
            <a:r>
              <a:rPr lang="en-GB" sz="1600" dirty="0" smtClean="0">
                <a:solidFill>
                  <a:schemeClr val="bg1"/>
                </a:solidFill>
                <a:latin typeface="Calibri" panose="020F0502020204030204" pitchFamily="34" charset="0"/>
                <a:cs typeface="Calibri" panose="020F0502020204030204" pitchFamily="34" charset="0"/>
              </a:rPr>
              <a:t>.</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In addition to the references arranged by applicants, the divisional committee will seek </a:t>
            </a:r>
            <a:r>
              <a:rPr lang="en-GB" sz="1600" dirty="0" smtClean="0">
                <a:solidFill>
                  <a:schemeClr val="bg1"/>
                </a:solidFill>
                <a:latin typeface="Calibri" panose="020F0502020204030204" pitchFamily="34" charset="0"/>
                <a:cs typeface="Calibri" panose="020F0502020204030204" pitchFamily="34" charset="0"/>
              </a:rPr>
              <a:t>4 or more </a:t>
            </a:r>
            <a:r>
              <a:rPr lang="en-GB" sz="1600" dirty="0">
                <a:solidFill>
                  <a:schemeClr val="bg1"/>
                </a:solidFill>
                <a:latin typeface="Calibri" panose="020F0502020204030204" pitchFamily="34" charset="0"/>
                <a:cs typeface="Calibri" panose="020F0502020204030204" pitchFamily="34" charset="0"/>
              </a:rPr>
              <a:t>additional </a:t>
            </a:r>
            <a:r>
              <a:rPr lang="en-GB" sz="1600" b="1" dirty="0">
                <a:solidFill>
                  <a:schemeClr val="bg1"/>
                </a:solidFill>
                <a:latin typeface="Calibri" panose="020F0502020204030204" pitchFamily="34" charset="0"/>
                <a:cs typeface="Calibri" panose="020F0502020204030204" pitchFamily="34" charset="0"/>
              </a:rPr>
              <a:t>independent </a:t>
            </a:r>
            <a:r>
              <a:rPr lang="en-GB" sz="1600" dirty="0">
                <a:solidFill>
                  <a:schemeClr val="bg1"/>
                </a:solidFill>
                <a:latin typeface="Calibri" panose="020F0502020204030204" pitchFamily="34" charset="0"/>
                <a:cs typeface="Calibri" panose="020F0502020204030204" pitchFamily="34" charset="0"/>
              </a:rPr>
              <a:t>evaluations for each applicant (to ensure that the University requirement to receive at least 3 evaluations is met).  </a:t>
            </a:r>
            <a:endParaRPr lang="en-GB" sz="1600" dirty="0" smtClean="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 minimum of </a:t>
            </a:r>
            <a:r>
              <a:rPr lang="en-GB" sz="1600" dirty="0" smtClean="0">
                <a:solidFill>
                  <a:schemeClr val="bg1"/>
                </a:solidFill>
                <a:latin typeface="Calibri" panose="020F0502020204030204" pitchFamily="34" charset="0"/>
                <a:cs typeface="Calibri" panose="020F0502020204030204" pitchFamily="34" charset="0"/>
              </a:rPr>
              <a:t>6 external </a:t>
            </a:r>
            <a:r>
              <a:rPr lang="en-GB" sz="1600" dirty="0">
                <a:solidFill>
                  <a:schemeClr val="bg1"/>
                </a:solidFill>
                <a:latin typeface="Calibri" panose="020F0502020204030204" pitchFamily="34" charset="0"/>
                <a:cs typeface="Calibri" panose="020F0502020204030204" pitchFamily="34" charset="0"/>
              </a:rPr>
              <a:t>assessors will be contacted in each case. </a:t>
            </a:r>
            <a:r>
              <a:rPr lang="en-GB" sz="1600" b="1" dirty="0">
                <a:solidFill>
                  <a:schemeClr val="bg1"/>
                </a:solidFill>
                <a:latin typeface="Calibri" panose="020F0502020204030204" pitchFamily="34" charset="0"/>
                <a:cs typeface="Calibri" panose="020F0502020204030204" pitchFamily="34" charset="0"/>
              </a:rPr>
              <a:t>Heads of department will be asked to provide names </a:t>
            </a:r>
            <a:r>
              <a:rPr lang="en-GB" sz="1600" dirty="0">
                <a:solidFill>
                  <a:schemeClr val="bg1"/>
                </a:solidFill>
                <a:latin typeface="Calibri" panose="020F0502020204030204" pitchFamily="34" charset="0"/>
                <a:cs typeface="Calibri" panose="020F0502020204030204" pitchFamily="34" charset="0"/>
              </a:rPr>
              <a:t>(consulting with senior colleagues as appropriate). These independent evaluations will focus on the extent to which the applicant meets the research criterion. </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3092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261335"/>
            <a:ext cx="3227294" cy="523220"/>
          </a:xfrm>
          <a:prstGeom prst="rect">
            <a:avLst/>
          </a:prstGeom>
          <a:noFill/>
        </p:spPr>
        <p:txBody>
          <a:bodyPr wrap="square" rtlCol="0">
            <a:spAutoFit/>
          </a:bodyPr>
          <a:lstStyle/>
          <a:p>
            <a:r>
              <a:rPr lang="en-GB" sz="2800" b="1" dirty="0" smtClean="0">
                <a:solidFill>
                  <a:schemeClr val="bg1"/>
                </a:solidFill>
                <a:latin typeface="Calibri" panose="020F0502020204030204" pitchFamily="34" charset="0"/>
                <a:cs typeface="Calibri" panose="020F0502020204030204" pitchFamily="34" charset="0"/>
              </a:rPr>
              <a:t>Process </a:t>
            </a:r>
            <a:r>
              <a:rPr lang="en-GB" sz="2000" b="1" dirty="0" smtClean="0">
                <a:solidFill>
                  <a:schemeClr val="bg1"/>
                </a:solidFill>
                <a:latin typeface="Calibri" panose="020F0502020204030204" pitchFamily="34" charset="0"/>
                <a:cs typeface="Calibri" panose="020F0502020204030204" pitchFamily="34" charset="0"/>
              </a:rPr>
              <a:t>(continued)</a:t>
            </a:r>
            <a:endParaRPr lang="en-GB" sz="2000" b="1"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785652"/>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Proposals from divisional committees will be considered by the University’s Senior Appointments Panel, chaired by the </a:t>
            </a:r>
            <a:r>
              <a:rPr lang="en-GB" sz="1600" dirty="0" smtClean="0">
                <a:solidFill>
                  <a:schemeClr val="bg1"/>
                </a:solidFill>
                <a:latin typeface="Calibri" panose="020F0502020204030204" pitchFamily="34" charset="0"/>
                <a:cs typeface="Calibri" panose="020F0502020204030204" pitchFamily="34" charset="0"/>
              </a:rPr>
              <a:t>Vice-Chancellor, in July 2023.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Applicants will be notified in writing of the outcome by the VC. Titles will take effect </a:t>
            </a:r>
            <a:r>
              <a:rPr lang="en-GB" sz="1600" dirty="0" smtClean="0">
                <a:solidFill>
                  <a:schemeClr val="bg1"/>
                </a:solidFill>
                <a:latin typeface="Calibri" panose="020F0502020204030204" pitchFamily="34" charset="0"/>
                <a:cs typeface="Calibri" panose="020F0502020204030204" pitchFamily="34" charset="0"/>
              </a:rPr>
              <a:t>immediately.</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Successful candidates whose substantive post is in one of the Associate Professor grades </a:t>
            </a:r>
            <a:r>
              <a:rPr lang="en-GB" sz="1600" dirty="0" smtClean="0">
                <a:solidFill>
                  <a:schemeClr val="bg1"/>
                </a:solidFill>
                <a:latin typeface="Calibri" panose="020F0502020204030204" pitchFamily="34" charset="0"/>
                <a:cs typeface="Calibri" panose="020F0502020204030204" pitchFamily="34" charset="0"/>
              </a:rPr>
              <a:t>or who are on Grades 9S or 10S will </a:t>
            </a:r>
            <a:r>
              <a:rPr lang="en-GB" sz="1600" dirty="0">
                <a:solidFill>
                  <a:schemeClr val="bg1"/>
                </a:solidFill>
                <a:latin typeface="Calibri" panose="020F0502020204030204" pitchFamily="34" charset="0"/>
                <a:cs typeface="Calibri" panose="020F0502020204030204" pitchFamily="34" charset="0"/>
              </a:rPr>
              <a:t>receive an increase to their salary of </a:t>
            </a:r>
            <a:r>
              <a:rPr lang="en-GB" sz="1600" dirty="0" smtClean="0">
                <a:solidFill>
                  <a:schemeClr val="bg1"/>
                </a:solidFill>
                <a:latin typeface="Calibri" panose="020F0502020204030204" pitchFamily="34" charset="0"/>
                <a:cs typeface="Calibri" panose="020F0502020204030204" pitchFamily="34" charset="0"/>
              </a:rPr>
              <a:t>£2,931 </a:t>
            </a:r>
            <a:r>
              <a:rPr lang="en-GB" sz="1600" dirty="0">
                <a:solidFill>
                  <a:schemeClr val="bg1"/>
                </a:solidFill>
                <a:latin typeface="Calibri" panose="020F0502020204030204" pitchFamily="34" charset="0"/>
                <a:cs typeface="Calibri" panose="020F0502020204030204" pitchFamily="34" charset="0"/>
              </a:rPr>
              <a:t>p.a. (at 1 </a:t>
            </a:r>
            <a:r>
              <a:rPr lang="en-GB" sz="1600" dirty="0" smtClean="0">
                <a:solidFill>
                  <a:schemeClr val="bg1"/>
                </a:solidFill>
                <a:latin typeface="Calibri" panose="020F0502020204030204" pitchFamily="34" charset="0"/>
                <a:cs typeface="Calibri" panose="020F0502020204030204" pitchFamily="34" charset="0"/>
              </a:rPr>
              <a:t>August 2022 rates</a:t>
            </a:r>
            <a:r>
              <a:rPr lang="en-GB" sz="1600" dirty="0">
                <a:solidFill>
                  <a:schemeClr val="bg1"/>
                </a:solidFill>
                <a:latin typeface="Calibri" panose="020F0502020204030204" pitchFamily="34" charset="0"/>
                <a:cs typeface="Calibri" panose="020F0502020204030204" pitchFamily="34" charset="0"/>
              </a:rPr>
              <a:t>). They will then become eligible for consideration in subsequent professorial merit pay exercises</a:t>
            </a:r>
            <a:r>
              <a:rPr lang="en-GB" sz="1600" dirty="0" smtClean="0">
                <a:solidFill>
                  <a:schemeClr val="bg1"/>
                </a:solidFill>
                <a:latin typeface="Calibri" panose="020F0502020204030204" pitchFamily="34" charset="0"/>
                <a:cs typeface="Calibri" panose="020F0502020204030204" pitchFamily="34" charset="0"/>
              </a:rPr>
              <a:t>.</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Feedback to unsuccessful applicants will be included in decision letters at the end of the process. </a:t>
            </a:r>
            <a:endParaRPr lang="en-GB" sz="1600" dirty="0" smtClean="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Unsuccessful candidates may reapply for title in subsequent exercises, but are advised that success in subsequent exercises will require additional evidence against the criteria. It is strongly recommended that applicants seek the advice of their head of department before applying again</a:t>
            </a:r>
            <a:r>
              <a:rPr lang="en-GB" sz="1600" dirty="0" smtClean="0">
                <a:solidFill>
                  <a:schemeClr val="bg1"/>
                </a:solidFill>
                <a:latin typeface="Calibri" panose="020F0502020204030204" pitchFamily="34" charset="0"/>
                <a:cs typeface="Calibri" panose="020F0502020204030204" pitchFamily="34" charset="0"/>
              </a:rPr>
              <a:t>.</a:t>
            </a:r>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2640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extBox 1"/>
          <p:cNvSpPr txBox="1"/>
          <p:nvPr/>
        </p:nvSpPr>
        <p:spPr>
          <a:xfrm>
            <a:off x="2164976" y="1976716"/>
            <a:ext cx="9426388" cy="2062103"/>
          </a:xfrm>
          <a:prstGeom prst="rect">
            <a:avLst/>
          </a:prstGeom>
          <a:noFill/>
        </p:spPr>
        <p:txBody>
          <a:bodyPr wrap="square" rtlCol="0">
            <a:spAutoFit/>
          </a:bodyPr>
          <a:lstStyle/>
          <a:p>
            <a:endParaRPr lang="en-GB" sz="3200" dirty="0">
              <a:solidFill>
                <a:schemeClr val="bg1"/>
              </a:solidFill>
              <a:latin typeface="Calibri" panose="020F0502020204030204" pitchFamily="34" charset="0"/>
              <a:cs typeface="Calibri" panose="020F0502020204030204" pitchFamily="34" charset="0"/>
            </a:endParaRPr>
          </a:p>
          <a:p>
            <a:r>
              <a:rPr lang="en-GB" sz="3200" dirty="0">
                <a:solidFill>
                  <a:schemeClr val="bg1"/>
                </a:solidFill>
                <a:latin typeface="Calibri" panose="020F0502020204030204" pitchFamily="34" charset="0"/>
                <a:cs typeface="Calibri" panose="020F0502020204030204" pitchFamily="34" charset="0"/>
              </a:rPr>
              <a:t>Please contact </a:t>
            </a:r>
            <a:r>
              <a:rPr lang="en-GB" sz="3200" dirty="0" smtClean="0">
                <a:solidFill>
                  <a:schemeClr val="bg1"/>
                </a:solidFill>
                <a:latin typeface="Calibri" panose="020F0502020204030204" pitchFamily="34" charset="0"/>
                <a:cs typeface="Calibri" panose="020F0502020204030204" pitchFamily="34" charset="0"/>
                <a:hlinkClick r:id="rId2"/>
              </a:rPr>
              <a:t>ingunn.haugen@medsci.ox.ac.uk</a:t>
            </a:r>
            <a:r>
              <a:rPr lang="en-GB" sz="3200" dirty="0" smtClean="0">
                <a:solidFill>
                  <a:schemeClr val="bg1"/>
                </a:solidFill>
                <a:latin typeface="Calibri" panose="020F0502020204030204" pitchFamily="34" charset="0"/>
                <a:cs typeface="Calibri" panose="020F0502020204030204" pitchFamily="34" charset="0"/>
              </a:rPr>
              <a:t>  </a:t>
            </a:r>
            <a:endParaRPr lang="en-GB" sz="3200" dirty="0">
              <a:solidFill>
                <a:schemeClr val="bg1"/>
              </a:solidFill>
              <a:latin typeface="Calibri" panose="020F0502020204030204" pitchFamily="34" charset="0"/>
              <a:cs typeface="Calibri" panose="020F0502020204030204" pitchFamily="34" charset="0"/>
            </a:endParaRPr>
          </a:p>
          <a:p>
            <a:r>
              <a:rPr lang="en-GB" sz="3200" dirty="0">
                <a:solidFill>
                  <a:schemeClr val="bg1"/>
                </a:solidFill>
                <a:latin typeface="Calibri" panose="020F0502020204030204" pitchFamily="34" charset="0"/>
                <a:cs typeface="Calibri" panose="020F0502020204030204" pitchFamily="34" charset="0"/>
              </a:rPr>
              <a:t>with any questions or concerns.</a:t>
            </a:r>
          </a:p>
          <a:p>
            <a:endParaRPr lang="en-GB" sz="3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313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376979" y="1070385"/>
            <a:ext cx="2689412" cy="769441"/>
          </a:xfrm>
          <a:prstGeom prst="rect">
            <a:avLst/>
          </a:prstGeom>
          <a:noFill/>
        </p:spPr>
        <p:txBody>
          <a:bodyPr wrap="square" rtlCol="0">
            <a:spAutoFit/>
          </a:bodyPr>
          <a:lstStyle/>
          <a:p>
            <a:r>
              <a:rPr lang="en-GB" sz="4400" b="1" dirty="0" smtClean="0">
                <a:solidFill>
                  <a:schemeClr val="bg1"/>
                </a:solidFill>
                <a:latin typeface="Calibri" panose="020F0502020204030204" pitchFamily="34" charset="0"/>
                <a:cs typeface="Calibri" panose="020F0502020204030204" pitchFamily="34" charset="0"/>
              </a:rPr>
              <a:t>Content</a:t>
            </a:r>
            <a:endParaRPr lang="en-GB" sz="4400" b="1" dirty="0">
              <a:solidFill>
                <a:schemeClr val="bg1"/>
              </a:solidFill>
              <a:latin typeface="Calibri" panose="020F0502020204030204" pitchFamily="34" charset="0"/>
              <a:cs typeface="Calibri" panose="020F0502020204030204" pitchFamily="34" charset="0"/>
            </a:endParaRPr>
          </a:p>
        </p:txBody>
      </p:sp>
      <p:sp>
        <p:nvSpPr>
          <p:cNvPr id="3" name="TextBox 2"/>
          <p:cNvSpPr txBox="1"/>
          <p:nvPr/>
        </p:nvSpPr>
        <p:spPr>
          <a:xfrm>
            <a:off x="1376979" y="2721685"/>
            <a:ext cx="7939143" cy="2677656"/>
          </a:xfrm>
          <a:prstGeom prst="rect">
            <a:avLst/>
          </a:prstGeom>
          <a:noFill/>
        </p:spPr>
        <p:txBody>
          <a:bodyPr wrap="square" rtlCol="0">
            <a:spAutoFit/>
          </a:bodyPr>
          <a:lstStyle/>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Overview of the scheme</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Criteria for Distinction</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Structure of CV</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Personal circumstances and Covid-19</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Application and References</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Process</a:t>
            </a:r>
          </a:p>
        </p:txBody>
      </p:sp>
    </p:spTree>
    <p:extLst>
      <p:ext uri="{BB962C8B-B14F-4D97-AF65-F5344CB8AC3E}">
        <p14:creationId xmlns:p14="http://schemas.microsoft.com/office/powerpoint/2010/main" val="333219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065007" y="1196788"/>
            <a:ext cx="2915323" cy="461665"/>
          </a:xfrm>
          <a:prstGeom prst="rect">
            <a:avLst/>
          </a:prstGeom>
          <a:noFill/>
        </p:spPr>
        <p:txBody>
          <a:bodyPr wrap="square" rtlCol="0">
            <a:spAutoFit/>
          </a:bodyPr>
          <a:lstStyle/>
          <a:p>
            <a:r>
              <a:rPr lang="en-GB" sz="2400" b="1" dirty="0" smtClean="0">
                <a:solidFill>
                  <a:schemeClr val="bg1"/>
                </a:solidFill>
                <a:latin typeface="Calibri" panose="020F0502020204030204" pitchFamily="34" charset="0"/>
                <a:cs typeface="Calibri" panose="020F0502020204030204" pitchFamily="34" charset="0"/>
              </a:rPr>
              <a:t>Overview</a:t>
            </a:r>
            <a:endParaRPr lang="en-GB" sz="2400" b="1" dirty="0">
              <a:solidFill>
                <a:schemeClr val="bg1"/>
              </a:solidFill>
              <a:latin typeface="Calibri" panose="020F0502020204030204" pitchFamily="34" charset="0"/>
              <a:cs typeface="Calibri" panose="020F0502020204030204" pitchFamily="34" charset="0"/>
            </a:endParaRPr>
          </a:p>
        </p:txBody>
      </p:sp>
      <p:sp>
        <p:nvSpPr>
          <p:cNvPr id="3" name="TextBox 2"/>
          <p:cNvSpPr txBox="1"/>
          <p:nvPr/>
        </p:nvSpPr>
        <p:spPr>
          <a:xfrm>
            <a:off x="1065007" y="1936376"/>
            <a:ext cx="9985619" cy="4512004"/>
          </a:xfrm>
          <a:prstGeom prst="rect">
            <a:avLst/>
          </a:prstGeom>
          <a:noFill/>
        </p:spPr>
        <p:txBody>
          <a:bodyPr wrap="non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Annual exercise to confer the title of </a:t>
            </a:r>
            <a:r>
              <a:rPr lang="en-GB" sz="1600" dirty="0" smtClean="0">
                <a:solidFill>
                  <a:schemeClr val="bg1"/>
                </a:solidFill>
                <a:latin typeface="Calibri" panose="020F0502020204030204"/>
              </a:rPr>
              <a:t>full Professor </a:t>
            </a:r>
            <a:r>
              <a:rPr lang="en-GB" sz="1600" dirty="0">
                <a:solidFill>
                  <a:schemeClr val="bg1"/>
                </a:solidFill>
                <a:latin typeface="Calibri" panose="020F0502020204030204"/>
              </a:rPr>
              <a:t>at the University.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for this year’s exercise </a:t>
            </a:r>
            <a:r>
              <a:rPr lang="en-GB" sz="1600" dirty="0" smtClean="0">
                <a:solidFill>
                  <a:schemeClr val="bg1"/>
                </a:solidFill>
                <a:latin typeface="Calibri" panose="020F0502020204030204"/>
              </a:rPr>
              <a:t>opens on </a:t>
            </a:r>
            <a:r>
              <a:rPr lang="en-GB" sz="1600" dirty="0">
                <a:solidFill>
                  <a:schemeClr val="bg1"/>
                </a:solidFill>
                <a:latin typeface="Calibri" panose="020F0502020204030204"/>
              </a:rPr>
              <a:t>Thursday 24 November 2022 </a:t>
            </a:r>
            <a:endParaRPr lang="en-GB" sz="1600" dirty="0" smtClean="0">
              <a:solidFill>
                <a:schemeClr val="bg1"/>
              </a:solidFill>
              <a:latin typeface="Calibri" panose="020F0502020204030204"/>
            </a:endParaRPr>
          </a:p>
          <a:p>
            <a:pPr marL="285750" lvl="0" indent="-285750" defTabSz="914400">
              <a:lnSpc>
                <a:spcPct val="90000"/>
              </a:lnSpc>
              <a:spcBef>
                <a:spcPts val="1000"/>
              </a:spcBef>
              <a:buClr>
                <a:srgbClr val="27A098"/>
              </a:buClr>
              <a:buFont typeface="Arial" panose="020B0604020202020204" pitchFamily="34" charset="0"/>
              <a:buChar char="•"/>
            </a:pPr>
            <a:r>
              <a:rPr lang="en-GB" sz="1600" dirty="0" smtClean="0">
                <a:solidFill>
                  <a:schemeClr val="bg1"/>
                </a:solidFill>
                <a:latin typeface="Calibri" panose="020F0502020204030204"/>
              </a:rPr>
              <a:t>Closing </a:t>
            </a:r>
            <a:r>
              <a:rPr lang="en-GB" sz="1600" dirty="0">
                <a:solidFill>
                  <a:schemeClr val="bg1"/>
                </a:solidFill>
                <a:latin typeface="Calibri" panose="020F0502020204030204"/>
              </a:rPr>
              <a:t>date will be 12 noon on Wednesday 18 January </a:t>
            </a:r>
            <a:r>
              <a:rPr lang="en-GB" sz="1600" dirty="0" smtClean="0">
                <a:solidFill>
                  <a:schemeClr val="bg1"/>
                </a:solidFill>
                <a:latin typeface="Calibri" panose="020F0502020204030204"/>
              </a:rPr>
              <a:t>2023.  </a:t>
            </a:r>
            <a:endParaRPr lang="en-GB" sz="1600" dirty="0">
              <a:solidFill>
                <a:schemeClr val="bg1"/>
              </a:solidFill>
              <a:latin typeface="Calibri" panose="020F0502020204030204"/>
            </a:endParaRP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Call for Applications: </a:t>
            </a:r>
            <a:r>
              <a:rPr lang="en-GB" sz="1600" dirty="0">
                <a:solidFill>
                  <a:schemeClr val="bg1"/>
                </a:solidFill>
                <a:latin typeface="Calibri" panose="020F0502020204030204"/>
                <a:hlinkClick r:id="rId2"/>
              </a:rPr>
              <a:t>https://</a:t>
            </a:r>
            <a:r>
              <a:rPr lang="en-GB" sz="1600" dirty="0" smtClean="0">
                <a:solidFill>
                  <a:schemeClr val="bg1"/>
                </a:solidFill>
                <a:latin typeface="Calibri" panose="020F0502020204030204"/>
                <a:hlinkClick r:id="rId2"/>
              </a:rPr>
              <a:t>hr.admin.ox.ac.uk/recognition-of-distinction</a:t>
            </a:r>
            <a:r>
              <a:rPr lang="en-GB" sz="1600" dirty="0" smtClean="0">
                <a:solidFill>
                  <a:schemeClr val="bg1"/>
                </a:solidFill>
                <a:latin typeface="Calibri" panose="020F0502020204030204"/>
              </a:rPr>
              <a:t> </a:t>
            </a:r>
          </a:p>
          <a:p>
            <a:pPr marL="285750" lvl="0" indent="-285750" defTabSz="914400">
              <a:lnSpc>
                <a:spcPct val="90000"/>
              </a:lnSpc>
              <a:spcBef>
                <a:spcPts val="1000"/>
              </a:spcBef>
              <a:buClr>
                <a:srgbClr val="27A098"/>
              </a:buClr>
              <a:buFont typeface="Arial" panose="020B0604020202020204" pitchFamily="34" charset="0"/>
              <a:buChar char="•"/>
            </a:pPr>
            <a:r>
              <a:rPr lang="en-GB" sz="1600" dirty="0" smtClean="0">
                <a:solidFill>
                  <a:schemeClr val="bg1"/>
                </a:solidFill>
                <a:latin typeface="Calibri" panose="020F0502020204030204"/>
              </a:rPr>
              <a:t>All </a:t>
            </a:r>
            <a:r>
              <a:rPr lang="en-GB" sz="1600" dirty="0">
                <a:solidFill>
                  <a:schemeClr val="bg1"/>
                </a:solidFill>
                <a:latin typeface="Calibri" panose="020F0502020204030204"/>
              </a:rPr>
              <a:t>those employed by the University in academic or senior research roles are eligible to apply, </a:t>
            </a:r>
            <a:endParaRPr lang="en-GB" sz="1600" dirty="0" smtClean="0">
              <a:solidFill>
                <a:schemeClr val="bg1"/>
              </a:solidFill>
              <a:latin typeface="Calibri" panose="020F0502020204030204"/>
            </a:endParaRPr>
          </a:p>
          <a:p>
            <a:pPr lvl="0" defTabSz="914400">
              <a:lnSpc>
                <a:spcPct val="90000"/>
              </a:lnSpc>
              <a:spcBef>
                <a:spcPts val="1000"/>
              </a:spcBef>
              <a:buClr>
                <a:srgbClr val="27A098"/>
              </a:buClr>
            </a:pPr>
            <a:r>
              <a:rPr lang="en-GB" sz="1600" dirty="0" smtClean="0">
                <a:solidFill>
                  <a:schemeClr val="bg1"/>
                </a:solidFill>
                <a:latin typeface="Calibri" panose="020F0502020204030204"/>
              </a:rPr>
              <a:t>as </a:t>
            </a:r>
            <a:r>
              <a:rPr lang="en-GB" sz="1600" dirty="0">
                <a:solidFill>
                  <a:schemeClr val="bg1"/>
                </a:solidFill>
                <a:latin typeface="Calibri" panose="020F0502020204030204"/>
              </a:rPr>
              <a:t>are other employees who are making a significant and sustained academic contribution to the University.</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are especially welcome from under-represented groups in order to address the under-representation </a:t>
            </a:r>
            <a:endParaRPr lang="en-GB" sz="1600" dirty="0" smtClean="0">
              <a:solidFill>
                <a:schemeClr val="bg1"/>
              </a:solidFill>
              <a:latin typeface="Calibri" panose="020F0502020204030204"/>
            </a:endParaRPr>
          </a:p>
          <a:p>
            <a:pPr lvl="0" defTabSz="914400">
              <a:lnSpc>
                <a:spcPct val="90000"/>
              </a:lnSpc>
              <a:spcBef>
                <a:spcPts val="1000"/>
              </a:spcBef>
              <a:buClr>
                <a:srgbClr val="27A098"/>
              </a:buClr>
            </a:pPr>
            <a:r>
              <a:rPr lang="en-GB" sz="1600" dirty="0" smtClean="0">
                <a:solidFill>
                  <a:schemeClr val="bg1"/>
                </a:solidFill>
                <a:latin typeface="Calibri" panose="020F0502020204030204"/>
              </a:rPr>
              <a:t>of </a:t>
            </a:r>
            <a:r>
              <a:rPr lang="en-GB" sz="1600" dirty="0">
                <a:solidFill>
                  <a:schemeClr val="bg1"/>
                </a:solidFill>
                <a:latin typeface="Calibri" panose="020F0502020204030204"/>
              </a:rPr>
              <a:t>women and minority ethnic staff among the university’s senior academics.</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Colleagues considering an application should take advice from their Head of  Department.</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Conferment of the title will have no implications for the duties of the individual concerned.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The criteria under which cases for the conferment of the title of full professor will be </a:t>
            </a:r>
            <a:r>
              <a:rPr lang="en-GB" sz="1600" dirty="0" smtClean="0">
                <a:solidFill>
                  <a:schemeClr val="bg1"/>
                </a:solidFill>
                <a:latin typeface="Calibri" panose="020F0502020204030204"/>
              </a:rPr>
              <a:t>considered, </a:t>
            </a:r>
          </a:p>
          <a:p>
            <a:pPr lvl="0" defTabSz="914400">
              <a:lnSpc>
                <a:spcPct val="90000"/>
              </a:lnSpc>
              <a:spcBef>
                <a:spcPts val="1000"/>
              </a:spcBef>
              <a:buClr>
                <a:srgbClr val="27A098"/>
              </a:buClr>
            </a:pPr>
            <a:r>
              <a:rPr lang="en-GB" sz="1600" dirty="0" smtClean="0">
                <a:solidFill>
                  <a:schemeClr val="bg1"/>
                </a:solidFill>
                <a:latin typeface="Calibri" panose="020F0502020204030204"/>
              </a:rPr>
              <a:t> </a:t>
            </a:r>
            <a:r>
              <a:rPr lang="en-GB" sz="1600" dirty="0">
                <a:solidFill>
                  <a:schemeClr val="bg1"/>
                </a:solidFill>
                <a:latin typeface="Calibri" panose="020F0502020204030204"/>
              </a:rPr>
              <a:t>cover three areas: research, teaching, and good citizenship. </a:t>
            </a:r>
            <a:r>
              <a:rPr lang="en-GB" sz="1600" b="1" dirty="0">
                <a:solidFill>
                  <a:schemeClr val="bg1"/>
                </a:solidFill>
                <a:latin typeface="Calibri" panose="020F0502020204030204"/>
              </a:rPr>
              <a:t>The thresholds for all three criteria must be met.</a:t>
            </a:r>
          </a:p>
          <a:p>
            <a:pPr marL="228600" lvl="0" indent="-336600" defTabSz="914400">
              <a:lnSpc>
                <a:spcPct val="90000"/>
              </a:lnSpc>
              <a:spcBef>
                <a:spcPts val="1000"/>
              </a:spcBef>
              <a:buClr>
                <a:srgbClr val="27A098"/>
              </a:buClr>
              <a:buFont typeface="Apple Symbols" panose="02000000000000000000" pitchFamily="2" charset="-79"/>
              <a:buChar char="⬣"/>
            </a:pPr>
            <a:endParaRPr lang="en-GB" sz="1600" dirty="0">
              <a:solidFill>
                <a:schemeClr val="bg1"/>
              </a:solidFill>
              <a:latin typeface="Calibri" panose="020F0502020204030204"/>
            </a:endParaRPr>
          </a:p>
        </p:txBody>
      </p:sp>
    </p:spTree>
    <p:extLst>
      <p:ext uri="{BB962C8B-B14F-4D97-AF65-F5344CB8AC3E}">
        <p14:creationId xmlns:p14="http://schemas.microsoft.com/office/powerpoint/2010/main" val="5963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108039" y="1223683"/>
            <a:ext cx="4297680"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Criteria for Distinction </a:t>
            </a:r>
          </a:p>
        </p:txBody>
      </p:sp>
      <p:sp>
        <p:nvSpPr>
          <p:cNvPr id="3" name="TextBox 2"/>
          <p:cNvSpPr txBox="1"/>
          <p:nvPr/>
        </p:nvSpPr>
        <p:spPr>
          <a:xfrm>
            <a:off x="1089212" y="2407024"/>
            <a:ext cx="10555941" cy="4144724"/>
          </a:xfrm>
          <a:prstGeom prst="rect">
            <a:avLst/>
          </a:prstGeom>
          <a:noFill/>
        </p:spPr>
        <p:txBody>
          <a:bodyPr wrap="square" rtlCol="0">
            <a:spAutoFit/>
          </a:bodyPr>
          <a:lstStyle/>
          <a:p>
            <a:r>
              <a:rPr lang="en-GB" sz="2000" b="1" dirty="0" smtClean="0">
                <a:solidFill>
                  <a:schemeClr val="bg1"/>
                </a:solidFill>
                <a:latin typeface="Calibri" panose="020F0502020204030204" pitchFamily="34" charset="0"/>
                <a:cs typeface="Calibri" panose="020F0502020204030204" pitchFamily="34" charset="0"/>
              </a:rPr>
              <a:t>RESEARCH</a:t>
            </a:r>
            <a:endParaRPr lang="en-GB" sz="2000" b="1" dirty="0">
              <a:solidFill>
                <a:schemeClr val="bg1"/>
              </a:solidFill>
              <a:latin typeface="Calibri" panose="020F0502020204030204" pitchFamily="34" charset="0"/>
              <a:cs typeface="Calibri" panose="020F0502020204030204" pitchFamily="34" charset="0"/>
            </a:endParaRPr>
          </a:p>
          <a:p>
            <a:r>
              <a:rPr lang="en-GB" dirty="0">
                <a:solidFill>
                  <a:schemeClr val="bg1"/>
                </a:solidFill>
                <a:latin typeface="Calibri" panose="020F0502020204030204" pitchFamily="34" charset="0"/>
                <a:cs typeface="Calibri" panose="020F0502020204030204" pitchFamily="34" charset="0"/>
              </a:rPr>
              <a:t>An ongoing research record characterised by a significant influence on the field of study, of a high order of excellence and of international standing, and the quality of which in terms of research distinction is at least equal to that expected of those appointed to full professorships at other leading international research universities. </a:t>
            </a:r>
          </a:p>
          <a:p>
            <a:endParaRPr lang="en-GB"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TEACHING</a:t>
            </a:r>
          </a:p>
          <a:p>
            <a:r>
              <a:rPr lang="en-GB" dirty="0">
                <a:solidFill>
                  <a:schemeClr val="bg1"/>
                </a:solidFill>
                <a:latin typeface="Calibri" panose="020F0502020204030204" pitchFamily="34" charset="0"/>
                <a:cs typeface="Calibri" panose="020F0502020204030204" pitchFamily="34" charset="0"/>
              </a:rPr>
              <a:t>An ongoing record of effective teaching for the University and for colleges </a:t>
            </a:r>
            <a:r>
              <a:rPr lang="en-GB" dirty="0" smtClean="0">
                <a:solidFill>
                  <a:schemeClr val="bg1"/>
                </a:solidFill>
                <a:latin typeface="Calibri" panose="020F0502020204030204" pitchFamily="34" charset="0"/>
                <a:cs typeface="Calibri" panose="020F0502020204030204" pitchFamily="34" charset="0"/>
              </a:rPr>
              <a:t>complementary to the </a:t>
            </a:r>
            <a:r>
              <a:rPr lang="en-GB" dirty="0">
                <a:solidFill>
                  <a:schemeClr val="bg1"/>
                </a:solidFill>
                <a:latin typeface="Calibri" panose="020F0502020204030204" pitchFamily="34" charset="0"/>
                <a:cs typeface="Calibri" panose="020F0502020204030204" pitchFamily="34" charset="0"/>
              </a:rPr>
              <a:t>duties of the University post and the college fellowship (where one is held).</a:t>
            </a:r>
          </a:p>
          <a:p>
            <a:endParaRPr lang="en-GB" sz="2000"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GOOD CITIZENSHIP</a:t>
            </a:r>
          </a:p>
          <a:p>
            <a:r>
              <a:rPr lang="en-GB" dirty="0">
                <a:solidFill>
                  <a:schemeClr val="bg1"/>
                </a:solidFill>
                <a:latin typeface="Calibri" panose="020F0502020204030204" pitchFamily="34" charset="0"/>
                <a:cs typeface="Calibri" panose="020F0502020204030204" pitchFamily="34" charset="0"/>
              </a:rPr>
              <a:t>An ongoing record of involvement in University and/or college administration </a:t>
            </a:r>
            <a:r>
              <a:rPr lang="en-GB" dirty="0" smtClean="0">
                <a:solidFill>
                  <a:schemeClr val="bg1"/>
                </a:solidFill>
                <a:latin typeface="Calibri" panose="020F0502020204030204" pitchFamily="34" charset="0"/>
                <a:cs typeface="Calibri" panose="020F0502020204030204" pitchFamily="34" charset="0"/>
              </a:rPr>
              <a:t>complementary with </a:t>
            </a:r>
            <a:r>
              <a:rPr lang="en-GB" dirty="0">
                <a:solidFill>
                  <a:schemeClr val="bg1"/>
                </a:solidFill>
                <a:latin typeface="Calibri" panose="020F0502020204030204" pitchFamily="34" charset="0"/>
                <a:cs typeface="Calibri" panose="020F0502020204030204" pitchFamily="34" charset="0"/>
              </a:rPr>
              <a:t>the duties of the University post and the college fellowship (where one is held), and demonstrable competence in such administration</a:t>
            </a:r>
            <a:r>
              <a:rPr lang="en-GB" dirty="0" smtClean="0">
                <a:solidFill>
                  <a:schemeClr val="bg1"/>
                </a:solidFill>
                <a:latin typeface="Calibri" panose="020F0502020204030204" pitchFamily="34" charset="0"/>
                <a:cs typeface="Calibri" panose="020F0502020204030204" pitchFamily="34" charset="0"/>
              </a:rPr>
              <a:t>.</a:t>
            </a:r>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3811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5" y="1250577"/>
            <a:ext cx="4914275" cy="523220"/>
          </a:xfrm>
          <a:prstGeom prst="rect">
            <a:avLst/>
          </a:prstGeom>
          <a:noFill/>
        </p:spPr>
        <p:txBody>
          <a:bodyPr wrap="square" rtlCol="0">
            <a:spAutoFit/>
          </a:bodyPr>
          <a:lstStyle/>
          <a:p>
            <a:r>
              <a:rPr lang="en-GB" sz="2800" b="1" dirty="0" smtClean="0">
                <a:solidFill>
                  <a:schemeClr val="bg1"/>
                </a:solidFill>
                <a:latin typeface="Calibri" panose="020F0502020204030204" pitchFamily="34" charset="0"/>
                <a:cs typeface="Calibri" panose="020F0502020204030204" pitchFamily="34" charset="0"/>
              </a:rPr>
              <a:t>Research criterion</a:t>
            </a:r>
            <a:r>
              <a:rPr lang="en-GB" sz="2800" b="1" dirty="0" smtClean="0">
                <a:latin typeface="Calibri" panose="020F0502020204030204" pitchFamily="34" charset="0"/>
                <a:cs typeface="Calibri" panose="020F0502020204030204" pitchFamily="34" charset="0"/>
              </a:rPr>
              <a:t> </a:t>
            </a:r>
            <a:r>
              <a:rPr lang="en-GB" sz="2800" b="1" dirty="0">
                <a:latin typeface="Calibri" panose="020F0502020204030204" pitchFamily="34" charset="0"/>
                <a:cs typeface="Calibri" panose="020F0502020204030204" pitchFamily="34" charset="0"/>
              </a:rPr>
              <a:t>criterion</a:t>
            </a:r>
          </a:p>
        </p:txBody>
      </p:sp>
      <p:sp>
        <p:nvSpPr>
          <p:cNvPr id="4" name="TextBox 3"/>
          <p:cNvSpPr txBox="1"/>
          <p:nvPr/>
        </p:nvSpPr>
        <p:spPr>
          <a:xfrm>
            <a:off x="1264025" y="2299447"/>
            <a:ext cx="9708776" cy="3724096"/>
          </a:xfrm>
          <a:prstGeom prst="rect">
            <a:avLst/>
          </a:prstGeom>
          <a:noFill/>
        </p:spPr>
        <p:txBody>
          <a:bodyPr wrap="square" rtlCol="0">
            <a:spAutoFit/>
          </a:bodyPr>
          <a:lstStyle/>
          <a:p>
            <a:pPr marL="457200" indent="-457200">
              <a:spcAft>
                <a:spcPts val="1200"/>
              </a:spcAft>
              <a:buNone/>
            </a:pPr>
            <a:r>
              <a:rPr lang="en-GB" dirty="0">
                <a:solidFill>
                  <a:schemeClr val="bg1"/>
                </a:solidFill>
                <a:latin typeface="Calibri" panose="020F0502020204030204" pitchFamily="34" charset="0"/>
                <a:cs typeface="Calibri" panose="020F0502020204030204" pitchFamily="34" charset="0"/>
              </a:rPr>
              <a:t>Research must be published and available for inspection.</a:t>
            </a:r>
          </a:p>
          <a:p>
            <a:pPr>
              <a:spcAft>
                <a:spcPts val="1200"/>
              </a:spcAft>
            </a:pPr>
            <a:r>
              <a:rPr lang="en-GB" dirty="0">
                <a:solidFill>
                  <a:schemeClr val="bg1"/>
                </a:solidFill>
                <a:latin typeface="Calibri" panose="020F0502020204030204" pitchFamily="34" charset="0"/>
                <a:cs typeface="Calibri" panose="020F0502020204030204" pitchFamily="34" charset="0"/>
              </a:rPr>
              <a:t>The </a:t>
            </a:r>
            <a:r>
              <a:rPr lang="en-GB" dirty="0" smtClean="0">
                <a:solidFill>
                  <a:schemeClr val="bg1"/>
                </a:solidFill>
                <a:latin typeface="Calibri" panose="020F0502020204030204" pitchFamily="34" charset="0"/>
                <a:cs typeface="Calibri" panose="020F0502020204030204" pitchFamily="34" charset="0"/>
              </a:rPr>
              <a:t>requirement </a:t>
            </a:r>
            <a:r>
              <a:rPr lang="en-GB" dirty="0">
                <a:solidFill>
                  <a:schemeClr val="bg1"/>
                </a:solidFill>
                <a:latin typeface="Calibri" panose="020F0502020204030204" pitchFamily="34" charset="0"/>
                <a:cs typeface="Calibri" panose="020F0502020204030204" pitchFamily="34" charset="0"/>
              </a:rPr>
              <a:t>goes significantly beyond the level of research achievement necessary for reappointment to the retiring age in an Associate Professorship </a:t>
            </a:r>
            <a:r>
              <a:rPr lang="en-GB" dirty="0" smtClean="0">
                <a:solidFill>
                  <a:schemeClr val="bg1"/>
                </a:solidFill>
                <a:latin typeface="Calibri" panose="020F0502020204030204" pitchFamily="34" charset="0"/>
                <a:cs typeface="Calibri" panose="020F0502020204030204" pitchFamily="34" charset="0"/>
              </a:rPr>
              <a:t>post at </a:t>
            </a:r>
            <a:r>
              <a:rPr lang="en-GB" dirty="0">
                <a:solidFill>
                  <a:schemeClr val="bg1"/>
                </a:solidFill>
                <a:latin typeface="Calibri" panose="020F0502020204030204" pitchFamily="34" charset="0"/>
                <a:cs typeface="Calibri" panose="020F0502020204030204" pitchFamily="34" charset="0"/>
              </a:rPr>
              <a:t>Oxford.</a:t>
            </a:r>
          </a:p>
          <a:p>
            <a:pPr marL="457200" indent="-457200">
              <a:buNone/>
            </a:pPr>
            <a:r>
              <a:rPr lang="en-GB" dirty="0">
                <a:solidFill>
                  <a:schemeClr val="bg1"/>
                </a:solidFill>
                <a:latin typeface="Calibri" panose="020F0502020204030204" pitchFamily="34" charset="0"/>
                <a:cs typeface="Calibri" panose="020F0502020204030204" pitchFamily="34" charset="0"/>
              </a:rPr>
              <a:t>Examples of relevant activities and outputs</a:t>
            </a:r>
            <a:r>
              <a:rPr lang="en-GB" dirty="0" smtClean="0">
                <a:solidFill>
                  <a:schemeClr val="bg1"/>
                </a:solidFill>
                <a:latin typeface="Calibri" panose="020F0502020204030204" pitchFamily="34" charset="0"/>
                <a:cs typeface="Calibri" panose="020F0502020204030204" pitchFamily="34" charset="0"/>
              </a:rPr>
              <a:t>:</a:t>
            </a:r>
          </a:p>
          <a:p>
            <a:pPr marL="457200" indent="-457200">
              <a:buNone/>
            </a:pP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research outputs or scholarship </a:t>
            </a:r>
            <a:r>
              <a:rPr lang="en-US" dirty="0" err="1">
                <a:solidFill>
                  <a:schemeClr val="bg1"/>
                </a:solidFill>
                <a:latin typeface="Calibri" panose="020F0502020204030204" pitchFamily="34" charset="0"/>
                <a:cs typeface="Calibri" panose="020F0502020204030204" pitchFamily="34" charset="0"/>
              </a:rPr>
              <a:t>recognised</a:t>
            </a:r>
            <a:r>
              <a:rPr lang="en-US" dirty="0">
                <a:solidFill>
                  <a:schemeClr val="bg1"/>
                </a:solidFill>
                <a:latin typeface="Calibri" panose="020F0502020204030204" pitchFamily="34" charset="0"/>
                <a:cs typeface="Calibri" panose="020F0502020204030204" pitchFamily="34" charset="0"/>
              </a:rPr>
              <a:t> in terms of originality, innovation, significance and </a:t>
            </a:r>
            <a:r>
              <a:rPr lang="en-US" dirty="0" err="1">
                <a:solidFill>
                  <a:schemeClr val="bg1"/>
                </a:solidFill>
                <a:latin typeface="Calibri" panose="020F0502020204030204" pitchFamily="34" charset="0"/>
                <a:cs typeface="Calibri" panose="020F0502020204030204" pitchFamily="34" charset="0"/>
              </a:rPr>
              <a:t>rigour</a:t>
            </a:r>
            <a:r>
              <a:rPr lang="en-US" dirty="0">
                <a:solidFill>
                  <a:schemeClr val="bg1"/>
                </a:solidFill>
                <a:latin typeface="Calibri" panose="020F0502020204030204" pitchFamily="34" charset="0"/>
                <a:cs typeface="Calibri" panose="020F0502020204030204" pitchFamily="34" charset="0"/>
              </a:rPr>
              <a:t>;</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academic leadership in shaping the future of the discipline (which may include the establishment of successful research groups and/or significant engagement with major collaborations);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an effective contribution to the research culture of the </a:t>
            </a:r>
            <a:r>
              <a:rPr lang="en-US" dirty="0" smtClean="0">
                <a:solidFill>
                  <a:schemeClr val="bg1"/>
                </a:solidFill>
                <a:latin typeface="Calibri" panose="020F0502020204030204" pitchFamily="34" charset="0"/>
                <a:cs typeface="Calibri" panose="020F0502020204030204" pitchFamily="34" charset="0"/>
              </a:rPr>
              <a:t>department </a:t>
            </a:r>
            <a:r>
              <a:rPr lang="en-US" dirty="0">
                <a:solidFill>
                  <a:schemeClr val="bg1"/>
                </a:solidFill>
                <a:latin typeface="Calibri" panose="020F0502020204030204" pitchFamily="34" charset="0"/>
                <a:cs typeface="Calibri" panose="020F0502020204030204" pitchFamily="34" charset="0"/>
              </a:rPr>
              <a:t>at Oxford, e.g. through the supervision and mentoring of the next generation of researchers;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 proven record of successful DPhil </a:t>
            </a:r>
            <a:r>
              <a:rPr lang="en-US" dirty="0" smtClean="0">
                <a:solidFill>
                  <a:schemeClr val="bg1"/>
                </a:solidFill>
                <a:latin typeface="Calibri" panose="020F0502020204030204" pitchFamily="34" charset="0"/>
                <a:cs typeface="Calibri" panose="020F0502020204030204" pitchFamily="34" charset="0"/>
              </a:rPr>
              <a:t>supervision.</a:t>
            </a:r>
            <a:endParaRPr lang="en-US"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6237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7565854" cy="1046440"/>
          </a:xfrm>
          <a:prstGeom prst="rect">
            <a:avLst/>
          </a:prstGeom>
          <a:solidFill>
            <a:schemeClr val="tx1"/>
          </a:solid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Teaching c</a:t>
            </a:r>
            <a:r>
              <a:rPr lang="en-GB" sz="2800" b="1" dirty="0" smtClean="0">
                <a:solidFill>
                  <a:schemeClr val="bg1"/>
                </a:solidFill>
                <a:latin typeface="Calibri" panose="020F0502020204030204" pitchFamily="34" charset="0"/>
                <a:cs typeface="Calibri" panose="020F0502020204030204" pitchFamily="34" charset="0"/>
              </a:rPr>
              <a:t>riterion </a:t>
            </a:r>
          </a:p>
          <a:p>
            <a:endParaRPr lang="en-GB" sz="1600" b="1" dirty="0" smtClean="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Covers either undergraduate or graduate teaching and supervision, or </a:t>
            </a:r>
            <a:r>
              <a:rPr lang="en-GB" dirty="0" smtClean="0">
                <a:solidFill>
                  <a:schemeClr val="bg1"/>
                </a:solidFill>
                <a:latin typeface="Calibri" panose="020F0502020204030204" pitchFamily="34" charset="0"/>
                <a:cs typeface="Calibri" panose="020F0502020204030204" pitchFamily="34" charset="0"/>
              </a:rPr>
              <a:t>both.</a:t>
            </a:r>
            <a:endParaRPr lang="en-GB" b="1" dirty="0">
              <a:solidFill>
                <a:schemeClr val="bg1"/>
              </a:solidFill>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4001095"/>
          </a:xfrm>
          <a:prstGeom prst="rect">
            <a:avLst/>
          </a:prstGeom>
          <a:noFill/>
        </p:spPr>
        <p:txBody>
          <a:bodyPr wrap="square" rtlCol="0">
            <a:spAutoFit/>
          </a:bodyPr>
          <a:lstStyle/>
          <a:p>
            <a:endParaRPr lang="en-GB" sz="2800" b="1" dirty="0" smtClean="0">
              <a:solidFill>
                <a:schemeClr val="bg1"/>
              </a:solidFill>
              <a:latin typeface="Calibri" panose="020F0502020204030204" pitchFamily="34" charset="0"/>
              <a:cs typeface="Calibri" panose="020F0502020204030204" pitchFamily="34" charset="0"/>
            </a:endParaRPr>
          </a:p>
          <a:p>
            <a:r>
              <a:rPr lang="en-GB" sz="2800" b="1" dirty="0" smtClean="0">
                <a:solidFill>
                  <a:schemeClr val="bg1"/>
                </a:solidFill>
                <a:latin typeface="Calibri" panose="020F0502020204030204" pitchFamily="34" charset="0"/>
                <a:cs typeface="Calibri" panose="020F0502020204030204" pitchFamily="34" charset="0"/>
              </a:rPr>
              <a:t>Good </a:t>
            </a:r>
            <a:r>
              <a:rPr lang="en-GB" sz="2800" b="1" dirty="0">
                <a:solidFill>
                  <a:schemeClr val="bg1"/>
                </a:solidFill>
                <a:latin typeface="Calibri" panose="020F0502020204030204" pitchFamily="34" charset="0"/>
                <a:cs typeface="Calibri" panose="020F0502020204030204" pitchFamily="34" charset="0"/>
              </a:rPr>
              <a:t>citizenship </a:t>
            </a:r>
            <a:r>
              <a:rPr lang="en-GB" sz="2800" b="1" dirty="0" smtClean="0">
                <a:solidFill>
                  <a:schemeClr val="bg1"/>
                </a:solidFill>
                <a:latin typeface="Calibri" panose="020F0502020204030204" pitchFamily="34" charset="0"/>
                <a:cs typeface="Calibri" panose="020F0502020204030204" pitchFamily="34" charset="0"/>
              </a:rPr>
              <a:t>criterion</a:t>
            </a:r>
          </a:p>
          <a:p>
            <a:endParaRPr lang="en-GB"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Examples of relevant activities</a:t>
            </a:r>
            <a:r>
              <a:rPr lang="en-GB" dirty="0" smtClean="0">
                <a:solidFill>
                  <a:schemeClr val="bg1"/>
                </a:solidFill>
                <a:latin typeface="Calibri" panose="020F0502020204030204" pitchFamily="34" charset="0"/>
                <a:cs typeface="Calibri" panose="020F0502020204030204" pitchFamily="34" charset="0"/>
              </a:rPr>
              <a:t>:</a:t>
            </a:r>
          </a:p>
          <a:p>
            <a:endParaRPr lang="en-GB" dirty="0">
              <a:solidFill>
                <a:schemeClr val="bg1"/>
              </a:solidFill>
              <a:latin typeface="Calibri" panose="020F0502020204030204" pitchFamily="34" charset="0"/>
              <a:cs typeface="Calibri" panose="020F0502020204030204" pitchFamily="34" charset="0"/>
            </a:endParaRP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The holding of University and/or college offices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University and/or college committees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Editorship of journals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committees working in a national context and other forms of public engagement</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Activities connected to enterprise, links with industry and business, etc</a:t>
            </a:r>
            <a:r>
              <a:rPr lang="en-GB" dirty="0" smtClean="0">
                <a:solidFill>
                  <a:schemeClr val="bg1"/>
                </a:solidFill>
                <a:latin typeface="Calibri" panose="020F0502020204030204" pitchFamily="34" charset="0"/>
                <a:cs typeface="Calibri" panose="020F0502020204030204" pitchFamily="34" charset="0"/>
              </a:rPr>
              <a:t>.</a:t>
            </a:r>
          </a:p>
          <a:p>
            <a:pPr lvl="1"/>
            <a:r>
              <a:rPr lang="en-GB" dirty="0" smtClean="0">
                <a:solidFill>
                  <a:schemeClr val="bg1"/>
                </a:solidFill>
                <a:latin typeface="Calibri" panose="020F0502020204030204" pitchFamily="34" charset="0"/>
                <a:cs typeface="Calibri" panose="020F0502020204030204" pitchFamily="34" charset="0"/>
              </a:rPr>
              <a:t>•   Activities supporting inclusive </a:t>
            </a:r>
            <a:r>
              <a:rPr lang="en-GB" dirty="0">
                <a:solidFill>
                  <a:schemeClr val="bg1"/>
                </a:solidFill>
                <a:latin typeface="Calibri" panose="020F0502020204030204" pitchFamily="34" charset="0"/>
                <a:cs typeface="Calibri" panose="020F0502020204030204" pitchFamily="34" charset="0"/>
              </a:rPr>
              <a:t>leadership through the promotion and endorsement of equality, diversity and inclusion (EDI) policies and projects, and the active advancement of equality of opportunity</a:t>
            </a:r>
          </a:p>
        </p:txBody>
      </p:sp>
    </p:spTree>
    <p:extLst>
      <p:ext uri="{BB962C8B-B14F-4D97-AF65-F5344CB8AC3E}">
        <p14:creationId xmlns:p14="http://schemas.microsoft.com/office/powerpoint/2010/main" val="29825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425388" y="1191410"/>
            <a:ext cx="2445670" cy="523220"/>
          </a:xfrm>
          <a:prstGeom prst="rect">
            <a:avLst/>
          </a:prstGeom>
          <a:noFill/>
        </p:spPr>
        <p:txBody>
          <a:bodyPr wrap="none" rtlCol="0">
            <a:spAutoFit/>
          </a:bodyPr>
          <a:lstStyle/>
          <a:p>
            <a:r>
              <a:rPr lang="en-GB" sz="2800" b="1" dirty="0" smtClean="0">
                <a:solidFill>
                  <a:schemeClr val="bg1"/>
                </a:solidFill>
                <a:latin typeface="Calibri" panose="020F0502020204030204" pitchFamily="34" charset="0"/>
                <a:cs typeface="Calibri" panose="020F0502020204030204" pitchFamily="34" charset="0"/>
              </a:rPr>
              <a:t>Structure of CV</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425388" y="2501153"/>
            <a:ext cx="10125636" cy="3596882"/>
          </a:xfrm>
          <a:prstGeom prst="rect">
            <a:avLst/>
          </a:prstGeom>
          <a:noFill/>
        </p:spPr>
        <p:txBody>
          <a:bodyPr wrap="squar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dirty="0" smtClean="0">
                <a:solidFill>
                  <a:schemeClr val="bg1"/>
                </a:solidFill>
                <a:latin typeface="Calibri" panose="020F0502020204030204"/>
              </a:rPr>
              <a:t>The </a:t>
            </a:r>
            <a:r>
              <a:rPr lang="en-GB" dirty="0">
                <a:solidFill>
                  <a:schemeClr val="bg1"/>
                </a:solidFill>
                <a:latin typeface="Calibri" panose="020F0502020204030204"/>
              </a:rPr>
              <a:t>Call for Applications gives guidance on the structure of the CV and its coverage of the criteria. </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Note the request to asterisk your 6 most significant publications, and indicate clearly on which papers you are the corresponding author and on which grants you are PI. </a:t>
            </a:r>
            <a:r>
              <a:rPr lang="en-GB" dirty="0" smtClean="0">
                <a:solidFill>
                  <a:schemeClr val="bg1"/>
                </a:solidFill>
                <a:latin typeface="Calibri" panose="020F0502020204030204"/>
              </a:rPr>
              <a:t> Research </a:t>
            </a:r>
            <a:r>
              <a:rPr lang="en-GB" dirty="0">
                <a:solidFill>
                  <a:schemeClr val="bg1"/>
                </a:solidFill>
                <a:latin typeface="Calibri" panose="020F0502020204030204"/>
              </a:rPr>
              <a:t>must be published and available for </a:t>
            </a:r>
            <a:r>
              <a:rPr lang="en-GB" dirty="0" smtClean="0">
                <a:solidFill>
                  <a:schemeClr val="bg1"/>
                </a:solidFill>
                <a:latin typeface="Calibri" panose="020F0502020204030204"/>
              </a:rPr>
              <a:t>inspection.</a:t>
            </a:r>
            <a:endParaRPr lang="en-GB" dirty="0">
              <a:solidFill>
                <a:schemeClr val="bg1"/>
              </a:solidFill>
              <a:latin typeface="Calibri" panose="020F0502020204030204"/>
            </a:endParaRP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Your application should comprise </a:t>
            </a:r>
            <a:r>
              <a:rPr lang="en-GB" b="1" dirty="0">
                <a:solidFill>
                  <a:schemeClr val="bg1"/>
                </a:solidFill>
                <a:latin typeface="Calibri" panose="020F0502020204030204"/>
              </a:rPr>
              <a:t>no more than 12 sides of A4 </a:t>
            </a:r>
            <a:r>
              <a:rPr lang="en-GB" dirty="0">
                <a:solidFill>
                  <a:schemeClr val="bg1"/>
                </a:solidFill>
                <a:latin typeface="Calibri" panose="020F0502020204030204"/>
              </a:rPr>
              <a:t>in total (including lists of publications etc.) and have a font size no smaller than Arial 10 or equivalent.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Any additional information, such as a covering letter (should you wish to include one), must be included within the 12-side page limit.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If you have applied for title in a previous round in the past 3 years, you should also submit a short summary (not more than half a page) outlining significant changes since your previous application against the criteria. This summary should be provided as a </a:t>
            </a:r>
            <a:r>
              <a:rPr lang="en-GB" b="1" dirty="0">
                <a:solidFill>
                  <a:schemeClr val="bg1"/>
                </a:solidFill>
                <a:latin typeface="Calibri" panose="020F0502020204030204"/>
              </a:rPr>
              <a:t>separate</a:t>
            </a:r>
            <a:r>
              <a:rPr lang="en-GB" dirty="0">
                <a:solidFill>
                  <a:schemeClr val="bg1"/>
                </a:solidFill>
                <a:latin typeface="Calibri" panose="020F0502020204030204"/>
              </a:rPr>
              <a:t> document (not included as part of the 12-page application</a:t>
            </a:r>
            <a:r>
              <a:rPr lang="en-GB" dirty="0" smtClean="0">
                <a:solidFill>
                  <a:schemeClr val="bg1"/>
                </a:solidFill>
                <a:latin typeface="Calibri" panose="020F0502020204030204"/>
              </a:rPr>
              <a:t>).</a:t>
            </a:r>
            <a:endParaRPr lang="en-GB" dirty="0">
              <a:solidFill>
                <a:schemeClr val="bg1"/>
              </a:solidFill>
              <a:latin typeface="Calibri" panose="020F0502020204030204"/>
            </a:endParaRPr>
          </a:p>
        </p:txBody>
      </p:sp>
    </p:spTree>
    <p:extLst>
      <p:ext uri="{BB962C8B-B14F-4D97-AF65-F5344CB8AC3E}">
        <p14:creationId xmlns:p14="http://schemas.microsoft.com/office/powerpoint/2010/main" val="266256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6956456" cy="523220"/>
          </a:xfrm>
          <a:prstGeom prst="rect">
            <a:avLst/>
          </a:prstGeom>
          <a:noFill/>
        </p:spPr>
        <p:txBody>
          <a:bodyPr wrap="none" rtlCol="0">
            <a:spAutoFit/>
          </a:bodyPr>
          <a:lstStyle/>
          <a:p>
            <a:r>
              <a:rPr lang="en-GB" sz="2800" b="1" dirty="0" smtClean="0">
                <a:solidFill>
                  <a:schemeClr val="bg1"/>
                </a:solidFill>
                <a:latin typeface="Calibri" panose="020F0502020204030204" pitchFamily="34" charset="0"/>
                <a:cs typeface="Calibri" panose="020F0502020204030204" pitchFamily="34" charset="0"/>
              </a:rPr>
              <a:t>Personal circumstances and Covid-19</a:t>
            </a:r>
            <a:r>
              <a:rPr lang="en-GB" sz="2800" b="1" dirty="0" smtClean="0">
                <a:latin typeface="Calibri" panose="020F0502020204030204" pitchFamily="34" charset="0"/>
                <a:cs typeface="Calibri" panose="020F0502020204030204" pitchFamily="34" charset="0"/>
              </a:rPr>
              <a:t>criterion</a:t>
            </a:r>
            <a:endParaRPr lang="en-GB" sz="2800" b="1" dirty="0">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4001095"/>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Applicants are encouraged to disclose circumstances that may, over a considerable period of time, have had a substantial impact on their record of research. This is intended to cover not only circumstances protected under employment and equality legislation, but also unusually high loads of teaching and/or administration. </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Any circumstances that have arisen as a result of the Covid-19 pandemic should be included here and will be given due consideration. </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Any such disclosure should be provided as a </a:t>
            </a:r>
            <a:r>
              <a:rPr lang="en-GB" b="1" i="1" dirty="0">
                <a:solidFill>
                  <a:schemeClr val="bg1"/>
                </a:solidFill>
                <a:latin typeface="Calibri" panose="020F0502020204030204" pitchFamily="34" charset="0"/>
                <a:cs typeface="Calibri" panose="020F0502020204030204" pitchFamily="34" charset="0"/>
              </a:rPr>
              <a:t>separate document</a:t>
            </a:r>
            <a:r>
              <a:rPr lang="en-GB" dirty="0">
                <a:solidFill>
                  <a:schemeClr val="bg1"/>
                </a:solidFill>
                <a:latin typeface="Calibri" panose="020F0502020204030204" pitchFamily="34" charset="0"/>
                <a:cs typeface="Calibri" panose="020F0502020204030204" pitchFamily="34" charset="0"/>
              </a:rPr>
              <a:t>, and not included as part of the 12-page application.</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Disclosures will be seen by the divisional committee and the Senior Appointments Panel, but not by independent assessors, and will be treated as strictly confidential.</a:t>
            </a: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8159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4247060" cy="523220"/>
          </a:xfrm>
          <a:prstGeom prst="rect">
            <a:avLst/>
          </a:prstGeom>
          <a:noFill/>
        </p:spPr>
        <p:txBody>
          <a:bodyPr wrap="none" rtlCol="0">
            <a:spAutoFit/>
          </a:bodyPr>
          <a:lstStyle/>
          <a:p>
            <a:r>
              <a:rPr lang="en-GB" sz="2800" b="1" dirty="0" smtClean="0">
                <a:solidFill>
                  <a:schemeClr val="bg1"/>
                </a:solidFill>
                <a:latin typeface="Calibri" panose="020F0502020204030204" pitchFamily="34" charset="0"/>
                <a:cs typeface="Calibri" panose="020F0502020204030204" pitchFamily="34" charset="0"/>
              </a:rPr>
              <a:t>Application and References</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4262705"/>
          </a:xfrm>
          <a:prstGeom prst="rect">
            <a:avLst/>
          </a:prstGeom>
          <a:solidFill>
            <a:schemeClr val="tx1"/>
          </a:solidFill>
        </p:spPr>
        <p:txBody>
          <a:bodyPr wrap="square" rtlCol="0">
            <a:spAutoFit/>
          </a:bodyPr>
          <a:lstStyle/>
          <a:p>
            <a:pPr marL="457200" indent="-457200">
              <a:spcBef>
                <a:spcPts val="0"/>
              </a:spcBef>
              <a:spcAft>
                <a:spcPts val="600"/>
              </a:spcAft>
              <a:buNone/>
            </a:pPr>
            <a:r>
              <a:rPr lang="en-GB" sz="1600" dirty="0" smtClean="0">
                <a:solidFill>
                  <a:schemeClr val="bg1"/>
                </a:solidFill>
                <a:latin typeface="Calibri" panose="020F0502020204030204" pitchFamily="34" charset="0"/>
                <a:cs typeface="Calibri" panose="020F0502020204030204" pitchFamily="34" charset="0"/>
              </a:rPr>
              <a:t>	By </a:t>
            </a:r>
            <a:r>
              <a:rPr lang="en-GB" sz="1600" dirty="0">
                <a:solidFill>
                  <a:schemeClr val="bg1"/>
                </a:solidFill>
                <a:latin typeface="Calibri" panose="020F0502020204030204" pitchFamily="34" charset="0"/>
                <a:cs typeface="Calibri" panose="020F0502020204030204" pitchFamily="34" charset="0"/>
              </a:rPr>
              <a:t>deadline of </a:t>
            </a:r>
            <a:r>
              <a:rPr lang="en-GB" sz="1600" b="1" dirty="0" smtClean="0">
                <a:solidFill>
                  <a:schemeClr val="bg1"/>
                </a:solidFill>
                <a:latin typeface="Calibri" panose="020F0502020204030204" pitchFamily="34" charset="0"/>
                <a:cs typeface="Calibri" panose="020F0502020204030204" pitchFamily="34" charset="0"/>
              </a:rPr>
              <a:t>18 January 2023 at </a:t>
            </a:r>
            <a:r>
              <a:rPr lang="en-GB" sz="1600" b="1" dirty="0">
                <a:solidFill>
                  <a:schemeClr val="bg1"/>
                </a:solidFill>
                <a:latin typeface="Calibri" panose="020F0502020204030204" pitchFamily="34" charset="0"/>
                <a:cs typeface="Calibri" panose="020F0502020204030204" pitchFamily="34" charset="0"/>
              </a:rPr>
              <a:t>12 noon:</a:t>
            </a:r>
          </a:p>
          <a:p>
            <a:pPr marL="542925" lvl="1" indent="-276225">
              <a:spcBef>
                <a:spcPts val="0"/>
              </a:spcBef>
              <a:spcAft>
                <a:spcPts val="600"/>
              </a:spcAft>
              <a:buFont typeface="Wingdings" panose="05000000000000000000" pitchFamily="2" charset="2"/>
              <a:buChar char="ü"/>
            </a:pPr>
            <a:r>
              <a:rPr lang="en-GB" sz="1600" dirty="0" smtClean="0">
                <a:solidFill>
                  <a:schemeClr val="bg1"/>
                </a:solidFill>
                <a:latin typeface="Calibri" panose="020F0502020204030204" pitchFamily="34" charset="0"/>
                <a:cs typeface="Calibri" panose="020F0502020204030204" pitchFamily="34" charset="0"/>
              </a:rPr>
              <a:t>YOUR APPLICATION</a:t>
            </a:r>
          </a:p>
          <a:p>
            <a:pPr marL="266700" lvl="1">
              <a:spcBef>
                <a:spcPts val="0"/>
              </a:spcBef>
              <a:spcAft>
                <a:spcPts val="600"/>
              </a:spcAft>
            </a:pPr>
            <a:r>
              <a:rPr lang="en-GB" sz="1600" dirty="0" smtClean="0">
                <a:solidFill>
                  <a:schemeClr val="bg1"/>
                </a:solidFill>
                <a:latin typeface="Calibri" panose="020F0502020204030204" pitchFamily="34" charset="0"/>
                <a:cs typeface="Calibri" panose="020F0502020204030204" pitchFamily="34" charset="0"/>
              </a:rPr>
              <a:t>	By deadline of </a:t>
            </a:r>
            <a:r>
              <a:rPr lang="en-GB" sz="1600" b="1" dirty="0" smtClean="0">
                <a:solidFill>
                  <a:schemeClr val="bg1"/>
                </a:solidFill>
                <a:latin typeface="Calibri" panose="020F0502020204030204" pitchFamily="34" charset="0"/>
                <a:cs typeface="Calibri" panose="020F0502020204030204" pitchFamily="34" charset="0"/>
              </a:rPr>
              <a:t>28 February 2023 at 12 noon:</a:t>
            </a:r>
            <a:endParaRPr lang="en-GB" sz="1600" dirty="0">
              <a:solidFill>
                <a:schemeClr val="bg1"/>
              </a:solidFill>
              <a:latin typeface="Calibri" panose="020F0502020204030204" pitchFamily="34" charset="0"/>
              <a:cs typeface="Calibri" panose="020F0502020204030204" pitchFamily="34" charset="0"/>
            </a:endParaRPr>
          </a:p>
          <a:p>
            <a:pPr marL="542925" lvl="1" indent="-276225">
              <a:spcBef>
                <a:spcPts val="0"/>
              </a:spcBef>
              <a:spcAft>
                <a:spcPts val="600"/>
              </a:spcAft>
              <a:buFont typeface="Wingdings" panose="05000000000000000000" pitchFamily="2" charset="2"/>
              <a:buChar char="ü"/>
            </a:pPr>
            <a:r>
              <a:rPr lang="en-GB" sz="1600" dirty="0" smtClean="0">
                <a:solidFill>
                  <a:schemeClr val="bg1"/>
                </a:solidFill>
                <a:latin typeface="Calibri" panose="020F0502020204030204" pitchFamily="34" charset="0"/>
                <a:cs typeface="Calibri" panose="020F0502020204030204" pitchFamily="34" charset="0"/>
              </a:rPr>
              <a:t>REFERENCES:</a:t>
            </a:r>
            <a:endParaRPr lang="en-GB" sz="1600" dirty="0">
              <a:solidFill>
                <a:schemeClr val="bg1"/>
              </a:solidFill>
              <a:latin typeface="Calibri" panose="020F0502020204030204" pitchFamily="34" charset="0"/>
              <a:cs typeface="Calibri" panose="020F0502020204030204" pitchFamily="34" charset="0"/>
            </a:endParaRPr>
          </a:p>
          <a:p>
            <a:pPr marL="1136650"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Head of Department (or their </a:t>
            </a:r>
            <a:r>
              <a:rPr lang="en-GB" sz="1600" dirty="0" smtClean="0">
                <a:solidFill>
                  <a:schemeClr val="bg1"/>
                </a:solidFill>
                <a:latin typeface="Calibri" panose="020F0502020204030204" pitchFamily="34" charset="0"/>
                <a:cs typeface="Calibri" panose="020F0502020204030204" pitchFamily="34" charset="0"/>
              </a:rPr>
              <a:t>delegate – please indicate </a:t>
            </a:r>
            <a:r>
              <a:rPr lang="en-GB" sz="1600" b="1" dirty="0" smtClean="0">
                <a:solidFill>
                  <a:schemeClr val="bg1"/>
                </a:solidFill>
                <a:latin typeface="Calibri" panose="020F0502020204030204" pitchFamily="34" charset="0"/>
                <a:cs typeface="Calibri" panose="020F0502020204030204" pitchFamily="34" charset="0"/>
              </a:rPr>
              <a:t>clearly</a:t>
            </a:r>
            <a:r>
              <a:rPr lang="en-GB" sz="1600" dirty="0" smtClean="0">
                <a:solidFill>
                  <a:schemeClr val="bg1"/>
                </a:solidFill>
                <a:latin typeface="Calibri" panose="020F0502020204030204" pitchFamily="34" charset="0"/>
                <a:cs typeface="Calibri" panose="020F0502020204030204" pitchFamily="34" charset="0"/>
              </a:rPr>
              <a:t> if delegate is representing the HoD). </a:t>
            </a:r>
          </a:p>
          <a:p>
            <a:pPr marL="1136650"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a:t>
            </a:r>
            <a:r>
              <a:rPr lang="en-GB" sz="1600" dirty="0" smtClean="0">
                <a:solidFill>
                  <a:schemeClr val="bg1"/>
                </a:solidFill>
                <a:latin typeface="Calibri" panose="020F0502020204030204" pitchFamily="34" charset="0"/>
                <a:cs typeface="Calibri" panose="020F0502020204030204" pitchFamily="34" charset="0"/>
              </a:rPr>
              <a:t>Head </a:t>
            </a:r>
            <a:r>
              <a:rPr lang="en-GB" sz="1600" dirty="0">
                <a:solidFill>
                  <a:schemeClr val="bg1"/>
                </a:solidFill>
                <a:latin typeface="Calibri" panose="020F0502020204030204" pitchFamily="34" charset="0"/>
                <a:cs typeface="Calibri" panose="020F0502020204030204" pitchFamily="34" charset="0"/>
              </a:rPr>
              <a:t>of House (if relevant)</a:t>
            </a:r>
          </a:p>
          <a:p>
            <a:pPr marL="1144588"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One research referee of your choice </a:t>
            </a:r>
            <a:r>
              <a:rPr lang="en-GB" sz="1600" dirty="0" smtClean="0">
                <a:solidFill>
                  <a:schemeClr val="bg1"/>
                </a:solidFill>
                <a:latin typeface="Calibri" panose="020F0502020204030204" pitchFamily="34" charset="0"/>
                <a:cs typeface="Calibri" panose="020F0502020204030204" pitchFamily="34" charset="0"/>
              </a:rPr>
              <a:t>and obtained by you (who </a:t>
            </a:r>
            <a:r>
              <a:rPr lang="en-GB" sz="1600" dirty="0">
                <a:solidFill>
                  <a:schemeClr val="bg1"/>
                </a:solidFill>
                <a:latin typeface="Calibri" panose="020F0502020204030204" pitchFamily="34" charset="0"/>
                <a:cs typeface="Calibri" panose="020F0502020204030204" pitchFamily="34" charset="0"/>
              </a:rPr>
              <a:t>may also refer to teaching and/or good citizenship)</a:t>
            </a:r>
          </a:p>
          <a:p>
            <a:pPr marL="0" lvl="2" indent="0">
              <a:spcAft>
                <a:spcPts val="600"/>
              </a:spcAft>
              <a:buNone/>
            </a:pPr>
            <a:endParaRPr lang="en-GB" sz="800" b="1" dirty="0" smtClean="0">
              <a:solidFill>
                <a:schemeClr val="bg1"/>
              </a:solidFill>
              <a:latin typeface="Calibri" panose="020F0502020204030204" pitchFamily="34" charset="0"/>
              <a:cs typeface="Calibri" panose="020F0502020204030204" pitchFamily="34" charset="0"/>
            </a:endParaRPr>
          </a:p>
          <a:p>
            <a:pPr marL="0" lvl="2" indent="0">
              <a:spcAft>
                <a:spcPts val="600"/>
              </a:spcAft>
              <a:buNone/>
            </a:pPr>
            <a:r>
              <a:rPr lang="en-GB" sz="1600" b="1" dirty="0" smtClean="0">
                <a:solidFill>
                  <a:schemeClr val="bg1"/>
                </a:solidFill>
                <a:latin typeface="Calibri" panose="020F0502020204030204" pitchFamily="34" charset="0"/>
                <a:cs typeface="Calibri" panose="020F0502020204030204" pitchFamily="34" charset="0"/>
              </a:rPr>
              <a:t>References </a:t>
            </a:r>
            <a:r>
              <a:rPr lang="en-GB" sz="1600" dirty="0">
                <a:solidFill>
                  <a:schemeClr val="bg1"/>
                </a:solidFill>
                <a:latin typeface="Calibri" panose="020F0502020204030204" pitchFamily="34" charset="0"/>
                <a:cs typeface="Calibri" panose="020F0502020204030204" pitchFamily="34" charset="0"/>
              </a:rPr>
              <a:t>should be sent </a:t>
            </a:r>
            <a:r>
              <a:rPr lang="en-GB" sz="1600" dirty="0" smtClean="0">
                <a:solidFill>
                  <a:schemeClr val="bg1"/>
                </a:solidFill>
                <a:latin typeface="Calibri" panose="020F0502020204030204" pitchFamily="34" charset="0"/>
                <a:cs typeface="Calibri" panose="020F0502020204030204" pitchFamily="34" charset="0"/>
              </a:rPr>
              <a:t>to </a:t>
            </a:r>
            <a:r>
              <a:rPr lang="en-GB" sz="1600" dirty="0" smtClean="0">
                <a:solidFill>
                  <a:schemeClr val="bg1"/>
                </a:solidFill>
                <a:latin typeface="Calibri" panose="020F0502020204030204" pitchFamily="34" charset="0"/>
                <a:cs typeface="Calibri" panose="020F0502020204030204" pitchFamily="34" charset="0"/>
                <a:hlinkClick r:id="rId2"/>
              </a:rPr>
              <a:t>distinctions@medsci.ox.ac.uk</a:t>
            </a:r>
            <a:r>
              <a:rPr lang="en-GB" sz="1600" dirty="0">
                <a:solidFill>
                  <a:schemeClr val="bg1"/>
                </a:solidFill>
                <a:latin typeface="Calibri" panose="020F0502020204030204" pitchFamily="34" charset="0"/>
                <a:cs typeface="Calibri" panose="020F0502020204030204" pitchFamily="34" charset="0"/>
              </a:rPr>
              <a:t/>
            </a:r>
            <a:br>
              <a:rPr lang="en-GB" sz="1600" dirty="0">
                <a:solidFill>
                  <a:schemeClr val="bg1"/>
                </a:solidFill>
                <a:latin typeface="Calibri" panose="020F0502020204030204" pitchFamily="34" charset="0"/>
                <a:cs typeface="Calibri" panose="020F0502020204030204" pitchFamily="34" charset="0"/>
              </a:rPr>
            </a:br>
            <a:endParaRPr lang="en-GB" sz="1600" dirty="0">
              <a:solidFill>
                <a:schemeClr val="bg1"/>
              </a:solidFill>
              <a:latin typeface="Calibri" panose="020F0502020204030204" pitchFamily="34" charset="0"/>
              <a:cs typeface="Calibri" panose="020F0502020204030204" pitchFamily="34" charset="0"/>
            </a:endParaRP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Applicants </a:t>
            </a:r>
            <a:r>
              <a:rPr lang="en-GB" sz="1600" i="1" dirty="0" smtClean="0">
                <a:solidFill>
                  <a:schemeClr val="bg1"/>
                </a:solidFill>
                <a:latin typeface="Calibri" panose="020F0502020204030204" pitchFamily="34" charset="0"/>
                <a:cs typeface="Calibri" panose="020F0502020204030204" pitchFamily="34" charset="0"/>
              </a:rPr>
              <a:t>are strongly </a:t>
            </a:r>
            <a:r>
              <a:rPr lang="en-GB" sz="1600" i="1" dirty="0">
                <a:solidFill>
                  <a:schemeClr val="bg1"/>
                </a:solidFill>
                <a:latin typeface="Calibri" panose="020F0502020204030204" pitchFamily="34" charset="0"/>
                <a:cs typeface="Calibri" panose="020F0502020204030204" pitchFamily="34" charset="0"/>
              </a:rPr>
              <a:t>encouraged to contact referees at an early stage (at least 3 weeks before deadline) </a:t>
            </a:r>
            <a:endParaRPr lang="en-GB" sz="1600" i="1" dirty="0" smtClean="0">
              <a:solidFill>
                <a:schemeClr val="bg1"/>
              </a:solidFill>
              <a:latin typeface="Calibri" panose="020F0502020204030204" pitchFamily="34" charset="0"/>
              <a:cs typeface="Calibri" panose="020F0502020204030204" pitchFamily="34" charset="0"/>
            </a:endParaRPr>
          </a:p>
          <a:p>
            <a:pPr marL="458788" lvl="1" indent="0">
              <a:spcBef>
                <a:spcPts val="0"/>
              </a:spcBef>
              <a:spcAft>
                <a:spcPts val="600"/>
              </a:spcAft>
              <a:buNone/>
            </a:pPr>
            <a:r>
              <a:rPr lang="en-GB" sz="1600" i="1" dirty="0" smtClean="0">
                <a:solidFill>
                  <a:schemeClr val="bg1"/>
                </a:solidFill>
                <a:latin typeface="Calibri" panose="020F0502020204030204" pitchFamily="34" charset="0"/>
                <a:cs typeface="Calibri" panose="020F0502020204030204" pitchFamily="34" charset="0"/>
              </a:rPr>
              <a:t>in </a:t>
            </a:r>
            <a:r>
              <a:rPr lang="en-GB" sz="1600" i="1" dirty="0">
                <a:solidFill>
                  <a:schemeClr val="bg1"/>
                </a:solidFill>
                <a:latin typeface="Calibri" panose="020F0502020204030204" pitchFamily="34" charset="0"/>
                <a:cs typeface="Calibri" panose="020F0502020204030204" pitchFamily="34" charset="0"/>
              </a:rPr>
              <a:t>order to ensure they are able to meet the </a:t>
            </a:r>
            <a:r>
              <a:rPr lang="en-GB" sz="1600" i="1" dirty="0" smtClean="0">
                <a:solidFill>
                  <a:schemeClr val="bg1"/>
                </a:solidFill>
                <a:latin typeface="Calibri" panose="020F0502020204030204" pitchFamily="34" charset="0"/>
                <a:cs typeface="Calibri" panose="020F0502020204030204" pitchFamily="34" charset="0"/>
              </a:rPr>
              <a:t>28 February deadline.</a:t>
            </a:r>
            <a:br>
              <a:rPr lang="en-GB" sz="1600" i="1" dirty="0" smtClean="0">
                <a:solidFill>
                  <a:schemeClr val="bg1"/>
                </a:solidFill>
                <a:latin typeface="Calibri" panose="020F0502020204030204" pitchFamily="34" charset="0"/>
                <a:cs typeface="Calibri" panose="020F0502020204030204" pitchFamily="34" charset="0"/>
              </a:rPr>
            </a:br>
            <a:endParaRPr lang="en-GB" sz="1600" i="1" dirty="0">
              <a:solidFill>
                <a:schemeClr val="bg1"/>
              </a:solidFill>
              <a:latin typeface="Calibri" panose="020F0502020204030204" pitchFamily="34" charset="0"/>
              <a:cs typeface="Calibri" panose="020F0502020204030204" pitchFamily="34" charset="0"/>
            </a:endParaRPr>
          </a:p>
          <a:p>
            <a:pPr marL="458788" lvl="1" indent="-458788">
              <a:spcAft>
                <a:spcPts val="600"/>
              </a:spcAft>
              <a:buNone/>
            </a:pPr>
            <a:r>
              <a:rPr lang="en-GB" sz="1600" b="1" dirty="0">
                <a:solidFill>
                  <a:schemeClr val="bg1"/>
                </a:solidFill>
                <a:latin typeface="Calibri" panose="020F0502020204030204" pitchFamily="34" charset="0"/>
                <a:cs typeface="Calibri" panose="020F0502020204030204" pitchFamily="34" charset="0"/>
              </a:rPr>
              <a:t>Applications</a:t>
            </a:r>
            <a:r>
              <a:rPr lang="en-GB" sz="1600" dirty="0">
                <a:solidFill>
                  <a:schemeClr val="bg1"/>
                </a:solidFill>
                <a:latin typeface="Calibri" panose="020F0502020204030204" pitchFamily="34" charset="0"/>
                <a:cs typeface="Calibri" panose="020F0502020204030204" pitchFamily="34" charset="0"/>
              </a:rPr>
              <a:t> should be uploaded via divisional links at </a:t>
            </a:r>
            <a:r>
              <a:rPr lang="en-GB" sz="1600" i="1" dirty="0" smtClean="0">
                <a:solidFill>
                  <a:schemeClr val="bg1"/>
                </a:solidFill>
                <a:latin typeface="Calibri" panose="020F0502020204030204" pitchFamily="34" charset="0"/>
                <a:cs typeface="Calibri" panose="020F0502020204030204" pitchFamily="34" charset="0"/>
                <a:hlinkClick r:id="rId3"/>
              </a:rPr>
              <a:t>https</a:t>
            </a:r>
            <a:r>
              <a:rPr lang="en-GB" sz="1600" i="1" dirty="0">
                <a:solidFill>
                  <a:schemeClr val="bg1"/>
                </a:solidFill>
                <a:latin typeface="Calibri" panose="020F0502020204030204" pitchFamily="34" charset="0"/>
                <a:cs typeface="Calibri" panose="020F0502020204030204" pitchFamily="34" charset="0"/>
                <a:hlinkClick r:id="rId3"/>
              </a:rPr>
              <a:t>://</a:t>
            </a:r>
            <a:r>
              <a:rPr lang="en-GB" sz="1600" i="1" dirty="0" smtClean="0">
                <a:solidFill>
                  <a:schemeClr val="bg1"/>
                </a:solidFill>
                <a:latin typeface="Calibri" panose="020F0502020204030204" pitchFamily="34" charset="0"/>
                <a:cs typeface="Calibri" panose="020F0502020204030204" pitchFamily="34" charset="0"/>
                <a:hlinkClick r:id="rId3"/>
              </a:rPr>
              <a:t>hr.admin.ox.ac.uk/recognition-of-distinction-2023 </a:t>
            </a:r>
            <a:endParaRPr lang="en-GB" sz="1600"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3830519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623</TotalTime>
  <Words>1401</Words>
  <Application>Microsoft Office PowerPoint</Application>
  <PresentationFormat>Widescreen</PresentationFormat>
  <Paragraphs>112</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Apple Symbols</vt:lpstr>
      <vt:lpstr>Arial</vt:lpstr>
      <vt:lpstr>Calibri</vt:lpstr>
      <vt:lpstr>Century Gothic</vt:lpstr>
      <vt:lpstr>Wingdings</vt:lpstr>
      <vt:lpstr>Wingdings 3</vt:lpstr>
      <vt:lpstr>Slice</vt:lpstr>
      <vt:lpstr>Recognition of Distinction Exercise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of Distinction Exercise 2022</dc:title>
  <dc:creator>Ingunn Haugen</dc:creator>
  <cp:lastModifiedBy>Ingunn Haugen</cp:lastModifiedBy>
  <cp:revision>38</cp:revision>
  <dcterms:created xsi:type="dcterms:W3CDTF">2021-11-17T15:57:25Z</dcterms:created>
  <dcterms:modified xsi:type="dcterms:W3CDTF">2022-11-23T17:00:22Z</dcterms:modified>
</cp:coreProperties>
</file>