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9" r:id="rId2"/>
    <p:sldId id="269" r:id="rId3"/>
    <p:sldId id="295" r:id="rId4"/>
    <p:sldId id="271" r:id="rId5"/>
    <p:sldId id="294" r:id="rId6"/>
    <p:sldId id="293" r:id="rId7"/>
    <p:sldId id="270" r:id="rId8"/>
    <p:sldId id="263" r:id="rId9"/>
    <p:sldId id="272" r:id="rId10"/>
    <p:sldId id="274" r:id="rId11"/>
    <p:sldId id="276" r:id="rId12"/>
    <p:sldId id="277" r:id="rId13"/>
    <p:sldId id="278" r:id="rId14"/>
    <p:sldId id="279" r:id="rId15"/>
    <p:sldId id="280" r:id="rId16"/>
    <p:sldId id="281" r:id="rId17"/>
    <p:sldId id="286" r:id="rId18"/>
    <p:sldId id="289" r:id="rId19"/>
    <p:sldId id="290" r:id="rId20"/>
    <p:sldId id="296" r:id="rId21"/>
    <p:sldId id="297" r:id="rId22"/>
    <p:sldId id="282" r:id="rId23"/>
    <p:sldId id="283" r:id="rId24"/>
    <p:sldId id="284" r:id="rId25"/>
    <p:sldId id="285" r:id="rId26"/>
    <p:sldId id="287" r:id="rId27"/>
    <p:sldId id="288" r:id="rId28"/>
    <p:sldId id="291" r:id="rId29"/>
    <p:sldId id="29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77086" autoAdjust="0"/>
  </p:normalViewPr>
  <p:slideViewPr>
    <p:cSldViewPr>
      <p:cViewPr varScale="1">
        <p:scale>
          <a:sx n="55" d="100"/>
          <a:sy n="55" d="100"/>
        </p:scale>
        <p:origin x="1698" y="78"/>
      </p:cViewPr>
      <p:guideLst>
        <p:guide orient="horz" pos="2160"/>
        <p:guide pos="2880"/>
      </p:guideLst>
    </p:cSldViewPr>
  </p:slideViewPr>
  <p:notesTextViewPr>
    <p:cViewPr>
      <p:scale>
        <a:sx n="100" d="100"/>
        <a:sy n="100" d="100"/>
      </p:scale>
      <p:origin x="0" y="0"/>
    </p:cViewPr>
  </p:notesTextViewPr>
  <p:notesViewPr>
    <p:cSldViewPr>
      <p:cViewPr varScale="1">
        <p:scale>
          <a:sx n="87" d="100"/>
          <a:sy n="87" d="100"/>
        </p:scale>
        <p:origin x="384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B4036F-1027-46EC-8D48-AEC17C5668C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55231C9E-596D-44FA-96DF-136D257AB716}">
      <dgm:prSet phldrT="[Text]"/>
      <dgm:spPr/>
      <dgm:t>
        <a:bodyPr/>
        <a:lstStyle/>
        <a:p>
          <a:r>
            <a:rPr lang="en-GB" dirty="0">
              <a:latin typeface="Arial" panose="020B0604020202020204" pitchFamily="34" charset="0"/>
              <a:cs typeface="Arial" panose="020B0604020202020204" pitchFamily="34" charset="0"/>
            </a:rPr>
            <a:t>Recruitment</a:t>
          </a:r>
        </a:p>
      </dgm:t>
    </dgm:pt>
    <dgm:pt modelId="{2D41AFED-0593-4882-81B0-A10CFD99C60D}" type="parTrans" cxnId="{6DBB18E4-6CD2-41D8-822A-9292F2DE1018}">
      <dgm:prSet/>
      <dgm:spPr/>
      <dgm:t>
        <a:bodyPr/>
        <a:lstStyle/>
        <a:p>
          <a:endParaRPr lang="en-GB"/>
        </a:p>
      </dgm:t>
    </dgm:pt>
    <dgm:pt modelId="{F94CCA9F-3344-41F3-BC73-48A3305F8572}" type="sibTrans" cxnId="{6DBB18E4-6CD2-41D8-822A-9292F2DE1018}">
      <dgm:prSet/>
      <dgm:spPr/>
      <dgm:t>
        <a:bodyPr/>
        <a:lstStyle/>
        <a:p>
          <a:endParaRPr lang="en-GB"/>
        </a:p>
      </dgm:t>
    </dgm:pt>
    <dgm:pt modelId="{FE7769D3-DC79-442D-B9E4-5F164C10280D}">
      <dgm:prSet phldrT="[Text]"/>
      <dgm:spPr/>
      <dgm:t>
        <a:bodyPr/>
        <a:lstStyle/>
        <a:p>
          <a:r>
            <a:rPr lang="en-GB" dirty="0">
              <a:latin typeface="Arial" panose="020B0604020202020204" pitchFamily="34" charset="0"/>
              <a:cs typeface="Arial" panose="020B0604020202020204" pitchFamily="34" charset="0"/>
            </a:rPr>
            <a:t>Integrated job plan</a:t>
          </a:r>
        </a:p>
      </dgm:t>
    </dgm:pt>
    <dgm:pt modelId="{E55FE31D-643E-42AE-9194-24C8EC29EF63}" type="parTrans" cxnId="{46EC62CA-1DAA-4C19-BF12-30587C7063F8}">
      <dgm:prSet/>
      <dgm:spPr/>
      <dgm:t>
        <a:bodyPr/>
        <a:lstStyle/>
        <a:p>
          <a:endParaRPr lang="en-GB"/>
        </a:p>
      </dgm:t>
    </dgm:pt>
    <dgm:pt modelId="{8C941EA8-EEBE-4C5B-BBDD-23E1F459EB04}" type="sibTrans" cxnId="{46EC62CA-1DAA-4C19-BF12-30587C7063F8}">
      <dgm:prSet/>
      <dgm:spPr/>
      <dgm:t>
        <a:bodyPr/>
        <a:lstStyle/>
        <a:p>
          <a:endParaRPr lang="en-GB"/>
        </a:p>
      </dgm:t>
    </dgm:pt>
    <dgm:pt modelId="{BC1FE197-892D-4120-88D5-D0C7B772B73B}">
      <dgm:prSet phldrT="[Text]"/>
      <dgm:spPr/>
      <dgm:t>
        <a:bodyPr/>
        <a:lstStyle/>
        <a:p>
          <a:r>
            <a:rPr lang="en-GB" dirty="0">
              <a:latin typeface="Arial" panose="020B0604020202020204" pitchFamily="34" charset="0"/>
              <a:cs typeface="Arial" panose="020B0604020202020204" pitchFamily="34" charset="0"/>
            </a:rPr>
            <a:t>Honorary and substantive contracts</a:t>
          </a:r>
        </a:p>
      </dgm:t>
    </dgm:pt>
    <dgm:pt modelId="{5F663D03-1A59-41AB-87C3-28F580D3F27E}" type="parTrans" cxnId="{CE0524F2-1839-4197-B47A-48971FAB1BDA}">
      <dgm:prSet/>
      <dgm:spPr/>
      <dgm:t>
        <a:bodyPr/>
        <a:lstStyle/>
        <a:p>
          <a:endParaRPr lang="en-GB"/>
        </a:p>
      </dgm:t>
    </dgm:pt>
    <dgm:pt modelId="{74FA5B68-5D1B-4569-88B5-17B460F3DF31}" type="sibTrans" cxnId="{CE0524F2-1839-4197-B47A-48971FAB1BDA}">
      <dgm:prSet/>
      <dgm:spPr/>
      <dgm:t>
        <a:bodyPr/>
        <a:lstStyle/>
        <a:p>
          <a:endParaRPr lang="en-GB"/>
        </a:p>
      </dgm:t>
    </dgm:pt>
    <dgm:pt modelId="{87617C09-B45D-4CC6-B6F7-3120E9658779}">
      <dgm:prSet phldrT="[Text]"/>
      <dgm:spPr/>
      <dgm:t>
        <a:bodyPr/>
        <a:lstStyle/>
        <a:p>
          <a:r>
            <a:rPr lang="en-GB" dirty="0">
              <a:latin typeface="Arial" panose="020B0604020202020204" pitchFamily="34" charset="0"/>
              <a:cs typeface="Arial" panose="020B0604020202020204" pitchFamily="34" charset="0"/>
            </a:rPr>
            <a:t>Employer duties and responsibilities</a:t>
          </a:r>
        </a:p>
      </dgm:t>
    </dgm:pt>
    <dgm:pt modelId="{7C770834-2B2D-4494-82D4-7CA2888314AF}" type="parTrans" cxnId="{F850C2E5-A357-4ADE-B0E6-3583AEE7B5EC}">
      <dgm:prSet/>
      <dgm:spPr/>
      <dgm:t>
        <a:bodyPr/>
        <a:lstStyle/>
        <a:p>
          <a:endParaRPr lang="en-GB"/>
        </a:p>
      </dgm:t>
    </dgm:pt>
    <dgm:pt modelId="{73FC69EA-3ED2-4C82-B07A-96FC2230494F}" type="sibTrans" cxnId="{F850C2E5-A357-4ADE-B0E6-3583AEE7B5EC}">
      <dgm:prSet/>
      <dgm:spPr/>
      <dgm:t>
        <a:bodyPr/>
        <a:lstStyle/>
        <a:p>
          <a:endParaRPr lang="en-GB"/>
        </a:p>
      </dgm:t>
    </dgm:pt>
    <dgm:pt modelId="{A28E7BA9-ECC6-48A9-8D61-A4E8A42AB12A}">
      <dgm:prSet phldrT="[Text]"/>
      <dgm:spPr/>
      <dgm:t>
        <a:bodyPr/>
        <a:lstStyle/>
        <a:p>
          <a:r>
            <a:rPr lang="en-GB" dirty="0">
              <a:latin typeface="Arial" panose="020B0604020202020204" pitchFamily="34" charset="0"/>
              <a:cs typeface="Arial" panose="020B0604020202020204" pitchFamily="34" charset="0"/>
            </a:rPr>
            <a:t>Employee</a:t>
          </a:r>
          <a:r>
            <a:rPr lang="en-GB" dirty="0"/>
            <a:t> </a:t>
          </a:r>
          <a:r>
            <a:rPr lang="en-GB" dirty="0">
              <a:latin typeface="Arial" panose="020B0604020202020204" pitchFamily="34" charset="0"/>
              <a:cs typeface="Arial" panose="020B0604020202020204" pitchFamily="34" charset="0"/>
            </a:rPr>
            <a:t>duties and responsibilities</a:t>
          </a:r>
        </a:p>
      </dgm:t>
    </dgm:pt>
    <dgm:pt modelId="{A85250C0-5DDE-4C8B-A7AC-FF55F4652FCC}" type="parTrans" cxnId="{220E5542-AF44-4B93-9C77-C716A6703BAD}">
      <dgm:prSet/>
      <dgm:spPr/>
      <dgm:t>
        <a:bodyPr/>
        <a:lstStyle/>
        <a:p>
          <a:endParaRPr lang="en-GB"/>
        </a:p>
      </dgm:t>
    </dgm:pt>
    <dgm:pt modelId="{720171D6-90D8-44DE-83EC-8B81332D052B}" type="sibTrans" cxnId="{220E5542-AF44-4B93-9C77-C716A6703BAD}">
      <dgm:prSet/>
      <dgm:spPr/>
      <dgm:t>
        <a:bodyPr/>
        <a:lstStyle/>
        <a:p>
          <a:endParaRPr lang="en-GB"/>
        </a:p>
      </dgm:t>
    </dgm:pt>
    <dgm:pt modelId="{9B5050EA-03C8-487F-8833-C6E590660A23}">
      <dgm:prSet phldrT="[Text]"/>
      <dgm:spPr/>
      <dgm:t>
        <a:bodyPr/>
        <a:lstStyle/>
        <a:p>
          <a:r>
            <a:rPr lang="en-GB" dirty="0">
              <a:latin typeface="Arial" panose="020B0604020202020204" pitchFamily="34" charset="0"/>
              <a:cs typeface="Arial" panose="020B0604020202020204" pitchFamily="34" charset="0"/>
            </a:rPr>
            <a:t>Remuneration</a:t>
          </a:r>
        </a:p>
      </dgm:t>
    </dgm:pt>
    <dgm:pt modelId="{4BCAA424-CAAC-4019-BE09-527AC4F7762F}" type="parTrans" cxnId="{54C97F54-6BEA-420A-86C2-7FB8155FBF6C}">
      <dgm:prSet/>
      <dgm:spPr/>
      <dgm:t>
        <a:bodyPr/>
        <a:lstStyle/>
        <a:p>
          <a:endParaRPr lang="en-GB"/>
        </a:p>
      </dgm:t>
    </dgm:pt>
    <dgm:pt modelId="{84E8BF05-6F81-4B7F-B8CE-951D080F7D18}" type="sibTrans" cxnId="{54C97F54-6BEA-420A-86C2-7FB8155FBF6C}">
      <dgm:prSet/>
      <dgm:spPr/>
      <dgm:t>
        <a:bodyPr/>
        <a:lstStyle/>
        <a:p>
          <a:endParaRPr lang="en-GB"/>
        </a:p>
      </dgm:t>
    </dgm:pt>
    <dgm:pt modelId="{F2785B14-6522-417E-AB38-3BC4F50E2D3A}">
      <dgm:prSet phldrT="[Text]"/>
      <dgm:spPr/>
      <dgm:t>
        <a:bodyPr/>
        <a:lstStyle/>
        <a:p>
          <a:r>
            <a:rPr lang="en-GB" dirty="0">
              <a:latin typeface="Arial" panose="020B0604020202020204" pitchFamily="34" charset="0"/>
              <a:cs typeface="Arial" panose="020B0604020202020204" pitchFamily="34" charset="0"/>
            </a:rPr>
            <a:t>Disciplinary procedures</a:t>
          </a:r>
        </a:p>
      </dgm:t>
    </dgm:pt>
    <dgm:pt modelId="{0B14C816-9FD9-4418-B7BE-067FB1FAA1C7}" type="parTrans" cxnId="{34CED7C5-F400-4F85-B3DB-B09EA41BB295}">
      <dgm:prSet/>
      <dgm:spPr/>
      <dgm:t>
        <a:bodyPr/>
        <a:lstStyle/>
        <a:p>
          <a:endParaRPr lang="en-GB"/>
        </a:p>
      </dgm:t>
    </dgm:pt>
    <dgm:pt modelId="{80ECD486-1457-451C-BC9B-BC676E6AD3EB}" type="sibTrans" cxnId="{34CED7C5-F400-4F85-B3DB-B09EA41BB295}">
      <dgm:prSet/>
      <dgm:spPr/>
      <dgm:t>
        <a:bodyPr/>
        <a:lstStyle/>
        <a:p>
          <a:endParaRPr lang="en-GB"/>
        </a:p>
      </dgm:t>
    </dgm:pt>
    <dgm:pt modelId="{B2D999EC-34B5-4B88-8FE1-DE9F7A7F6660}">
      <dgm:prSet phldrT="[Text]"/>
      <dgm:spPr/>
      <dgm:t>
        <a:bodyPr/>
        <a:lstStyle/>
        <a:p>
          <a:r>
            <a:rPr lang="en-GB" dirty="0">
              <a:latin typeface="Arial" panose="020B0604020202020204" pitchFamily="34" charset="0"/>
              <a:cs typeface="Arial" panose="020B0604020202020204" pitchFamily="34" charset="0"/>
            </a:rPr>
            <a:t>Protocol for joint working </a:t>
          </a:r>
        </a:p>
      </dgm:t>
    </dgm:pt>
    <dgm:pt modelId="{F16AFE4B-18DC-4B7C-BD9B-C7D2A45DF625}" type="parTrans" cxnId="{8C694016-AB73-41A6-904E-E3B060822CDA}">
      <dgm:prSet/>
      <dgm:spPr/>
      <dgm:t>
        <a:bodyPr/>
        <a:lstStyle/>
        <a:p>
          <a:endParaRPr lang="en-GB"/>
        </a:p>
      </dgm:t>
    </dgm:pt>
    <dgm:pt modelId="{286A66B1-AFF6-4544-805F-001536BC6089}" type="sibTrans" cxnId="{8C694016-AB73-41A6-904E-E3B060822CDA}">
      <dgm:prSet/>
      <dgm:spPr/>
      <dgm:t>
        <a:bodyPr/>
        <a:lstStyle/>
        <a:p>
          <a:endParaRPr lang="en-GB"/>
        </a:p>
      </dgm:t>
    </dgm:pt>
    <dgm:pt modelId="{C92A7F66-D054-4221-92E4-6E0B18A287DB}">
      <dgm:prSet phldrT="[Text]"/>
      <dgm:spPr/>
      <dgm:t>
        <a:bodyPr/>
        <a:lstStyle/>
        <a:p>
          <a:r>
            <a:rPr lang="en-GB" dirty="0">
              <a:latin typeface="Arial" panose="020B0604020202020204" pitchFamily="34" charset="0"/>
              <a:cs typeface="Arial" panose="020B0604020202020204" pitchFamily="34" charset="0"/>
            </a:rPr>
            <a:t>Job planning</a:t>
          </a:r>
        </a:p>
      </dgm:t>
    </dgm:pt>
    <dgm:pt modelId="{78E4F3FC-BF85-478E-8A73-59452F762688}" type="parTrans" cxnId="{1DDBC6C8-528F-4716-A371-6D27C532EBC1}">
      <dgm:prSet/>
      <dgm:spPr/>
      <dgm:t>
        <a:bodyPr/>
        <a:lstStyle/>
        <a:p>
          <a:endParaRPr lang="en-GB"/>
        </a:p>
      </dgm:t>
    </dgm:pt>
    <dgm:pt modelId="{0E07998D-1218-44EE-B354-5722F7FA4DA2}" type="sibTrans" cxnId="{1DDBC6C8-528F-4716-A371-6D27C532EBC1}">
      <dgm:prSet/>
      <dgm:spPr/>
      <dgm:t>
        <a:bodyPr/>
        <a:lstStyle/>
        <a:p>
          <a:endParaRPr lang="en-GB"/>
        </a:p>
      </dgm:t>
    </dgm:pt>
    <dgm:pt modelId="{6163AEBB-E6C9-4A2F-997F-443D1F5BE3F6}">
      <dgm:prSet phldrT="[Text]"/>
      <dgm:spPr/>
      <dgm:t>
        <a:bodyPr/>
        <a:lstStyle/>
        <a:p>
          <a:r>
            <a:rPr lang="en-GB" dirty="0">
              <a:latin typeface="Arial" panose="020B0604020202020204" pitchFamily="34" charset="0"/>
              <a:cs typeface="Arial" panose="020B0604020202020204" pitchFamily="34" charset="0"/>
            </a:rPr>
            <a:t>Appraisal</a:t>
          </a:r>
        </a:p>
      </dgm:t>
    </dgm:pt>
    <dgm:pt modelId="{0E901D5E-D5AA-43E9-A6F9-B6E247BFD024}" type="parTrans" cxnId="{51E74D25-A99E-434C-8B4E-CA1C4F771B6E}">
      <dgm:prSet/>
      <dgm:spPr/>
      <dgm:t>
        <a:bodyPr/>
        <a:lstStyle/>
        <a:p>
          <a:endParaRPr lang="en-GB"/>
        </a:p>
      </dgm:t>
    </dgm:pt>
    <dgm:pt modelId="{2430E967-1BAE-452C-98B7-427D0AF51824}" type="sibTrans" cxnId="{51E74D25-A99E-434C-8B4E-CA1C4F771B6E}">
      <dgm:prSet/>
      <dgm:spPr/>
      <dgm:t>
        <a:bodyPr/>
        <a:lstStyle/>
        <a:p>
          <a:endParaRPr lang="en-GB"/>
        </a:p>
      </dgm:t>
    </dgm:pt>
    <dgm:pt modelId="{FAA0C9FE-5D38-4D8B-ACEC-9EE137CD24D1}">
      <dgm:prSet phldrT="[Text]"/>
      <dgm:spPr/>
      <dgm:t>
        <a:bodyPr/>
        <a:lstStyle/>
        <a:p>
          <a:r>
            <a:rPr lang="en-GB" dirty="0">
              <a:latin typeface="Arial" panose="020B0604020202020204" pitchFamily="34" charset="0"/>
              <a:cs typeface="Arial" panose="020B0604020202020204" pitchFamily="34" charset="0"/>
            </a:rPr>
            <a:t>Personal data </a:t>
          </a:r>
        </a:p>
      </dgm:t>
    </dgm:pt>
    <dgm:pt modelId="{5AAFDCD7-4EA2-4282-B6CD-A764B201991C}" type="parTrans" cxnId="{03DFFFC4-EF1C-4ADB-BB87-1EFE7F25F12C}">
      <dgm:prSet/>
      <dgm:spPr/>
      <dgm:t>
        <a:bodyPr/>
        <a:lstStyle/>
        <a:p>
          <a:endParaRPr lang="en-GB"/>
        </a:p>
      </dgm:t>
    </dgm:pt>
    <dgm:pt modelId="{B208DD26-F4B5-4297-9962-B2DF841846B0}" type="sibTrans" cxnId="{03DFFFC4-EF1C-4ADB-BB87-1EFE7F25F12C}">
      <dgm:prSet/>
      <dgm:spPr/>
      <dgm:t>
        <a:bodyPr/>
        <a:lstStyle/>
        <a:p>
          <a:endParaRPr lang="en-GB"/>
        </a:p>
      </dgm:t>
    </dgm:pt>
    <dgm:pt modelId="{E0F83BFC-24EA-4329-881D-04E484B1BDF1}">
      <dgm:prSet phldrT="[Text]"/>
      <dgm:spPr/>
      <dgm:t>
        <a:bodyPr/>
        <a:lstStyle/>
        <a:p>
          <a:r>
            <a:rPr lang="en-GB" dirty="0">
              <a:latin typeface="Arial" panose="020B0604020202020204" pitchFamily="34" charset="0"/>
              <a:cs typeface="Arial" panose="020B0604020202020204" pitchFamily="34" charset="0"/>
            </a:rPr>
            <a:t>Interdependency</a:t>
          </a:r>
        </a:p>
      </dgm:t>
    </dgm:pt>
    <dgm:pt modelId="{BA0EE8BF-65A0-43FE-9B0F-6260B755F4FA}" type="parTrans" cxnId="{73F3CAB5-391C-44E0-9000-ABCF4789992A}">
      <dgm:prSet/>
      <dgm:spPr/>
      <dgm:t>
        <a:bodyPr/>
        <a:lstStyle/>
        <a:p>
          <a:endParaRPr lang="en-GB"/>
        </a:p>
      </dgm:t>
    </dgm:pt>
    <dgm:pt modelId="{EC0F5A6E-2D05-4365-9478-4FB4E592C038}" type="sibTrans" cxnId="{73F3CAB5-391C-44E0-9000-ABCF4789992A}">
      <dgm:prSet/>
      <dgm:spPr/>
      <dgm:t>
        <a:bodyPr/>
        <a:lstStyle/>
        <a:p>
          <a:endParaRPr lang="en-GB"/>
        </a:p>
      </dgm:t>
    </dgm:pt>
    <dgm:pt modelId="{C0987BC8-EC07-4779-93FC-471BB6D100BB}" type="pres">
      <dgm:prSet presAssocID="{C7B4036F-1027-46EC-8D48-AEC17C5668C9}" presName="diagram" presStyleCnt="0">
        <dgm:presLayoutVars>
          <dgm:dir/>
          <dgm:resizeHandles val="exact"/>
        </dgm:presLayoutVars>
      </dgm:prSet>
      <dgm:spPr/>
    </dgm:pt>
    <dgm:pt modelId="{2AABFE9B-9A90-4B0D-9E7A-DD5A3AEC99C4}" type="pres">
      <dgm:prSet presAssocID="{55231C9E-596D-44FA-96DF-136D257AB716}" presName="node" presStyleLbl="node1" presStyleIdx="0" presStyleCnt="12">
        <dgm:presLayoutVars>
          <dgm:bulletEnabled val="1"/>
        </dgm:presLayoutVars>
      </dgm:prSet>
      <dgm:spPr/>
    </dgm:pt>
    <dgm:pt modelId="{CB1B481A-0E60-47EF-82CB-9CAAEF0A0D49}" type="pres">
      <dgm:prSet presAssocID="{F94CCA9F-3344-41F3-BC73-48A3305F8572}" presName="sibTrans" presStyleCnt="0"/>
      <dgm:spPr/>
    </dgm:pt>
    <dgm:pt modelId="{C2B5096B-4F71-4B34-A243-D32EB369E552}" type="pres">
      <dgm:prSet presAssocID="{FE7769D3-DC79-442D-B9E4-5F164C10280D}" presName="node" presStyleLbl="node1" presStyleIdx="1" presStyleCnt="12">
        <dgm:presLayoutVars>
          <dgm:bulletEnabled val="1"/>
        </dgm:presLayoutVars>
      </dgm:prSet>
      <dgm:spPr/>
    </dgm:pt>
    <dgm:pt modelId="{B5689E04-3FEE-4E48-9E90-54BDB8FCBE7D}" type="pres">
      <dgm:prSet presAssocID="{8C941EA8-EEBE-4C5B-BBDD-23E1F459EB04}" presName="sibTrans" presStyleCnt="0"/>
      <dgm:spPr/>
    </dgm:pt>
    <dgm:pt modelId="{98A2AEA8-3936-4A57-8935-12D1904F5B1D}" type="pres">
      <dgm:prSet presAssocID="{BC1FE197-892D-4120-88D5-D0C7B772B73B}" presName="node" presStyleLbl="node1" presStyleIdx="2" presStyleCnt="12">
        <dgm:presLayoutVars>
          <dgm:bulletEnabled val="1"/>
        </dgm:presLayoutVars>
      </dgm:prSet>
      <dgm:spPr/>
    </dgm:pt>
    <dgm:pt modelId="{D3C706B6-FE11-4E0C-B069-F69CE6D2964A}" type="pres">
      <dgm:prSet presAssocID="{74FA5B68-5D1B-4569-88B5-17B460F3DF31}" presName="sibTrans" presStyleCnt="0"/>
      <dgm:spPr/>
    </dgm:pt>
    <dgm:pt modelId="{7EF7C385-38ED-4BE3-A2E4-4AA8345226BC}" type="pres">
      <dgm:prSet presAssocID="{87617C09-B45D-4CC6-B6F7-3120E9658779}" presName="node" presStyleLbl="node1" presStyleIdx="3" presStyleCnt="12">
        <dgm:presLayoutVars>
          <dgm:bulletEnabled val="1"/>
        </dgm:presLayoutVars>
      </dgm:prSet>
      <dgm:spPr/>
    </dgm:pt>
    <dgm:pt modelId="{246780BD-9B11-48FA-AB69-6F4C6269F99C}" type="pres">
      <dgm:prSet presAssocID="{73FC69EA-3ED2-4C82-B07A-96FC2230494F}" presName="sibTrans" presStyleCnt="0"/>
      <dgm:spPr/>
    </dgm:pt>
    <dgm:pt modelId="{687A1A9E-C3C3-4830-B34D-B26A709CE0B9}" type="pres">
      <dgm:prSet presAssocID="{A28E7BA9-ECC6-48A9-8D61-A4E8A42AB12A}" presName="node" presStyleLbl="node1" presStyleIdx="4" presStyleCnt="12">
        <dgm:presLayoutVars>
          <dgm:bulletEnabled val="1"/>
        </dgm:presLayoutVars>
      </dgm:prSet>
      <dgm:spPr/>
    </dgm:pt>
    <dgm:pt modelId="{C3FEB81C-19B8-4EB9-B977-5729D1999E8C}" type="pres">
      <dgm:prSet presAssocID="{720171D6-90D8-44DE-83EC-8B81332D052B}" presName="sibTrans" presStyleCnt="0"/>
      <dgm:spPr/>
    </dgm:pt>
    <dgm:pt modelId="{D90BAFEC-243C-4F37-92A9-97A26E978976}" type="pres">
      <dgm:prSet presAssocID="{9B5050EA-03C8-487F-8833-C6E590660A23}" presName="node" presStyleLbl="node1" presStyleIdx="5" presStyleCnt="12">
        <dgm:presLayoutVars>
          <dgm:bulletEnabled val="1"/>
        </dgm:presLayoutVars>
      </dgm:prSet>
      <dgm:spPr/>
    </dgm:pt>
    <dgm:pt modelId="{55D875B6-ED7C-441F-8F1D-D64029076BB6}" type="pres">
      <dgm:prSet presAssocID="{84E8BF05-6F81-4B7F-B8CE-951D080F7D18}" presName="sibTrans" presStyleCnt="0"/>
      <dgm:spPr/>
    </dgm:pt>
    <dgm:pt modelId="{EAC4D040-FA20-4AB8-A079-9B704FD776B5}" type="pres">
      <dgm:prSet presAssocID="{F2785B14-6522-417E-AB38-3BC4F50E2D3A}" presName="node" presStyleLbl="node1" presStyleIdx="6" presStyleCnt="12">
        <dgm:presLayoutVars>
          <dgm:bulletEnabled val="1"/>
        </dgm:presLayoutVars>
      </dgm:prSet>
      <dgm:spPr/>
    </dgm:pt>
    <dgm:pt modelId="{81C7A415-64DC-4585-8CA5-6991A1A3E2B9}" type="pres">
      <dgm:prSet presAssocID="{80ECD486-1457-451C-BC9B-BC676E6AD3EB}" presName="sibTrans" presStyleCnt="0"/>
      <dgm:spPr/>
    </dgm:pt>
    <dgm:pt modelId="{C8A772BB-FF3A-4BB7-89F2-EF16151AC7E8}" type="pres">
      <dgm:prSet presAssocID="{B2D999EC-34B5-4B88-8FE1-DE9F7A7F6660}" presName="node" presStyleLbl="node1" presStyleIdx="7" presStyleCnt="12">
        <dgm:presLayoutVars>
          <dgm:bulletEnabled val="1"/>
        </dgm:presLayoutVars>
      </dgm:prSet>
      <dgm:spPr/>
    </dgm:pt>
    <dgm:pt modelId="{4D77D474-DA7F-4D38-8F3F-22BB212C9F2B}" type="pres">
      <dgm:prSet presAssocID="{286A66B1-AFF6-4544-805F-001536BC6089}" presName="sibTrans" presStyleCnt="0"/>
      <dgm:spPr/>
    </dgm:pt>
    <dgm:pt modelId="{16D92F25-C84C-4C95-8F0B-E6F1CC6FDC3F}" type="pres">
      <dgm:prSet presAssocID="{C92A7F66-D054-4221-92E4-6E0B18A287DB}" presName="node" presStyleLbl="node1" presStyleIdx="8" presStyleCnt="12">
        <dgm:presLayoutVars>
          <dgm:bulletEnabled val="1"/>
        </dgm:presLayoutVars>
      </dgm:prSet>
      <dgm:spPr/>
    </dgm:pt>
    <dgm:pt modelId="{E58D4B16-78CB-45C9-9B10-43EFEA6DEB85}" type="pres">
      <dgm:prSet presAssocID="{0E07998D-1218-44EE-B354-5722F7FA4DA2}" presName="sibTrans" presStyleCnt="0"/>
      <dgm:spPr/>
    </dgm:pt>
    <dgm:pt modelId="{256A900F-5D1A-400A-9A30-78D6E14465F9}" type="pres">
      <dgm:prSet presAssocID="{6163AEBB-E6C9-4A2F-997F-443D1F5BE3F6}" presName="node" presStyleLbl="node1" presStyleIdx="9" presStyleCnt="12">
        <dgm:presLayoutVars>
          <dgm:bulletEnabled val="1"/>
        </dgm:presLayoutVars>
      </dgm:prSet>
      <dgm:spPr/>
    </dgm:pt>
    <dgm:pt modelId="{39064CBF-3CCF-4FAB-ADC2-C9B78D0C7950}" type="pres">
      <dgm:prSet presAssocID="{2430E967-1BAE-452C-98B7-427D0AF51824}" presName="sibTrans" presStyleCnt="0"/>
      <dgm:spPr/>
    </dgm:pt>
    <dgm:pt modelId="{0ABB66C1-52D2-485B-AECA-B3224896930B}" type="pres">
      <dgm:prSet presAssocID="{FAA0C9FE-5D38-4D8B-ACEC-9EE137CD24D1}" presName="node" presStyleLbl="node1" presStyleIdx="10" presStyleCnt="12">
        <dgm:presLayoutVars>
          <dgm:bulletEnabled val="1"/>
        </dgm:presLayoutVars>
      </dgm:prSet>
      <dgm:spPr/>
    </dgm:pt>
    <dgm:pt modelId="{83BD43CA-989F-41C5-850A-30EA3CD8D31C}" type="pres">
      <dgm:prSet presAssocID="{B208DD26-F4B5-4297-9962-B2DF841846B0}" presName="sibTrans" presStyleCnt="0"/>
      <dgm:spPr/>
    </dgm:pt>
    <dgm:pt modelId="{AD97AC62-3C1A-4CBE-86F6-25A8ABCBFBA8}" type="pres">
      <dgm:prSet presAssocID="{E0F83BFC-24EA-4329-881D-04E484B1BDF1}" presName="node" presStyleLbl="node1" presStyleIdx="11" presStyleCnt="12">
        <dgm:presLayoutVars>
          <dgm:bulletEnabled val="1"/>
        </dgm:presLayoutVars>
      </dgm:prSet>
      <dgm:spPr/>
    </dgm:pt>
  </dgm:ptLst>
  <dgm:cxnLst>
    <dgm:cxn modelId="{00655708-093E-4FB3-842B-C1B1CB6E4C0A}" type="presOf" srcId="{55231C9E-596D-44FA-96DF-136D257AB716}" destId="{2AABFE9B-9A90-4B0D-9E7A-DD5A3AEC99C4}" srcOrd="0" destOrd="0" presId="urn:microsoft.com/office/officeart/2005/8/layout/default"/>
    <dgm:cxn modelId="{493F630E-F388-49E1-A0A9-083EBEEBF1C7}" type="presOf" srcId="{6163AEBB-E6C9-4A2F-997F-443D1F5BE3F6}" destId="{256A900F-5D1A-400A-9A30-78D6E14465F9}" srcOrd="0" destOrd="0" presId="urn:microsoft.com/office/officeart/2005/8/layout/default"/>
    <dgm:cxn modelId="{8C694016-AB73-41A6-904E-E3B060822CDA}" srcId="{C7B4036F-1027-46EC-8D48-AEC17C5668C9}" destId="{B2D999EC-34B5-4B88-8FE1-DE9F7A7F6660}" srcOrd="7" destOrd="0" parTransId="{F16AFE4B-18DC-4B7C-BD9B-C7D2A45DF625}" sibTransId="{286A66B1-AFF6-4544-805F-001536BC6089}"/>
    <dgm:cxn modelId="{5435C422-8250-4B28-8785-27151E9C9581}" type="presOf" srcId="{FE7769D3-DC79-442D-B9E4-5F164C10280D}" destId="{C2B5096B-4F71-4B34-A243-D32EB369E552}" srcOrd="0" destOrd="0" presId="urn:microsoft.com/office/officeart/2005/8/layout/default"/>
    <dgm:cxn modelId="{51E74D25-A99E-434C-8B4E-CA1C4F771B6E}" srcId="{C7B4036F-1027-46EC-8D48-AEC17C5668C9}" destId="{6163AEBB-E6C9-4A2F-997F-443D1F5BE3F6}" srcOrd="9" destOrd="0" parTransId="{0E901D5E-D5AA-43E9-A6F9-B6E247BFD024}" sibTransId="{2430E967-1BAE-452C-98B7-427D0AF51824}"/>
    <dgm:cxn modelId="{220E5542-AF44-4B93-9C77-C716A6703BAD}" srcId="{C7B4036F-1027-46EC-8D48-AEC17C5668C9}" destId="{A28E7BA9-ECC6-48A9-8D61-A4E8A42AB12A}" srcOrd="4" destOrd="0" parTransId="{A85250C0-5DDE-4C8B-A7AC-FF55F4652FCC}" sibTransId="{720171D6-90D8-44DE-83EC-8B81332D052B}"/>
    <dgm:cxn modelId="{B2CF6C66-2820-46AF-944F-72BCEB255E95}" type="presOf" srcId="{C92A7F66-D054-4221-92E4-6E0B18A287DB}" destId="{16D92F25-C84C-4C95-8F0B-E6F1CC6FDC3F}" srcOrd="0" destOrd="0" presId="urn:microsoft.com/office/officeart/2005/8/layout/default"/>
    <dgm:cxn modelId="{619DF74C-8E4C-4373-94C7-856EA16946A3}" type="presOf" srcId="{A28E7BA9-ECC6-48A9-8D61-A4E8A42AB12A}" destId="{687A1A9E-C3C3-4830-B34D-B26A709CE0B9}" srcOrd="0" destOrd="0" presId="urn:microsoft.com/office/officeart/2005/8/layout/default"/>
    <dgm:cxn modelId="{56B8FC50-26DA-4496-A03A-032CBCAA5804}" type="presOf" srcId="{BC1FE197-892D-4120-88D5-D0C7B772B73B}" destId="{98A2AEA8-3936-4A57-8935-12D1904F5B1D}" srcOrd="0" destOrd="0" presId="urn:microsoft.com/office/officeart/2005/8/layout/default"/>
    <dgm:cxn modelId="{54C97F54-6BEA-420A-86C2-7FB8155FBF6C}" srcId="{C7B4036F-1027-46EC-8D48-AEC17C5668C9}" destId="{9B5050EA-03C8-487F-8833-C6E590660A23}" srcOrd="5" destOrd="0" parTransId="{4BCAA424-CAAC-4019-BE09-527AC4F7762F}" sibTransId="{84E8BF05-6F81-4B7F-B8CE-951D080F7D18}"/>
    <dgm:cxn modelId="{B7E66E7E-2047-454F-A32F-1011A2C2FF40}" type="presOf" srcId="{C7B4036F-1027-46EC-8D48-AEC17C5668C9}" destId="{C0987BC8-EC07-4779-93FC-471BB6D100BB}" srcOrd="0" destOrd="0" presId="urn:microsoft.com/office/officeart/2005/8/layout/default"/>
    <dgm:cxn modelId="{D8972F7F-D62E-449C-9376-DECB9EAEAF58}" type="presOf" srcId="{F2785B14-6522-417E-AB38-3BC4F50E2D3A}" destId="{EAC4D040-FA20-4AB8-A079-9B704FD776B5}" srcOrd="0" destOrd="0" presId="urn:microsoft.com/office/officeart/2005/8/layout/default"/>
    <dgm:cxn modelId="{EA6C5E9C-386E-4BA7-BDA9-E191260537EA}" type="presOf" srcId="{B2D999EC-34B5-4B88-8FE1-DE9F7A7F6660}" destId="{C8A772BB-FF3A-4BB7-89F2-EF16151AC7E8}" srcOrd="0" destOrd="0" presId="urn:microsoft.com/office/officeart/2005/8/layout/default"/>
    <dgm:cxn modelId="{8583BFA2-4AA7-455C-BA0F-061C69000BE9}" type="presOf" srcId="{FAA0C9FE-5D38-4D8B-ACEC-9EE137CD24D1}" destId="{0ABB66C1-52D2-485B-AECA-B3224896930B}" srcOrd="0" destOrd="0" presId="urn:microsoft.com/office/officeart/2005/8/layout/default"/>
    <dgm:cxn modelId="{DA40F1B3-CC64-49D1-8630-8037E37456F9}" type="presOf" srcId="{E0F83BFC-24EA-4329-881D-04E484B1BDF1}" destId="{AD97AC62-3C1A-4CBE-86F6-25A8ABCBFBA8}" srcOrd="0" destOrd="0" presId="urn:microsoft.com/office/officeart/2005/8/layout/default"/>
    <dgm:cxn modelId="{73F3CAB5-391C-44E0-9000-ABCF4789992A}" srcId="{C7B4036F-1027-46EC-8D48-AEC17C5668C9}" destId="{E0F83BFC-24EA-4329-881D-04E484B1BDF1}" srcOrd="11" destOrd="0" parTransId="{BA0EE8BF-65A0-43FE-9B0F-6260B755F4FA}" sibTransId="{EC0F5A6E-2D05-4365-9478-4FB4E592C038}"/>
    <dgm:cxn modelId="{5B032EB8-79BB-4ED4-82AC-BF5C593BA229}" type="presOf" srcId="{9B5050EA-03C8-487F-8833-C6E590660A23}" destId="{D90BAFEC-243C-4F37-92A9-97A26E978976}" srcOrd="0" destOrd="0" presId="urn:microsoft.com/office/officeart/2005/8/layout/default"/>
    <dgm:cxn modelId="{03DFFFC4-EF1C-4ADB-BB87-1EFE7F25F12C}" srcId="{C7B4036F-1027-46EC-8D48-AEC17C5668C9}" destId="{FAA0C9FE-5D38-4D8B-ACEC-9EE137CD24D1}" srcOrd="10" destOrd="0" parTransId="{5AAFDCD7-4EA2-4282-B6CD-A764B201991C}" sibTransId="{B208DD26-F4B5-4297-9962-B2DF841846B0}"/>
    <dgm:cxn modelId="{34CED7C5-F400-4F85-B3DB-B09EA41BB295}" srcId="{C7B4036F-1027-46EC-8D48-AEC17C5668C9}" destId="{F2785B14-6522-417E-AB38-3BC4F50E2D3A}" srcOrd="6" destOrd="0" parTransId="{0B14C816-9FD9-4418-B7BE-067FB1FAA1C7}" sibTransId="{80ECD486-1457-451C-BC9B-BC676E6AD3EB}"/>
    <dgm:cxn modelId="{1DDBC6C8-528F-4716-A371-6D27C532EBC1}" srcId="{C7B4036F-1027-46EC-8D48-AEC17C5668C9}" destId="{C92A7F66-D054-4221-92E4-6E0B18A287DB}" srcOrd="8" destOrd="0" parTransId="{78E4F3FC-BF85-478E-8A73-59452F762688}" sibTransId="{0E07998D-1218-44EE-B354-5722F7FA4DA2}"/>
    <dgm:cxn modelId="{46EC62CA-1DAA-4C19-BF12-30587C7063F8}" srcId="{C7B4036F-1027-46EC-8D48-AEC17C5668C9}" destId="{FE7769D3-DC79-442D-B9E4-5F164C10280D}" srcOrd="1" destOrd="0" parTransId="{E55FE31D-643E-42AE-9194-24C8EC29EF63}" sibTransId="{8C941EA8-EEBE-4C5B-BBDD-23E1F459EB04}"/>
    <dgm:cxn modelId="{6DBB18E4-6CD2-41D8-822A-9292F2DE1018}" srcId="{C7B4036F-1027-46EC-8D48-AEC17C5668C9}" destId="{55231C9E-596D-44FA-96DF-136D257AB716}" srcOrd="0" destOrd="0" parTransId="{2D41AFED-0593-4882-81B0-A10CFD99C60D}" sibTransId="{F94CCA9F-3344-41F3-BC73-48A3305F8572}"/>
    <dgm:cxn modelId="{F850C2E5-A357-4ADE-B0E6-3583AEE7B5EC}" srcId="{C7B4036F-1027-46EC-8D48-AEC17C5668C9}" destId="{87617C09-B45D-4CC6-B6F7-3120E9658779}" srcOrd="3" destOrd="0" parTransId="{7C770834-2B2D-4494-82D4-7CA2888314AF}" sibTransId="{73FC69EA-3ED2-4C82-B07A-96FC2230494F}"/>
    <dgm:cxn modelId="{CE0524F2-1839-4197-B47A-48971FAB1BDA}" srcId="{C7B4036F-1027-46EC-8D48-AEC17C5668C9}" destId="{BC1FE197-892D-4120-88D5-D0C7B772B73B}" srcOrd="2" destOrd="0" parTransId="{5F663D03-1A59-41AB-87C3-28F580D3F27E}" sibTransId="{74FA5B68-5D1B-4569-88B5-17B460F3DF31}"/>
    <dgm:cxn modelId="{25B94AF6-9C3E-4BC4-8C90-9B437B77EC84}" type="presOf" srcId="{87617C09-B45D-4CC6-B6F7-3120E9658779}" destId="{7EF7C385-38ED-4BE3-A2E4-4AA8345226BC}" srcOrd="0" destOrd="0" presId="urn:microsoft.com/office/officeart/2005/8/layout/default"/>
    <dgm:cxn modelId="{8AAB14B8-9C65-4F6B-A1A8-FBDF07E01A3E}" type="presParOf" srcId="{C0987BC8-EC07-4779-93FC-471BB6D100BB}" destId="{2AABFE9B-9A90-4B0D-9E7A-DD5A3AEC99C4}" srcOrd="0" destOrd="0" presId="urn:microsoft.com/office/officeart/2005/8/layout/default"/>
    <dgm:cxn modelId="{E139DA5A-ED02-4F9D-8461-7FC214015D05}" type="presParOf" srcId="{C0987BC8-EC07-4779-93FC-471BB6D100BB}" destId="{CB1B481A-0E60-47EF-82CB-9CAAEF0A0D49}" srcOrd="1" destOrd="0" presId="urn:microsoft.com/office/officeart/2005/8/layout/default"/>
    <dgm:cxn modelId="{C6EA0E4F-3695-4977-A4B7-CE0601269111}" type="presParOf" srcId="{C0987BC8-EC07-4779-93FC-471BB6D100BB}" destId="{C2B5096B-4F71-4B34-A243-D32EB369E552}" srcOrd="2" destOrd="0" presId="urn:microsoft.com/office/officeart/2005/8/layout/default"/>
    <dgm:cxn modelId="{39D6AABD-1A14-493A-93E1-B38185B15730}" type="presParOf" srcId="{C0987BC8-EC07-4779-93FC-471BB6D100BB}" destId="{B5689E04-3FEE-4E48-9E90-54BDB8FCBE7D}" srcOrd="3" destOrd="0" presId="urn:microsoft.com/office/officeart/2005/8/layout/default"/>
    <dgm:cxn modelId="{D5EAD225-F208-467A-BF54-9F553FAFE968}" type="presParOf" srcId="{C0987BC8-EC07-4779-93FC-471BB6D100BB}" destId="{98A2AEA8-3936-4A57-8935-12D1904F5B1D}" srcOrd="4" destOrd="0" presId="urn:microsoft.com/office/officeart/2005/8/layout/default"/>
    <dgm:cxn modelId="{B5535E8B-F248-440D-8B6E-652515B00977}" type="presParOf" srcId="{C0987BC8-EC07-4779-93FC-471BB6D100BB}" destId="{D3C706B6-FE11-4E0C-B069-F69CE6D2964A}" srcOrd="5" destOrd="0" presId="urn:microsoft.com/office/officeart/2005/8/layout/default"/>
    <dgm:cxn modelId="{78063412-E72D-4C52-AAF9-A8817AD4D572}" type="presParOf" srcId="{C0987BC8-EC07-4779-93FC-471BB6D100BB}" destId="{7EF7C385-38ED-4BE3-A2E4-4AA8345226BC}" srcOrd="6" destOrd="0" presId="urn:microsoft.com/office/officeart/2005/8/layout/default"/>
    <dgm:cxn modelId="{DA697DEF-E023-4D0A-9D29-5419A96D0740}" type="presParOf" srcId="{C0987BC8-EC07-4779-93FC-471BB6D100BB}" destId="{246780BD-9B11-48FA-AB69-6F4C6269F99C}" srcOrd="7" destOrd="0" presId="urn:microsoft.com/office/officeart/2005/8/layout/default"/>
    <dgm:cxn modelId="{26712A26-1BB3-4732-B7F3-02B497D24C0A}" type="presParOf" srcId="{C0987BC8-EC07-4779-93FC-471BB6D100BB}" destId="{687A1A9E-C3C3-4830-B34D-B26A709CE0B9}" srcOrd="8" destOrd="0" presId="urn:microsoft.com/office/officeart/2005/8/layout/default"/>
    <dgm:cxn modelId="{634CE425-1353-4EE8-90EF-1B47A94A7BE4}" type="presParOf" srcId="{C0987BC8-EC07-4779-93FC-471BB6D100BB}" destId="{C3FEB81C-19B8-4EB9-B977-5729D1999E8C}" srcOrd="9" destOrd="0" presId="urn:microsoft.com/office/officeart/2005/8/layout/default"/>
    <dgm:cxn modelId="{DED9B0E5-9111-4494-946A-F184EF4B4477}" type="presParOf" srcId="{C0987BC8-EC07-4779-93FC-471BB6D100BB}" destId="{D90BAFEC-243C-4F37-92A9-97A26E978976}" srcOrd="10" destOrd="0" presId="urn:microsoft.com/office/officeart/2005/8/layout/default"/>
    <dgm:cxn modelId="{8F4529F2-0AB8-4DA2-93F7-10190EDB35BC}" type="presParOf" srcId="{C0987BC8-EC07-4779-93FC-471BB6D100BB}" destId="{55D875B6-ED7C-441F-8F1D-D64029076BB6}" srcOrd="11" destOrd="0" presId="urn:microsoft.com/office/officeart/2005/8/layout/default"/>
    <dgm:cxn modelId="{98269D59-0886-41C1-A658-048CC48E36E5}" type="presParOf" srcId="{C0987BC8-EC07-4779-93FC-471BB6D100BB}" destId="{EAC4D040-FA20-4AB8-A079-9B704FD776B5}" srcOrd="12" destOrd="0" presId="urn:microsoft.com/office/officeart/2005/8/layout/default"/>
    <dgm:cxn modelId="{2CD56AD3-8FFE-4E1D-99DD-9AB2525DE13C}" type="presParOf" srcId="{C0987BC8-EC07-4779-93FC-471BB6D100BB}" destId="{81C7A415-64DC-4585-8CA5-6991A1A3E2B9}" srcOrd="13" destOrd="0" presId="urn:microsoft.com/office/officeart/2005/8/layout/default"/>
    <dgm:cxn modelId="{67738C32-C190-4ADB-AF41-CAF6EC98E6EF}" type="presParOf" srcId="{C0987BC8-EC07-4779-93FC-471BB6D100BB}" destId="{C8A772BB-FF3A-4BB7-89F2-EF16151AC7E8}" srcOrd="14" destOrd="0" presId="urn:microsoft.com/office/officeart/2005/8/layout/default"/>
    <dgm:cxn modelId="{05F6E04F-37B4-4416-94BA-B645C2A49B50}" type="presParOf" srcId="{C0987BC8-EC07-4779-93FC-471BB6D100BB}" destId="{4D77D474-DA7F-4D38-8F3F-22BB212C9F2B}" srcOrd="15" destOrd="0" presId="urn:microsoft.com/office/officeart/2005/8/layout/default"/>
    <dgm:cxn modelId="{A24D7C62-BA10-45D4-A61C-30037E95C354}" type="presParOf" srcId="{C0987BC8-EC07-4779-93FC-471BB6D100BB}" destId="{16D92F25-C84C-4C95-8F0B-E6F1CC6FDC3F}" srcOrd="16" destOrd="0" presId="urn:microsoft.com/office/officeart/2005/8/layout/default"/>
    <dgm:cxn modelId="{814FA922-4164-487D-B38A-A9D35FA6631C}" type="presParOf" srcId="{C0987BC8-EC07-4779-93FC-471BB6D100BB}" destId="{E58D4B16-78CB-45C9-9B10-43EFEA6DEB85}" srcOrd="17" destOrd="0" presId="urn:microsoft.com/office/officeart/2005/8/layout/default"/>
    <dgm:cxn modelId="{71D2FAD5-F28A-44A7-AB28-EB53682B0FB7}" type="presParOf" srcId="{C0987BC8-EC07-4779-93FC-471BB6D100BB}" destId="{256A900F-5D1A-400A-9A30-78D6E14465F9}" srcOrd="18" destOrd="0" presId="urn:microsoft.com/office/officeart/2005/8/layout/default"/>
    <dgm:cxn modelId="{53FBF8B8-BE32-42E1-9D95-43EFA153B6FC}" type="presParOf" srcId="{C0987BC8-EC07-4779-93FC-471BB6D100BB}" destId="{39064CBF-3CCF-4FAB-ADC2-C9B78D0C7950}" srcOrd="19" destOrd="0" presId="urn:microsoft.com/office/officeart/2005/8/layout/default"/>
    <dgm:cxn modelId="{28209195-A4FE-42DD-B740-807D8CF9C8A4}" type="presParOf" srcId="{C0987BC8-EC07-4779-93FC-471BB6D100BB}" destId="{0ABB66C1-52D2-485B-AECA-B3224896930B}" srcOrd="20" destOrd="0" presId="urn:microsoft.com/office/officeart/2005/8/layout/default"/>
    <dgm:cxn modelId="{85DB0473-8836-46C1-828F-A137A5D9C193}" type="presParOf" srcId="{C0987BC8-EC07-4779-93FC-471BB6D100BB}" destId="{83BD43CA-989F-41C5-850A-30EA3CD8D31C}" srcOrd="21" destOrd="0" presId="urn:microsoft.com/office/officeart/2005/8/layout/default"/>
    <dgm:cxn modelId="{40B630A3-4504-4E48-95C5-DF192CA31459}" type="presParOf" srcId="{C0987BC8-EC07-4779-93FC-471BB6D100BB}" destId="{AD97AC62-3C1A-4CBE-86F6-25A8ABCBFBA8}" srcOrd="2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BFE9B-9A90-4B0D-9E7A-DD5A3AEC99C4}">
      <dsp:nvSpPr>
        <dsp:cNvPr id="0" name=""/>
        <dsp:cNvSpPr/>
      </dsp:nvSpPr>
      <dsp:spPr>
        <a:xfrm>
          <a:off x="2416" y="579114"/>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Recruitment</a:t>
          </a:r>
        </a:p>
      </dsp:txBody>
      <dsp:txXfrm>
        <a:off x="2416" y="579114"/>
        <a:ext cx="1917166" cy="1150300"/>
      </dsp:txXfrm>
    </dsp:sp>
    <dsp:sp modelId="{C2B5096B-4F71-4B34-A243-D32EB369E552}">
      <dsp:nvSpPr>
        <dsp:cNvPr id="0" name=""/>
        <dsp:cNvSpPr/>
      </dsp:nvSpPr>
      <dsp:spPr>
        <a:xfrm>
          <a:off x="2111299" y="579114"/>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Integrated job plan</a:t>
          </a:r>
        </a:p>
      </dsp:txBody>
      <dsp:txXfrm>
        <a:off x="2111299" y="579114"/>
        <a:ext cx="1917166" cy="1150300"/>
      </dsp:txXfrm>
    </dsp:sp>
    <dsp:sp modelId="{98A2AEA8-3936-4A57-8935-12D1904F5B1D}">
      <dsp:nvSpPr>
        <dsp:cNvPr id="0" name=""/>
        <dsp:cNvSpPr/>
      </dsp:nvSpPr>
      <dsp:spPr>
        <a:xfrm>
          <a:off x="4220183" y="579114"/>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Honorary and substantive contracts</a:t>
          </a:r>
        </a:p>
      </dsp:txBody>
      <dsp:txXfrm>
        <a:off x="4220183" y="579114"/>
        <a:ext cx="1917166" cy="1150300"/>
      </dsp:txXfrm>
    </dsp:sp>
    <dsp:sp modelId="{7EF7C385-38ED-4BE3-A2E4-4AA8345226BC}">
      <dsp:nvSpPr>
        <dsp:cNvPr id="0" name=""/>
        <dsp:cNvSpPr/>
      </dsp:nvSpPr>
      <dsp:spPr>
        <a:xfrm>
          <a:off x="6329066" y="579114"/>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Employer duties and responsibilities</a:t>
          </a:r>
        </a:p>
      </dsp:txBody>
      <dsp:txXfrm>
        <a:off x="6329066" y="579114"/>
        <a:ext cx="1917166" cy="1150300"/>
      </dsp:txXfrm>
    </dsp:sp>
    <dsp:sp modelId="{687A1A9E-C3C3-4830-B34D-B26A709CE0B9}">
      <dsp:nvSpPr>
        <dsp:cNvPr id="0" name=""/>
        <dsp:cNvSpPr/>
      </dsp:nvSpPr>
      <dsp:spPr>
        <a:xfrm>
          <a:off x="2416" y="1921131"/>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Employee</a:t>
          </a:r>
          <a:r>
            <a:rPr lang="en-GB" sz="1800" kern="1200" dirty="0"/>
            <a:t> </a:t>
          </a:r>
          <a:r>
            <a:rPr lang="en-GB" sz="1800" kern="1200" dirty="0">
              <a:latin typeface="Arial" panose="020B0604020202020204" pitchFamily="34" charset="0"/>
              <a:cs typeface="Arial" panose="020B0604020202020204" pitchFamily="34" charset="0"/>
            </a:rPr>
            <a:t>duties and responsibilities</a:t>
          </a:r>
        </a:p>
      </dsp:txBody>
      <dsp:txXfrm>
        <a:off x="2416" y="1921131"/>
        <a:ext cx="1917166" cy="1150300"/>
      </dsp:txXfrm>
    </dsp:sp>
    <dsp:sp modelId="{D90BAFEC-243C-4F37-92A9-97A26E978976}">
      <dsp:nvSpPr>
        <dsp:cNvPr id="0" name=""/>
        <dsp:cNvSpPr/>
      </dsp:nvSpPr>
      <dsp:spPr>
        <a:xfrm>
          <a:off x="2111299" y="1921131"/>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Remuneration</a:t>
          </a:r>
        </a:p>
      </dsp:txBody>
      <dsp:txXfrm>
        <a:off x="2111299" y="1921131"/>
        <a:ext cx="1917166" cy="1150300"/>
      </dsp:txXfrm>
    </dsp:sp>
    <dsp:sp modelId="{EAC4D040-FA20-4AB8-A079-9B704FD776B5}">
      <dsp:nvSpPr>
        <dsp:cNvPr id="0" name=""/>
        <dsp:cNvSpPr/>
      </dsp:nvSpPr>
      <dsp:spPr>
        <a:xfrm>
          <a:off x="4220183" y="1921131"/>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Disciplinary procedures</a:t>
          </a:r>
        </a:p>
      </dsp:txBody>
      <dsp:txXfrm>
        <a:off x="4220183" y="1921131"/>
        <a:ext cx="1917166" cy="1150300"/>
      </dsp:txXfrm>
    </dsp:sp>
    <dsp:sp modelId="{C8A772BB-FF3A-4BB7-89F2-EF16151AC7E8}">
      <dsp:nvSpPr>
        <dsp:cNvPr id="0" name=""/>
        <dsp:cNvSpPr/>
      </dsp:nvSpPr>
      <dsp:spPr>
        <a:xfrm>
          <a:off x="6329066" y="1921131"/>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Protocol for joint working </a:t>
          </a:r>
        </a:p>
      </dsp:txBody>
      <dsp:txXfrm>
        <a:off x="6329066" y="1921131"/>
        <a:ext cx="1917166" cy="1150300"/>
      </dsp:txXfrm>
    </dsp:sp>
    <dsp:sp modelId="{16D92F25-C84C-4C95-8F0B-E6F1CC6FDC3F}">
      <dsp:nvSpPr>
        <dsp:cNvPr id="0" name=""/>
        <dsp:cNvSpPr/>
      </dsp:nvSpPr>
      <dsp:spPr>
        <a:xfrm>
          <a:off x="2416" y="3263148"/>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Job planning</a:t>
          </a:r>
        </a:p>
      </dsp:txBody>
      <dsp:txXfrm>
        <a:off x="2416" y="3263148"/>
        <a:ext cx="1917166" cy="1150300"/>
      </dsp:txXfrm>
    </dsp:sp>
    <dsp:sp modelId="{256A900F-5D1A-400A-9A30-78D6E14465F9}">
      <dsp:nvSpPr>
        <dsp:cNvPr id="0" name=""/>
        <dsp:cNvSpPr/>
      </dsp:nvSpPr>
      <dsp:spPr>
        <a:xfrm>
          <a:off x="2111299" y="3263148"/>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Appraisal</a:t>
          </a:r>
        </a:p>
      </dsp:txBody>
      <dsp:txXfrm>
        <a:off x="2111299" y="3263148"/>
        <a:ext cx="1917166" cy="1150300"/>
      </dsp:txXfrm>
    </dsp:sp>
    <dsp:sp modelId="{0ABB66C1-52D2-485B-AECA-B3224896930B}">
      <dsp:nvSpPr>
        <dsp:cNvPr id="0" name=""/>
        <dsp:cNvSpPr/>
      </dsp:nvSpPr>
      <dsp:spPr>
        <a:xfrm>
          <a:off x="4220183" y="3263148"/>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Personal data </a:t>
          </a:r>
        </a:p>
      </dsp:txBody>
      <dsp:txXfrm>
        <a:off x="4220183" y="3263148"/>
        <a:ext cx="1917166" cy="1150300"/>
      </dsp:txXfrm>
    </dsp:sp>
    <dsp:sp modelId="{AD97AC62-3C1A-4CBE-86F6-25A8ABCBFBA8}">
      <dsp:nvSpPr>
        <dsp:cNvPr id="0" name=""/>
        <dsp:cNvSpPr/>
      </dsp:nvSpPr>
      <dsp:spPr>
        <a:xfrm>
          <a:off x="6329066" y="3263148"/>
          <a:ext cx="1917166" cy="11503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Interdependency</a:t>
          </a:r>
        </a:p>
      </dsp:txBody>
      <dsp:txXfrm>
        <a:off x="6329066" y="3263148"/>
        <a:ext cx="1917166" cy="11503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0130F-3125-44BD-8E66-91C6C8A91170}" type="datetimeFigureOut">
              <a:rPr lang="en-GB" smtClean="0"/>
              <a:t>16/11/2023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21A244-1044-4CF5-B4CC-2FC310DC0019}" type="slidenum">
              <a:rPr lang="en-GB" smtClean="0"/>
              <a:t>‹#›</a:t>
            </a:fld>
            <a:endParaRPr lang="en-GB"/>
          </a:p>
        </p:txBody>
      </p:sp>
    </p:spTree>
    <p:extLst>
      <p:ext uri="{BB962C8B-B14F-4D97-AF65-F5344CB8AC3E}">
        <p14:creationId xmlns:p14="http://schemas.microsoft.com/office/powerpoint/2010/main" val="390125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ucea.ac.uk/en/empres/clinical/follett/joint-recruitment/index.cfm" TargetMode="External"/><Relationship Id="rId2" Type="http://schemas.openxmlformats.org/officeDocument/2006/relationships/slide" Target="../slides/slide13.xml"/><Relationship Id="rId1" Type="http://schemas.openxmlformats.org/officeDocument/2006/relationships/notesMaster" Target="../notesMasters/notesMaster1.xml"/><Relationship Id="rId5" Type="http://schemas.openxmlformats.org/officeDocument/2006/relationships/hyperlink" Target="https://www.gov.uk/government/uploads/system/uploads/attachment_data/file/249819/Consultant_in_public_health_guidance_on_appointments__3_.pdf" TargetMode="External"/><Relationship Id="rId4" Type="http://schemas.openxmlformats.org/officeDocument/2006/relationships/hyperlink" Target="http://webarchive.nationalarchives.gov.uk/20130107105354/http:/www.dh.gov.uk/prod_consum_dh/groups/dh_digitalassets/@dh/@en/documents/digitalasset/dh_4102750.pdf"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ellcome.ac.uk/sites/default/files/clinical-principles-and-obligations-plus-faqs-2018-08.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defRPr/>
            </a:pPr>
            <a:fld id="{7E9E09E2-3C77-4A34-8DD9-B9F9B43E743C}" type="slidenum">
              <a:rPr lang="en-GB" altLang="en-US" sz="1200"/>
              <a:pPr>
                <a:defRPr/>
              </a:pPr>
              <a:t>1</a:t>
            </a:fld>
            <a:endParaRPr lang="en-GB" altLang="en-US" sz="1200" dirty="0"/>
          </a:p>
        </p:txBody>
      </p:sp>
      <p:sp>
        <p:nvSpPr>
          <p:cNvPr id="13315"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a:lstStyle/>
          <a:p>
            <a:pPr eaLnBrk="1" hangingPunct="1">
              <a:defRPr/>
            </a:pPr>
            <a:endParaRPr lang="en-US" altLang="en-US" dirty="0"/>
          </a:p>
        </p:txBody>
      </p:sp>
      <p:sp>
        <p:nvSpPr>
          <p:cNvPr id="2" name="Rectangle 1">
            <a:extLst>
              <a:ext uri="{FF2B5EF4-FFF2-40B4-BE49-F238E27FC236}">
                <a16:creationId xmlns:a16="http://schemas.microsoft.com/office/drawing/2014/main" id="{8C8E50DB-6DE1-44C7-88A9-D2161CF9AAB0}"/>
              </a:ext>
            </a:extLst>
          </p:cNvPr>
          <p:cNvSpPr/>
          <p:nvPr/>
        </p:nvSpPr>
        <p:spPr>
          <a:xfrm>
            <a:off x="1714500" y="3417838"/>
            <a:ext cx="3429000" cy="2308324"/>
          </a:xfrm>
          <a:prstGeom prst="rect">
            <a:avLst/>
          </a:prstGeom>
        </p:spPr>
        <p:txBody>
          <a:bodyPr>
            <a:spAutoFit/>
          </a:bodyPr>
          <a:lstStyle/>
          <a:p>
            <a:pPr>
              <a:spcAft>
                <a:spcPts val="0"/>
              </a:spcAft>
            </a:pPr>
            <a:r>
              <a:rPr lang="en-GB" dirty="0">
                <a:latin typeface="Arial" panose="020B0604020202020204" pitchFamily="34" charset="0"/>
                <a:ea typeface="Calibri" panose="020F0502020204030204" pitchFamily="34" charset="0"/>
              </a:rPr>
              <a:t>We are aware that UCU HEC has yet to confirm timing of the ballot, though start date would not be before 1 September.</a:t>
            </a:r>
            <a:endParaRPr lang="en-GB" dirty="0">
              <a:latin typeface="Calibri" panose="020F0502020204030204" pitchFamily="34" charset="0"/>
              <a:ea typeface="Calibri" panose="020F0502020204030204" pitchFamily="34" charset="0"/>
            </a:endParaRPr>
          </a:p>
          <a:p>
            <a:pPr>
              <a:spcAft>
                <a:spcPts val="0"/>
              </a:spcAft>
            </a:pPr>
            <a:r>
              <a:rPr lang="en-GB" dirty="0">
                <a:latin typeface="Arial" panose="020B0604020202020204" pitchFamily="34" charset="0"/>
                <a:ea typeface="Calibri" panose="020F0502020204030204" pitchFamily="34" charset="0"/>
              </a:rPr>
              <a:t>Also to discuss what kinds of action short members would be balloted for, we presume alongside strike action.</a:t>
            </a:r>
            <a:endParaRPr lang="en-GB"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2443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Alder</a:t>
            </a:r>
            <a:r>
              <a:rPr lang="en-GB" baseline="0" dirty="0"/>
              <a:t> Hey scandal; in which the organs of children were unlawfully retained in the late 1980s and early 1990s brought to light some serious failures in the management and accountability of clinical academic staff.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The 2001 Redfern report highlighted where a lack of transparency and clear lines of accountability had contributed to this problem.  </a:t>
            </a:r>
          </a:p>
          <a:p>
            <a:r>
              <a:rPr lang="en-GB" baseline="0" dirty="0"/>
              <a:t>Following the publication of the Redfern report, the Follett inquiry was then set up - to look specifically at the management of clinical academics.</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10</a:t>
            </a:fld>
            <a:endParaRPr lang="en-GB"/>
          </a:p>
        </p:txBody>
      </p:sp>
    </p:spTree>
    <p:extLst>
      <p:ext uri="{BB962C8B-B14F-4D97-AF65-F5344CB8AC3E}">
        <p14:creationId xmlns:p14="http://schemas.microsoft.com/office/powerpoint/2010/main" val="917820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Follett recommended that </a:t>
            </a:r>
            <a:r>
              <a:rPr lang="en-GB" altLang="en-US" i="1" dirty="0"/>
              <a:t>University and NHS partnerships responsible for medical education and research should establish joint strategic planning bodies, with joint subsidiary bodies responsible for human resource policies and procedures for staff with academic and clinical duties.</a:t>
            </a:r>
            <a:r>
              <a:rPr lang="en-GB" altLang="en-US" dirty="0"/>
              <a:t>  </a:t>
            </a:r>
          </a:p>
          <a:p>
            <a:endParaRPr lang="en-GB" altLang="en-US" dirty="0"/>
          </a:p>
          <a:p>
            <a:r>
              <a:rPr lang="en-GB" altLang="en-US" dirty="0"/>
              <a:t>It was recognised, however,  that local NHS and university circumstances vary and thus there is no single model that applies. BUT, it is assumed that these joint bodies are in place.  </a:t>
            </a:r>
          </a:p>
          <a:p>
            <a:endParaRPr lang="en-GB" altLang="en-US" dirty="0"/>
          </a:p>
          <a:p>
            <a:r>
              <a:rPr lang="en-GB" altLang="en-US" dirty="0"/>
              <a:t>Where a university is in partnership with </a:t>
            </a:r>
            <a:r>
              <a:rPr lang="en-GB" altLang="en-US" b="1" dirty="0"/>
              <a:t>more than one NHS Trust</a:t>
            </a:r>
            <a:r>
              <a:rPr lang="en-GB" altLang="en-US" dirty="0"/>
              <a:t>, there will either be one joint strategic planning body to cover all partnerships or several to cover each single Trust or sets of Trusts. </a:t>
            </a:r>
            <a:r>
              <a:rPr lang="en-GB" sz="1200" kern="1200" dirty="0">
                <a:solidFill>
                  <a:schemeClr val="tx1"/>
                </a:solidFill>
                <a:effectLst/>
                <a:latin typeface="+mn-lt"/>
                <a:ea typeface="+mn-ea"/>
                <a:cs typeface="+mn-cs"/>
              </a:rPr>
              <a:t>‘Joint strategic planning bodies’  are made much more difficult when there is more than one Trust ( 16+ partner Trusts for Liverpool for example)</a:t>
            </a:r>
          </a:p>
          <a:p>
            <a:endParaRPr lang="en-GB" altLang="en-US"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11</a:t>
            </a:fld>
            <a:endParaRPr lang="en-GB"/>
          </a:p>
        </p:txBody>
      </p:sp>
    </p:spTree>
    <p:extLst>
      <p:ext uri="{BB962C8B-B14F-4D97-AF65-F5344CB8AC3E}">
        <p14:creationId xmlns:p14="http://schemas.microsoft.com/office/powerpoint/2010/main" val="716440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12</a:t>
            </a:fld>
            <a:endParaRPr lang="en-GB"/>
          </a:p>
        </p:txBody>
      </p:sp>
    </p:spTree>
    <p:extLst>
      <p:ext uri="{BB962C8B-B14F-4D97-AF65-F5344CB8AC3E}">
        <p14:creationId xmlns:p14="http://schemas.microsoft.com/office/powerpoint/2010/main" val="908769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229100"/>
            <a:ext cx="6741368" cy="4807396"/>
          </a:xfrm>
        </p:spPr>
        <p:txBody>
          <a:bodyPr/>
          <a:lstStyle/>
          <a:p>
            <a:r>
              <a:rPr lang="en-GB" sz="1000" dirty="0">
                <a:latin typeface="Arial" panose="020B0604020202020204" pitchFamily="34" charset="0"/>
                <a:cs typeface="Arial" panose="020B0604020202020204" pitchFamily="34" charset="0"/>
              </a:rPr>
              <a:t>University and Colleges Employers Association (UCEA) has published </a:t>
            </a:r>
            <a:r>
              <a:rPr lang="en-GB" sz="1000" dirty="0">
                <a:latin typeface="Arial" panose="020B0604020202020204" pitchFamily="34" charset="0"/>
                <a:cs typeface="Arial" panose="020B0604020202020204" pitchFamily="34" charset="0"/>
                <a:hlinkClick r:id="rId3"/>
              </a:rPr>
              <a:t>Joint NHS and university procedures for the appointment of senior staff with academic and clinical duties</a:t>
            </a:r>
            <a:r>
              <a:rPr lang="en-GB" sz="1000" dirty="0">
                <a:latin typeface="Arial" panose="020B0604020202020204" pitchFamily="34" charset="0"/>
                <a:cs typeface="Arial" panose="020B0604020202020204" pitchFamily="34" charset="0"/>
              </a:rPr>
              <a:t>*, which were agreed with the Department of Health in 2004 and are designed to help higher education institutions (HEIs) and the NHS implement the Follett recommendations. The guidance applies to England and Wales but there are separate versions of the guidance on our website for Scotland and Northern Ireland.  </a:t>
            </a:r>
          </a:p>
          <a:p>
            <a:endParaRPr lang="en-GB" sz="1000" dirty="0">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rPr>
              <a:t>The joint procedures should be read in conjunction with the </a:t>
            </a:r>
            <a:r>
              <a:rPr lang="en-GB" sz="1000" dirty="0">
                <a:latin typeface="Arial" panose="020B0604020202020204" pitchFamily="34" charset="0"/>
                <a:cs typeface="Arial" panose="020B0604020202020204" pitchFamily="34" charset="0"/>
                <a:hlinkClick r:id="rId4"/>
              </a:rPr>
              <a:t>NHS Appointment of Consultants Regulations – Good Practice Guidance</a:t>
            </a:r>
            <a:r>
              <a:rPr lang="en-GB" sz="1000" dirty="0">
                <a:latin typeface="Arial" panose="020B0604020202020204" pitchFamily="34" charset="0"/>
                <a:cs typeface="Arial" panose="020B0604020202020204" pitchFamily="34" charset="0"/>
              </a:rPr>
              <a:t>**, which implement the NHS [Appointment of Consultants] Amendment Regulations 2004.   The Regulations apply to all NHS consultants, but there is an </a:t>
            </a:r>
            <a:r>
              <a:rPr lang="en-GB" sz="1000" b="1" dirty="0">
                <a:latin typeface="Arial" panose="020B0604020202020204" pitchFamily="34" charset="0"/>
                <a:cs typeface="Arial" panose="020B0604020202020204" pitchFamily="34" charset="0"/>
              </a:rPr>
              <a:t>exemption for clinical academic staff employed by a university</a:t>
            </a:r>
            <a:r>
              <a:rPr lang="en-GB" sz="1000" dirty="0">
                <a:latin typeface="Arial" panose="020B0604020202020204" pitchFamily="34" charset="0"/>
                <a:cs typeface="Arial" panose="020B0604020202020204" pitchFamily="34" charset="0"/>
              </a:rPr>
              <a:t>. As such, there is no statutory requirement to follow the NHS Good Practice Guidance for clinical academic appointments, but HEIs should note that these are the procedures that their NHS partners will use for all their consultant appointments, so they may well expect them to be followed – as far as reasonably practicable – for clinical academics for whom they issue honorary contacts. </a:t>
            </a:r>
          </a:p>
          <a:p>
            <a:r>
              <a:rPr lang="en-GB" sz="1000" dirty="0">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For a new or replacement senior clinical academic post, there needs to be joint agreement between the </a:t>
            </a:r>
            <a:r>
              <a:rPr lang="en-GB" sz="1000" dirty="0"/>
              <a:t>HEI</a:t>
            </a:r>
            <a:r>
              <a:rPr lang="en-GB" sz="1000" dirty="0">
                <a:latin typeface="Arial" panose="020B0604020202020204" pitchFamily="34" charset="0"/>
                <a:cs typeface="Arial" panose="020B0604020202020204" pitchFamily="34" charset="0"/>
              </a:rPr>
              <a:t> and NHS employers about the need and resources for the post. This recruitment decision will take place in the context of jointly agreed strategic plans. The guidance acknowledges that each HEI has its own regulations and procedures for staff appointments; therefore it provides a broad framework for local interpretation, taking into account the Follett principles and the NHS requirements. </a:t>
            </a:r>
          </a:p>
          <a:p>
            <a:endParaRPr lang="en-GB" sz="1000" dirty="0">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rPr>
              <a:t>The guidance covers the particular requirements for clinical academic recruitment, including:</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 The assessment of need for a new or replacement post</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The requirements of the job description, and agreeing the job description (e.g. with the relevant Royal College)</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Information for applicants and interview arrangements</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Advertising requirements for the role</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Selection committees</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Shortlisting and interviews</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References</a:t>
            </a:r>
          </a:p>
          <a:p>
            <a:pPr marL="171429" indent="-171429">
              <a:buFont typeface="Arial" panose="020B0604020202020204" pitchFamily="34" charset="0"/>
              <a:buChar char="•"/>
            </a:pPr>
            <a:r>
              <a:rPr lang="en-GB" sz="1000" dirty="0">
                <a:latin typeface="Arial" panose="020B0604020202020204" pitchFamily="34" charset="0"/>
                <a:cs typeface="Arial" panose="020B0604020202020204" pitchFamily="34" charset="0"/>
              </a:rPr>
              <a:t>Issuing the contract package (substantive and honorary contracts)</a:t>
            </a:r>
          </a:p>
          <a:p>
            <a:r>
              <a:rPr lang="en-GB" sz="1000" dirty="0">
                <a:latin typeface="Arial" panose="020B0604020202020204" pitchFamily="34" charset="0"/>
                <a:cs typeface="Arial" panose="020B0604020202020204" pitchFamily="34" charset="0"/>
              </a:rPr>
              <a:t> </a:t>
            </a:r>
          </a:p>
          <a:p>
            <a:r>
              <a:rPr lang="en-GB" sz="1000" dirty="0">
                <a:latin typeface="Arial" panose="020B0604020202020204" pitchFamily="34" charset="0"/>
                <a:cs typeface="Arial" panose="020B0604020202020204" pitchFamily="34" charset="0"/>
              </a:rPr>
              <a:t>For </a:t>
            </a:r>
            <a:r>
              <a:rPr lang="en-GB" sz="1000" b="1" dirty="0">
                <a:latin typeface="Arial" panose="020B0604020202020204" pitchFamily="34" charset="0"/>
                <a:cs typeface="Arial" panose="020B0604020202020204" pitchFamily="34" charset="0"/>
              </a:rPr>
              <a:t>public health consultants</a:t>
            </a:r>
            <a:r>
              <a:rPr lang="en-GB" sz="1000" dirty="0">
                <a:latin typeface="Arial" panose="020B0604020202020204" pitchFamily="34" charset="0"/>
                <a:cs typeface="Arial" panose="020B0604020202020204" pitchFamily="34" charset="0"/>
              </a:rPr>
              <a:t>, HEIs should refer to guidance developed by UCEA, the Faculty of Public Health and the Local Government Association on </a:t>
            </a:r>
            <a:r>
              <a:rPr lang="en-GB" sz="1000" dirty="0">
                <a:latin typeface="Arial" panose="020B0604020202020204" pitchFamily="34" charset="0"/>
                <a:cs typeface="Arial" panose="020B0604020202020204" pitchFamily="34" charset="0"/>
                <a:hlinkClick r:id="rId5"/>
              </a:rPr>
              <a:t>Appointing Consultants in Public Health</a:t>
            </a:r>
            <a:r>
              <a:rPr lang="en-GB" sz="1000" dirty="0">
                <a:latin typeface="Arial" panose="020B0604020202020204" pitchFamily="34" charset="0"/>
                <a:cs typeface="Arial" panose="020B0604020202020204" pitchFamily="34" charset="0"/>
              </a:rPr>
              <a:t>***.  In addition, HEIs can refer to PHE guidance on requesting and processing honorary contracts for public health clinical academics. </a:t>
            </a:r>
          </a:p>
          <a:p>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000" dirty="0">
                <a:latin typeface="Arial" panose="020B0604020202020204" pitchFamily="34" charset="0"/>
                <a:cs typeface="Arial" panose="020B0604020202020204" pitchFamily="34" charset="0"/>
              </a:rPr>
              <a:t>*</a:t>
            </a:r>
            <a:br>
              <a:rPr lang="en-GB" sz="1000" dirty="0">
                <a:latin typeface="Arial" panose="020B0604020202020204" pitchFamily="34" charset="0"/>
                <a:cs typeface="Arial" panose="020B0604020202020204" pitchFamily="34" charset="0"/>
              </a:rPr>
            </a:br>
            <a:r>
              <a:rPr lang="en-GB" sz="1000" dirty="0">
                <a:latin typeface="Arial" panose="020B0604020202020204" pitchFamily="34" charset="0"/>
                <a:cs typeface="Arial" panose="020B0604020202020204" pitchFamily="34" charset="0"/>
              </a:rPr>
              <a:t>https://www.ucea.ac.uk/en/empres/clinical/follett/joint-recruitment/index.cfm</a:t>
            </a:r>
            <a:br>
              <a:rPr lang="en-GB" sz="1000" dirty="0">
                <a:latin typeface="Arial" panose="020B0604020202020204" pitchFamily="34" charset="0"/>
                <a:cs typeface="Arial" panose="020B0604020202020204" pitchFamily="34" charset="0"/>
              </a:rPr>
            </a:b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000" dirty="0">
                <a:latin typeface="Arial" panose="020B0604020202020204" pitchFamily="34" charset="0"/>
                <a:cs typeface="Arial" panose="020B0604020202020204" pitchFamily="34" charset="0"/>
              </a:rPr>
              <a:t>** https://webarchive.nationalarchives.gov.uk/20130103004835/http://www.dh.gov.uk/prod_consum_dh/groups/dh_digitalassets/@dh/@en/documents/digitalasset/dh_4102750.pdf</a:t>
            </a:r>
          </a:p>
          <a:p>
            <a:pPr marL="0" indent="0">
              <a:buFont typeface="Arial" panose="020B0604020202020204" pitchFamily="34" charset="0"/>
              <a:buNone/>
            </a:pP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000" dirty="0">
                <a:latin typeface="Arial" panose="020B0604020202020204" pitchFamily="34" charset="0"/>
                <a:cs typeface="Arial" panose="020B0604020202020204" pitchFamily="34" charset="0"/>
              </a:rPr>
              <a:t>*** https://assets.publishing.service.gov.uk/government/uploads/system/uploads/attachment_data/file/249819/Consultant_in_public_health_guidance_on_appointments__3_.pdf</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13</a:t>
            </a:fld>
            <a:endParaRPr lang="en-GB"/>
          </a:p>
        </p:txBody>
      </p:sp>
    </p:spTree>
    <p:extLst>
      <p:ext uri="{BB962C8B-B14F-4D97-AF65-F5344CB8AC3E}">
        <p14:creationId xmlns:p14="http://schemas.microsoft.com/office/powerpoint/2010/main" val="37996728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It is important to NOT make changes to Programmed Activities (PAs) in isolation. Changes to clinical PAs, for example, will have an impact on the academic side of the role. </a:t>
            </a:r>
            <a:r>
              <a:rPr lang="en-GB" dirty="0"/>
              <a:t>Job planning must be done jointly – to cover both the clinical and academic PAs, and to give an overview of the whole job. </a:t>
            </a:r>
          </a:p>
        </p:txBody>
      </p:sp>
      <p:sp>
        <p:nvSpPr>
          <p:cNvPr id="4" name="Slide Number Placeholder 3"/>
          <p:cNvSpPr>
            <a:spLocks noGrp="1"/>
          </p:cNvSpPr>
          <p:nvPr>
            <p:ph type="sldNum" sz="quarter" idx="10"/>
          </p:nvPr>
        </p:nvSpPr>
        <p:spPr/>
        <p:txBody>
          <a:bodyPr/>
          <a:lstStyle/>
          <a:p>
            <a:fld id="{33102044-4697-48F1-BFF8-8F1C70D462F4}" type="slidenum">
              <a:rPr lang="en-GB" smtClean="0"/>
              <a:t>14</a:t>
            </a:fld>
            <a:endParaRPr lang="en-GB"/>
          </a:p>
        </p:txBody>
      </p:sp>
    </p:spTree>
    <p:extLst>
      <p:ext uri="{BB962C8B-B14F-4D97-AF65-F5344CB8AC3E}">
        <p14:creationId xmlns:p14="http://schemas.microsoft.com/office/powerpoint/2010/main" val="42168132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33102044-4697-48F1-BFF8-8F1C70D462F4}" type="slidenum">
              <a:rPr lang="en-GB" smtClean="0"/>
              <a:t>15</a:t>
            </a:fld>
            <a:endParaRPr lang="en-GB"/>
          </a:p>
        </p:txBody>
      </p:sp>
    </p:spTree>
    <p:extLst>
      <p:ext uri="{BB962C8B-B14F-4D97-AF65-F5344CB8AC3E}">
        <p14:creationId xmlns:p14="http://schemas.microsoft.com/office/powerpoint/2010/main" val="4021712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Maintaining High Professional Standards (MHPS) provides an outline protocol between the HEI and the trust with regard to disciplinary and dismissal matters. The protocol clarifies what would fall to be dealt with under trust (MHPS) or HEI procedures and which should take precedence where both procedures are involved.</a:t>
            </a:r>
            <a:r>
              <a:rPr lang="en-GB" sz="1200" baseline="0" dirty="0"/>
              <a:t> </a:t>
            </a:r>
            <a:r>
              <a:rPr lang="en-GB" sz="1200" dirty="0"/>
              <a:t>Where MHPS provisions apply to capability cases involving clinical academics there is provision for any panel and appeal panel to have an additional member appointed under the terms of the protocol.</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16</a:t>
            </a:fld>
            <a:endParaRPr lang="en-GB"/>
          </a:p>
        </p:txBody>
      </p:sp>
    </p:spTree>
    <p:extLst>
      <p:ext uri="{BB962C8B-B14F-4D97-AF65-F5344CB8AC3E}">
        <p14:creationId xmlns:p14="http://schemas.microsoft.com/office/powerpoint/2010/main" val="830894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How can higher education institutions (HEIs) and trusts work together</a:t>
            </a:r>
            <a:r>
              <a:rPr lang="en-GB" baseline="0" dirty="0"/>
              <a:t> while still fulfilling their separate duties?</a:t>
            </a:r>
          </a:p>
          <a:p>
            <a:r>
              <a:rPr lang="en-GB" baseline="0" dirty="0"/>
              <a:t>We need to recognise that these are two separate contracts, and each employer has their own duties in relation to their own contract with the employee.  There are also restrictions on total information sharing – the employee has rights in relation to their own personal data.</a:t>
            </a:r>
          </a:p>
          <a:p>
            <a:r>
              <a:rPr lang="en-GB" baseline="0" dirty="0"/>
              <a:t>But the link between the contracts, and the overview of the whole job, is critical.</a:t>
            </a:r>
          </a:p>
          <a:p>
            <a:r>
              <a:rPr lang="en-GB" baseline="0" dirty="0"/>
              <a:t>The employers need to have that strong strategic relationship and there will be an MoU between the organisations.  They need to have clear protocols – for instance, so that if a university is conducting an investigation, they know what information needs to be provided to the NHS Trust about the process, whether they need to be directly involved, and if not – say if there is no clinical component - how the outcome is then communicated to them.</a:t>
            </a:r>
          </a:p>
          <a:p>
            <a:r>
              <a:rPr lang="en-GB" baseline="0" dirty="0"/>
              <a:t>The employers need to keep in touch and maintain a meaningful dialogue and working relationship, rather than working totally separately.  It can really help to make sure there are key contacts at each employer for dealing with joint appointments.</a:t>
            </a:r>
            <a:endParaRPr lang="en-GB"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17</a:t>
            </a:fld>
            <a:endParaRPr lang="en-GB"/>
          </a:p>
        </p:txBody>
      </p:sp>
    </p:spTree>
    <p:extLst>
      <p:ext uri="{BB962C8B-B14F-4D97-AF65-F5344CB8AC3E}">
        <p14:creationId xmlns:p14="http://schemas.microsoft.com/office/powerpoint/2010/main" val="34084714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Memorandum of Understanding between the Trust and the HEI about the management of clinical academic staff. </a:t>
            </a:r>
          </a:p>
        </p:txBody>
      </p:sp>
      <p:sp>
        <p:nvSpPr>
          <p:cNvPr id="4" name="Slide Number Placeholder 3"/>
          <p:cNvSpPr>
            <a:spLocks noGrp="1"/>
          </p:cNvSpPr>
          <p:nvPr>
            <p:ph type="sldNum" sz="quarter" idx="5"/>
          </p:nvPr>
        </p:nvSpPr>
        <p:spPr/>
        <p:txBody>
          <a:bodyPr/>
          <a:lstStyle/>
          <a:p>
            <a:fld id="{5C21A244-1044-4CF5-B4CC-2FC310DC0019}" type="slidenum">
              <a:rPr lang="en-GB" smtClean="0"/>
              <a:t>18</a:t>
            </a:fld>
            <a:endParaRPr lang="en-GB"/>
          </a:p>
        </p:txBody>
      </p:sp>
    </p:spTree>
    <p:extLst>
      <p:ext uri="{BB962C8B-B14F-4D97-AF65-F5344CB8AC3E}">
        <p14:creationId xmlns:p14="http://schemas.microsoft.com/office/powerpoint/2010/main" val="30828887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C21A244-1044-4CF5-B4CC-2FC310DC0019}" type="slidenum">
              <a:rPr lang="en-GB" smtClean="0"/>
              <a:t>19</a:t>
            </a:fld>
            <a:endParaRPr lang="en-GB"/>
          </a:p>
        </p:txBody>
      </p:sp>
    </p:spTree>
    <p:extLst>
      <p:ext uri="{BB962C8B-B14F-4D97-AF65-F5344CB8AC3E}">
        <p14:creationId xmlns:p14="http://schemas.microsoft.com/office/powerpoint/2010/main" val="993732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Clinical Academics operate across two sectors, but it is </a:t>
            </a:r>
            <a:r>
              <a:rPr lang="en-GB" u="none" dirty="0"/>
              <a:t>one</a:t>
            </a:r>
            <a:r>
              <a:rPr lang="en-GB" u="none" baseline="0" dirty="0"/>
              <a:t> job</a:t>
            </a:r>
            <a:r>
              <a:rPr lang="en-GB" baseline="0" dirty="0"/>
              <a:t>, </a:t>
            </a:r>
            <a:r>
              <a:rPr lang="en-GB" b="1" baseline="0" dirty="0"/>
              <a:t>not</a:t>
            </a:r>
            <a:r>
              <a:rPr lang="en-GB" baseline="0" dirty="0"/>
              <a:t> two separate roles.</a:t>
            </a:r>
          </a:p>
          <a:p>
            <a:endParaRPr lang="en-GB" baseline="0" dirty="0"/>
          </a:p>
          <a:p>
            <a:endParaRPr lang="en-GB"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a:t>
            </a:fld>
            <a:endParaRPr lang="en-GB"/>
          </a:p>
        </p:txBody>
      </p:sp>
    </p:spTree>
    <p:extLst>
      <p:ext uri="{BB962C8B-B14F-4D97-AF65-F5344CB8AC3E}">
        <p14:creationId xmlns:p14="http://schemas.microsoft.com/office/powerpoint/2010/main" val="11293381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21A244-1044-4CF5-B4CC-2FC310DC0019}" type="slidenum">
              <a:rPr lang="en-GB" smtClean="0"/>
              <a:t>20</a:t>
            </a:fld>
            <a:endParaRPr lang="en-GB"/>
          </a:p>
        </p:txBody>
      </p:sp>
    </p:spTree>
    <p:extLst>
      <p:ext uri="{BB962C8B-B14F-4D97-AF65-F5344CB8AC3E}">
        <p14:creationId xmlns:p14="http://schemas.microsoft.com/office/powerpoint/2010/main" val="23417481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order to pursue a clinical academic career path, junior doctors have to do the full NHS clinical training programme as well as a higher degree (e.g. PhD). They therefore need to move between the NHS and higher education sectors, changing employers. </a:t>
            </a:r>
          </a:p>
          <a:p>
            <a:endParaRPr lang="en-GB" dirty="0"/>
          </a:p>
          <a:p>
            <a:r>
              <a:rPr lang="en-GB" dirty="0"/>
              <a:t>The funders of medical research published the Principles and Obligations </a:t>
            </a:r>
            <a:r>
              <a:rPr lang="en-GB" dirty="0">
                <a:hlinkClick r:id="rId3"/>
              </a:rPr>
              <a:t>https://wellcome.ac.uk/sites/default/files/clinical-principles-and-obligations-plus-faqs-2018-08.pdf</a:t>
            </a:r>
            <a:r>
              <a:rPr lang="en-GB" dirty="0"/>
              <a:t> to support trainees making such moves – in particular placing the expectation on both employers to recognise trainees’ service at the previous employer when calculating entitlement to certain occupational benefits (maternity pay, sick pay etc). </a:t>
            </a:r>
          </a:p>
        </p:txBody>
      </p:sp>
      <p:sp>
        <p:nvSpPr>
          <p:cNvPr id="4" name="Slide Number Placeholder 3"/>
          <p:cNvSpPr>
            <a:spLocks noGrp="1"/>
          </p:cNvSpPr>
          <p:nvPr>
            <p:ph type="sldNum" sz="quarter" idx="5"/>
          </p:nvPr>
        </p:nvSpPr>
        <p:spPr/>
        <p:txBody>
          <a:bodyPr/>
          <a:lstStyle/>
          <a:p>
            <a:fld id="{5C21A244-1044-4CF5-B4CC-2FC310DC0019}" type="slidenum">
              <a:rPr lang="en-GB" smtClean="0"/>
              <a:t>21</a:t>
            </a:fld>
            <a:endParaRPr lang="en-GB"/>
          </a:p>
        </p:txBody>
      </p:sp>
    </p:spTree>
    <p:extLst>
      <p:ext uri="{BB962C8B-B14F-4D97-AF65-F5344CB8AC3E}">
        <p14:creationId xmlns:p14="http://schemas.microsoft.com/office/powerpoint/2010/main" val="2117489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original Follett report was clear that although</a:t>
            </a:r>
            <a:r>
              <a:rPr lang="en-GB" baseline="0" dirty="0"/>
              <a:t> their terms of reference only extended to clinical academic consultants, their conclusions held relevance for all other staff who are jointly appointed between the university and one or more NHS bodies. How far that has actually happened may in practice be quite variable, particularly since the other professions and grades have quite varied employment arrangements.  But it is really important that such joint appointments should follow the same principles.</a:t>
            </a:r>
            <a:endParaRPr lang="en-GB"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22</a:t>
            </a:fld>
            <a:endParaRPr lang="en-GB"/>
          </a:p>
        </p:txBody>
      </p:sp>
    </p:spTree>
    <p:extLst>
      <p:ext uri="{BB962C8B-B14F-4D97-AF65-F5344CB8AC3E}">
        <p14:creationId xmlns:p14="http://schemas.microsoft.com/office/powerpoint/2010/main" val="5132984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23</a:t>
            </a:fld>
            <a:endParaRPr lang="en-GB"/>
          </a:p>
        </p:txBody>
      </p:sp>
    </p:spTree>
    <p:extLst>
      <p:ext uri="{BB962C8B-B14F-4D97-AF65-F5344CB8AC3E}">
        <p14:creationId xmlns:p14="http://schemas.microsoft.com/office/powerpoint/2010/main" val="22619779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Joint working will need to apply to the relevant processes for each staff group, so for instance for any jointly appointed clinical academic trainees there are specific Annual Review of Competency Progression (ARCP) requirements for joint working within the ARCP process, there will need to be a joint protocol for how changes to the work schedule should be managed, and of course the role of the Deanery in managing these doctors’ progress needs to be taken into account.</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24</a:t>
            </a:fld>
            <a:endParaRPr lang="en-GB"/>
          </a:p>
        </p:txBody>
      </p:sp>
    </p:spTree>
    <p:extLst>
      <p:ext uri="{BB962C8B-B14F-4D97-AF65-F5344CB8AC3E}">
        <p14:creationId xmlns:p14="http://schemas.microsoft.com/office/powerpoint/2010/main" val="9117934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25</a:t>
            </a:fld>
            <a:endParaRPr lang="en-GB"/>
          </a:p>
        </p:txBody>
      </p:sp>
    </p:spTree>
    <p:extLst>
      <p:ext uri="{BB962C8B-B14F-4D97-AF65-F5344CB8AC3E}">
        <p14:creationId xmlns:p14="http://schemas.microsoft.com/office/powerpoint/2010/main" val="28238679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229100"/>
            <a:ext cx="6741368" cy="4663380"/>
          </a:xfrm>
        </p:spPr>
        <p:txBody>
          <a:bodyPr/>
          <a:lstStyle/>
          <a:p>
            <a:r>
              <a:rPr lang="en-GB" sz="1100" dirty="0"/>
              <a:t>Whilst all of those</a:t>
            </a:r>
            <a:r>
              <a:rPr lang="en-GB" sz="1100" baseline="0" dirty="0"/>
              <a:t> principles of joint work make sense theoretically and practically, there is also a financial reason to comply with the Follett principles.</a:t>
            </a:r>
          </a:p>
          <a:p>
            <a:endParaRPr lang="en-GB" sz="1100" baseline="0" dirty="0"/>
          </a:p>
          <a:p>
            <a:r>
              <a:rPr lang="en-GB" sz="1100" dirty="0"/>
              <a:t>Value Added Tax (VAT) is a charge levied on the supply of goods and services by a VAT registered body. VAT is relevant to clinical academic work because universities recover costs incurred from work undertaken in the NHS under the honorary NHS contract. </a:t>
            </a:r>
          </a:p>
          <a:p>
            <a:r>
              <a:rPr lang="en-GB" sz="1100" dirty="0"/>
              <a:t> </a:t>
            </a:r>
          </a:p>
          <a:p>
            <a:r>
              <a:rPr lang="en-GB" sz="1100" dirty="0"/>
              <a:t>Work carried out for the NHS under an honorary contract is not remunerated directly by the NHS but by the substantive HEI employer. In order to recover the costs of a clinical academic’s NHS work, the HEI ‘charges’ the NHS for what, in effect, is the ‘supply’ of clinical staff. Since this is potentially a ‘supply of goods and services’ this could include an additional charge for VAT. </a:t>
            </a:r>
          </a:p>
          <a:p>
            <a:r>
              <a:rPr lang="en-GB" sz="1100" dirty="0"/>
              <a:t> </a:t>
            </a:r>
          </a:p>
          <a:p>
            <a:r>
              <a:rPr lang="en-GB" sz="1100" dirty="0"/>
              <a:t>However, a memorandum of understanding (MoU) on VAT</a:t>
            </a:r>
            <a:r>
              <a:rPr lang="en-GB" sz="1100" u="none" dirty="0"/>
              <a:t> </a:t>
            </a:r>
            <a:r>
              <a:rPr lang="en-GB" sz="1100" dirty="0"/>
              <a:t>was agreed in 2007 following discussions between </a:t>
            </a:r>
            <a:r>
              <a:rPr lang="en-GB" sz="1100" b="1" dirty="0"/>
              <a:t>UCEA, the Department of Health and Social Care (DHSC), NHS Employers and the trade unions with the treasury</a:t>
            </a:r>
            <a:r>
              <a:rPr lang="en-GB" sz="1100" dirty="0"/>
              <a:t>. </a:t>
            </a:r>
          </a:p>
          <a:p>
            <a:r>
              <a:rPr lang="en-GB" sz="1100" dirty="0"/>
              <a:t>The MoU exempts this arrangement of recharge between the NHS and the HEI from VAT. </a:t>
            </a:r>
          </a:p>
          <a:p>
            <a:r>
              <a:rPr lang="en-GB" sz="1100" dirty="0"/>
              <a:t>This MoU is based on the Follett principles, particularly that the clinical academic role is </a:t>
            </a:r>
            <a:r>
              <a:rPr lang="en-GB" sz="1100" b="1" dirty="0"/>
              <a:t>one joint job</a:t>
            </a:r>
            <a:r>
              <a:rPr lang="en-GB" sz="1100" dirty="0"/>
              <a:t>. </a:t>
            </a:r>
          </a:p>
          <a:p>
            <a:endParaRPr lang="en-GB" sz="1100" dirty="0"/>
          </a:p>
          <a:p>
            <a:r>
              <a:rPr lang="en-GB" sz="1100" dirty="0"/>
              <a:t>The result of the MoU is that HEIs can invoice salary recharges to NHS organisations for clinical academics without the need to add VAT – as long as both employers’ practices conform with those outlined in the MoU. </a:t>
            </a:r>
            <a:endParaRPr lang="en-GB" sz="1100" b="1" dirty="0"/>
          </a:p>
          <a:p>
            <a:r>
              <a:rPr lang="en-GB" sz="1100" dirty="0"/>
              <a:t>As such, the MoU strengthens further the need for joint working between the parties at all levels as it is essential that the employment practices of HEIs and NHS organisations employing clinical academics correspond with those outlined in the MoU if the invoicing of salary recharges to NHS organisations is to remain free from VAT. </a:t>
            </a:r>
          </a:p>
          <a:p>
            <a:endParaRPr lang="en-GB" b="1" dirty="0"/>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26</a:t>
            </a:fld>
            <a:endParaRPr lang="en-GB"/>
          </a:p>
        </p:txBody>
      </p:sp>
    </p:spTree>
    <p:extLst>
      <p:ext uri="{BB962C8B-B14F-4D97-AF65-F5344CB8AC3E}">
        <p14:creationId xmlns:p14="http://schemas.microsoft.com/office/powerpoint/2010/main" val="578551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shows all the Follett principles covered so far in this presentation. </a:t>
            </a:r>
          </a:p>
          <a:p>
            <a:endParaRPr lang="en-GB" dirty="0"/>
          </a:p>
          <a:p>
            <a:r>
              <a:rPr lang="en-GB" dirty="0"/>
              <a:t>Agreements have been reached that enable the principles enshrined in the English MoU to apply to Wales, Scotland, and Northern Ireland.  </a:t>
            </a:r>
            <a:endParaRPr lang="en-GB" b="1" dirty="0"/>
          </a:p>
          <a:p>
            <a:r>
              <a:rPr lang="en-GB" dirty="0"/>
              <a:t> </a:t>
            </a:r>
          </a:p>
          <a:p>
            <a:r>
              <a:rPr lang="en-GB" dirty="0"/>
              <a:t>UCEA has also developed a short joint working checklist to summarise the key requirements of the Follett report and the MoU. It was designed to help NHS organisations understand the requirements, but HEIs may also find it useful.  </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27</a:t>
            </a:fld>
            <a:endParaRPr lang="en-GB"/>
          </a:p>
        </p:txBody>
      </p:sp>
    </p:spTree>
    <p:extLst>
      <p:ext uri="{BB962C8B-B14F-4D97-AF65-F5344CB8AC3E}">
        <p14:creationId xmlns:p14="http://schemas.microsoft.com/office/powerpoint/2010/main" val="29074785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28</a:t>
            </a:fld>
            <a:endParaRPr lang="en-GB"/>
          </a:p>
        </p:txBody>
      </p:sp>
    </p:spTree>
    <p:extLst>
      <p:ext uri="{BB962C8B-B14F-4D97-AF65-F5344CB8AC3E}">
        <p14:creationId xmlns:p14="http://schemas.microsoft.com/office/powerpoint/2010/main" val="41218181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29</a:t>
            </a:fld>
            <a:endParaRPr lang="en-GB"/>
          </a:p>
        </p:txBody>
      </p:sp>
    </p:spTree>
    <p:extLst>
      <p:ext uri="{BB962C8B-B14F-4D97-AF65-F5344CB8AC3E}">
        <p14:creationId xmlns:p14="http://schemas.microsoft.com/office/powerpoint/2010/main" val="1945555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Examples of the benefits of research can be found in the Medical Schools Council publication: “Health of the Nation: the impact of UK medical schools’ research” https://www.medschools.ac.uk/media/1902/health-of-the-nation-the-impact-of-uk-medical-schools-research.pdf</a:t>
            </a:r>
          </a:p>
        </p:txBody>
      </p:sp>
      <p:sp>
        <p:nvSpPr>
          <p:cNvPr id="4" name="Slide Number Placeholder 3"/>
          <p:cNvSpPr>
            <a:spLocks noGrp="1"/>
          </p:cNvSpPr>
          <p:nvPr>
            <p:ph type="sldNum" sz="quarter" idx="10"/>
          </p:nvPr>
        </p:nvSpPr>
        <p:spPr/>
        <p:txBody>
          <a:bodyPr/>
          <a:lstStyle/>
          <a:p>
            <a:fld id="{33102044-4697-48F1-BFF8-8F1C70D462F4}" type="slidenum">
              <a:rPr lang="en-GB" smtClean="0"/>
              <a:t>3</a:t>
            </a:fld>
            <a:endParaRPr lang="en-GB"/>
          </a:p>
        </p:txBody>
      </p:sp>
    </p:spTree>
    <p:extLst>
      <p:ext uri="{BB962C8B-B14F-4D97-AF65-F5344CB8AC3E}">
        <p14:creationId xmlns:p14="http://schemas.microsoft.com/office/powerpoint/2010/main" val="1258578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Clincal</a:t>
            </a:r>
            <a:r>
              <a:rPr lang="en-GB" dirty="0"/>
              <a:t> Academics have a dual role: </a:t>
            </a:r>
          </a:p>
          <a:p>
            <a:pPr marL="228600" indent="-228600">
              <a:buAutoNum type="arabicPeriod"/>
            </a:pPr>
            <a:r>
              <a:rPr lang="en-GB" dirty="0"/>
              <a:t>(</a:t>
            </a:r>
            <a:r>
              <a:rPr lang="en-GB" dirty="0" err="1"/>
              <a:t>eg</a:t>
            </a:r>
            <a:r>
              <a:rPr lang="en-GB" dirty="0"/>
              <a:t>) teaching/ researching in a higher education institution (HEI)</a:t>
            </a:r>
          </a:p>
          <a:p>
            <a:pPr marL="228600" indent="-228600">
              <a:buAutoNum type="arabicPeriod"/>
            </a:pPr>
            <a:r>
              <a:rPr lang="en-GB" dirty="0"/>
              <a:t>(</a:t>
            </a:r>
            <a:r>
              <a:rPr lang="en-GB" dirty="0" err="1"/>
              <a:t>eg</a:t>
            </a:r>
            <a:r>
              <a:rPr lang="en-GB" dirty="0"/>
              <a:t>) undertaking clinical practice or patient care in one or more health establishments</a:t>
            </a:r>
          </a:p>
          <a:p>
            <a:r>
              <a:rPr lang="en-GB" dirty="0"/>
              <a:t> </a:t>
            </a:r>
          </a:p>
          <a:p>
            <a:r>
              <a:rPr lang="en-GB" dirty="0"/>
              <a:t>The role – with integrated separate responsibilities - requires that the two employers work very closely together. The clinical academic will have two contracts: a substantive contract and an honorary contract (explained more later in the slides</a:t>
            </a:r>
            <a:r>
              <a:rPr lang="en-GB" baseline="0" dirty="0"/>
              <a:t>).</a:t>
            </a:r>
          </a:p>
          <a:p>
            <a:endParaRPr lang="en-GB" baseline="0" dirty="0"/>
          </a:p>
          <a:p>
            <a:r>
              <a:rPr lang="en-GB" dirty="0"/>
              <a:t>Higher Education Institutions (HEIs) and NHS trusts</a:t>
            </a:r>
            <a:r>
              <a:rPr lang="en-GB" b="1" dirty="0"/>
              <a:t> must </a:t>
            </a:r>
            <a:r>
              <a:rPr lang="en-GB" dirty="0"/>
              <a:t>work together closely when employing a clinical academic, by establishing robust and appropriate mechanisms and procedures to facilitate joint working. This requirement was confirmed in the </a:t>
            </a:r>
            <a:r>
              <a:rPr lang="en-GB" b="1" dirty="0"/>
              <a:t>Follett Report</a:t>
            </a:r>
            <a:r>
              <a:rPr lang="en-GB" dirty="0"/>
              <a:t>, the principles from which run through all aspects of employing and managing clinical academics </a:t>
            </a:r>
          </a:p>
          <a:p>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clinical academic role should be considered in its widest sense (i.e. including nurses/midwives etc) but this presentation focuses on medical/dental staff.</a:t>
            </a:r>
          </a:p>
          <a:p>
            <a:endParaRPr lang="en-GB" baseline="0" dirty="0"/>
          </a:p>
        </p:txBody>
      </p:sp>
      <p:sp>
        <p:nvSpPr>
          <p:cNvPr id="4" name="Slide Number Placeholder 3"/>
          <p:cNvSpPr>
            <a:spLocks noGrp="1"/>
          </p:cNvSpPr>
          <p:nvPr>
            <p:ph type="sldNum" sz="quarter" idx="10"/>
          </p:nvPr>
        </p:nvSpPr>
        <p:spPr/>
        <p:txBody>
          <a:bodyPr/>
          <a:lstStyle/>
          <a:p>
            <a:fld id="{33102044-4697-48F1-BFF8-8F1C70D462F4}" type="slidenum">
              <a:rPr lang="en-GB" smtClean="0"/>
              <a:t>4</a:t>
            </a:fld>
            <a:endParaRPr lang="en-GB"/>
          </a:p>
        </p:txBody>
      </p:sp>
    </p:spTree>
    <p:extLst>
      <p:ext uri="{BB962C8B-B14F-4D97-AF65-F5344CB8AC3E}">
        <p14:creationId xmlns:p14="http://schemas.microsoft.com/office/powerpoint/2010/main" val="4226478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graph depicts growth in the doctors and dentists workforce. </a:t>
            </a:r>
          </a:p>
          <a:p>
            <a:endParaRPr lang="en-GB" dirty="0"/>
          </a:p>
          <a:p>
            <a:r>
              <a:rPr lang="en-GB" dirty="0"/>
              <a:t>NHS consultant numbers are increasing, while the number of clinical academics has fallen. </a:t>
            </a:r>
          </a:p>
        </p:txBody>
      </p:sp>
      <p:sp>
        <p:nvSpPr>
          <p:cNvPr id="4" name="Slide Number Placeholder 3"/>
          <p:cNvSpPr>
            <a:spLocks noGrp="1"/>
          </p:cNvSpPr>
          <p:nvPr>
            <p:ph type="sldNum" sz="quarter" idx="5"/>
          </p:nvPr>
        </p:nvSpPr>
        <p:spPr/>
        <p:txBody>
          <a:bodyPr/>
          <a:lstStyle/>
          <a:p>
            <a:fld id="{5C21A244-1044-4CF5-B4CC-2FC310DC0019}" type="slidenum">
              <a:rPr lang="en-GB" smtClean="0"/>
              <a:t>5</a:t>
            </a:fld>
            <a:endParaRPr lang="en-GB"/>
          </a:p>
        </p:txBody>
      </p:sp>
    </p:spTree>
    <p:extLst>
      <p:ext uri="{BB962C8B-B14F-4D97-AF65-F5344CB8AC3E}">
        <p14:creationId xmlns:p14="http://schemas.microsoft.com/office/powerpoint/2010/main" val="2157432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workforce is ageing. Many Clinical Academics are due to retire in the coming years. </a:t>
            </a:r>
          </a:p>
          <a:p>
            <a:endParaRPr lang="en-GB" dirty="0"/>
          </a:p>
          <a:p>
            <a:r>
              <a:rPr lang="en-GB" dirty="0"/>
              <a:t>We should be focusing on increasing the number of trainees to replace these valued members of the workforce</a:t>
            </a:r>
          </a:p>
        </p:txBody>
      </p:sp>
      <p:sp>
        <p:nvSpPr>
          <p:cNvPr id="4" name="Slide Number Placeholder 3"/>
          <p:cNvSpPr>
            <a:spLocks noGrp="1"/>
          </p:cNvSpPr>
          <p:nvPr>
            <p:ph type="sldNum" sz="quarter" idx="5"/>
          </p:nvPr>
        </p:nvSpPr>
        <p:spPr/>
        <p:txBody>
          <a:bodyPr/>
          <a:lstStyle/>
          <a:p>
            <a:fld id="{5C21A244-1044-4CF5-B4CC-2FC310DC0019}" type="slidenum">
              <a:rPr lang="en-GB" smtClean="0"/>
              <a:t>6</a:t>
            </a:fld>
            <a:endParaRPr lang="en-GB"/>
          </a:p>
        </p:txBody>
      </p:sp>
    </p:spTree>
    <p:extLst>
      <p:ext uri="{BB962C8B-B14F-4D97-AF65-F5344CB8AC3E}">
        <p14:creationId xmlns:p14="http://schemas.microsoft.com/office/powerpoint/2010/main" val="686401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Clinical Academics operate across two sectors, and are at the centre of a tripartite relationship.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orange arrow in the diagram illustrates that higher education institutions (HEIs) and NHS trusts</a:t>
            </a:r>
            <a:r>
              <a:rPr lang="en-GB" b="1" dirty="0"/>
              <a:t> must </a:t>
            </a:r>
            <a:r>
              <a:rPr lang="en-GB" dirty="0"/>
              <a:t>work together closely when employing a clinical academic, by establishing robust and appropriate mechanisms and procedures to facilitate joint working. This requirement was confirmed in the </a:t>
            </a:r>
            <a:r>
              <a:rPr lang="en-GB" b="1" dirty="0"/>
              <a:t>Follett Report</a:t>
            </a:r>
            <a:r>
              <a:rPr lang="en-GB" dirty="0"/>
              <a:t>, the principles from which run through all aspects of employing and managing clinical academics </a:t>
            </a:r>
          </a:p>
        </p:txBody>
      </p:sp>
      <p:sp>
        <p:nvSpPr>
          <p:cNvPr id="4" name="Slide Number Placeholder 3"/>
          <p:cNvSpPr>
            <a:spLocks noGrp="1"/>
          </p:cNvSpPr>
          <p:nvPr>
            <p:ph type="sldNum" sz="quarter" idx="10"/>
          </p:nvPr>
        </p:nvSpPr>
        <p:spPr/>
        <p:txBody>
          <a:bodyPr/>
          <a:lstStyle/>
          <a:p>
            <a:fld id="{33102044-4697-48F1-BFF8-8F1C70D462F4}" type="slidenum">
              <a:rPr lang="en-GB" smtClean="0"/>
              <a:t>7</a:t>
            </a:fld>
            <a:endParaRPr lang="en-GB"/>
          </a:p>
        </p:txBody>
      </p:sp>
    </p:spTree>
    <p:extLst>
      <p:ext uri="{BB962C8B-B14F-4D97-AF65-F5344CB8AC3E}">
        <p14:creationId xmlns:p14="http://schemas.microsoft.com/office/powerpoint/2010/main" val="1117672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this diagram shows, Clinical Academics operate in the centre of a very busy space; with two complex sectors converging with the Clinical Academic in the middle. </a:t>
            </a:r>
          </a:p>
          <a:p>
            <a:endParaRPr lang="en-GB" dirty="0"/>
          </a:p>
          <a:p>
            <a:r>
              <a:rPr lang="en-GB" dirty="0"/>
              <a:t>Joint work and oversight is necessary to support this group of staff to feel valued and supported. </a:t>
            </a:r>
          </a:p>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8</a:t>
            </a:fld>
            <a:endParaRPr lang="en-GB"/>
          </a:p>
        </p:txBody>
      </p:sp>
    </p:spTree>
    <p:extLst>
      <p:ext uri="{BB962C8B-B14F-4D97-AF65-F5344CB8AC3E}">
        <p14:creationId xmlns:p14="http://schemas.microsoft.com/office/powerpoint/2010/main" val="1129338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3102044-4697-48F1-BFF8-8F1C70D462F4}" type="slidenum">
              <a:rPr lang="en-GB" smtClean="0"/>
              <a:t>9</a:t>
            </a:fld>
            <a:endParaRPr lang="en-GB"/>
          </a:p>
        </p:txBody>
      </p:sp>
    </p:spTree>
    <p:extLst>
      <p:ext uri="{BB962C8B-B14F-4D97-AF65-F5344CB8AC3E}">
        <p14:creationId xmlns:p14="http://schemas.microsoft.com/office/powerpoint/2010/main" val="670645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460A97C-6094-44F3-9AD2-0A11796E8BE7}" type="datetimeFigureOut">
              <a:rPr lang="en-US" smtClean="0"/>
              <a:t>11/16/2023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60A97C-6094-44F3-9AD2-0A11796E8BE7}" type="datetimeFigureOut">
              <a:rPr lang="en-US" smtClean="0"/>
              <a:t>11/16/2023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60A97C-6094-44F3-9AD2-0A11796E8BE7}" type="datetimeFigureOut">
              <a:rPr lang="en-US" smtClean="0"/>
              <a:t>11/16/2023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60A97C-6094-44F3-9AD2-0A11796E8BE7}" type="datetimeFigureOut">
              <a:rPr lang="en-US" smtClean="0"/>
              <a:t>11/16/2023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0A97C-6094-44F3-9AD2-0A11796E8BE7}" type="datetimeFigureOut">
              <a:rPr lang="en-US" smtClean="0"/>
              <a:t>11/16/2023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460A97C-6094-44F3-9AD2-0A11796E8BE7}" type="datetimeFigureOut">
              <a:rPr lang="en-US" smtClean="0"/>
              <a:t>11/16/2023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460A97C-6094-44F3-9AD2-0A11796E8BE7}" type="datetimeFigureOut">
              <a:rPr lang="en-US" smtClean="0"/>
              <a:t>11/16/2023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460A97C-6094-44F3-9AD2-0A11796E8BE7}" type="datetimeFigureOut">
              <a:rPr lang="en-US" smtClean="0"/>
              <a:t>11/16/2023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0A97C-6094-44F3-9AD2-0A11796E8BE7}" type="datetimeFigureOut">
              <a:rPr lang="en-US" smtClean="0"/>
              <a:t>11/16/2023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60A97C-6094-44F3-9AD2-0A11796E8BE7}" type="datetimeFigureOut">
              <a:rPr lang="en-US" smtClean="0"/>
              <a:t>11/16/2023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60A97C-6094-44F3-9AD2-0A11796E8BE7}" type="datetimeFigureOut">
              <a:rPr lang="en-US" smtClean="0"/>
              <a:t>11/16/2023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88D163-8FEE-4B6A-977D-600E3843CE6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0A97C-6094-44F3-9AD2-0A11796E8BE7}" type="datetimeFigureOut">
              <a:rPr lang="en-US" smtClean="0"/>
              <a:t>11/16/2023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8D163-8FEE-4B6A-977D-600E3843CE6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355600" y="2132856"/>
            <a:ext cx="8248650" cy="3882182"/>
          </a:xfrm>
        </p:spPr>
        <p:txBody>
          <a:bodyPr>
            <a:normAutofit/>
          </a:bodyPr>
          <a:lstStyle/>
          <a:p>
            <a:pPr marL="0" indent="0" algn="ctr">
              <a:buNone/>
            </a:pPr>
            <a:r>
              <a:rPr lang="en-GB" sz="3600" dirty="0">
                <a:latin typeface="Arial" panose="020B0604020202020204" pitchFamily="34" charset="0"/>
                <a:cs typeface="Arial" panose="020B0604020202020204" pitchFamily="34" charset="0"/>
              </a:rPr>
              <a:t>Joint working between universities and NHS trusts for clinical academic staff</a:t>
            </a:r>
          </a:p>
          <a:p>
            <a:pPr algn="ctr"/>
            <a:endParaRPr lang="en-GB" sz="3600" dirty="0">
              <a:latin typeface="Arial" panose="020B0604020202020204" pitchFamily="34" charset="0"/>
              <a:cs typeface="Arial" panose="020B0604020202020204" pitchFamily="34" charset="0"/>
            </a:endParaRPr>
          </a:p>
          <a:p>
            <a:pPr marL="0" indent="0" algn="ctr">
              <a:buNone/>
            </a:pPr>
            <a:r>
              <a:rPr lang="en-GB" sz="3600" dirty="0">
                <a:solidFill>
                  <a:schemeClr val="accent6"/>
                </a:solidFill>
                <a:latin typeface="Arial" panose="020B0604020202020204" pitchFamily="34" charset="0"/>
                <a:cs typeface="Arial" panose="020B0604020202020204" pitchFamily="34" charset="0"/>
              </a:rPr>
              <a:t>Follett principles</a:t>
            </a:r>
          </a:p>
        </p:txBody>
      </p:sp>
      <p:pic>
        <p:nvPicPr>
          <p:cNvPr id="8" name="Picture 4" descr="Image result for UCEA logo">
            <a:extLst>
              <a:ext uri="{FF2B5EF4-FFF2-40B4-BE49-F238E27FC236}">
                <a16:creationId xmlns:a16="http://schemas.microsoft.com/office/drawing/2014/main" id="{913C445E-0FA3-42E0-BC85-F832AFD532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764" y="264759"/>
            <a:ext cx="2106962" cy="140464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EEF4BDD0-7CC9-45BA-B957-48395C8768A6}"/>
              </a:ext>
            </a:extLst>
          </p:cNvPr>
          <p:cNvPicPr>
            <a:picLocks noChangeAspect="1"/>
          </p:cNvPicPr>
          <p:nvPr/>
        </p:nvPicPr>
        <p:blipFill>
          <a:blip r:embed="rId4"/>
          <a:stretch>
            <a:fillRect/>
          </a:stretch>
        </p:blipFill>
        <p:spPr>
          <a:xfrm>
            <a:off x="5436096" y="5240"/>
            <a:ext cx="3419872" cy="1923678"/>
          </a:xfrm>
          <a:prstGeom prst="rect">
            <a:avLst/>
          </a:prstGeom>
        </p:spPr>
      </p:pic>
    </p:spTree>
    <p:extLst>
      <p:ext uri="{BB962C8B-B14F-4D97-AF65-F5344CB8AC3E}">
        <p14:creationId xmlns:p14="http://schemas.microsoft.com/office/powerpoint/2010/main" val="2163034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report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340C121F-A6B6-4247-A0DF-9756CE14C8B3}"/>
              </a:ext>
            </a:extLst>
          </p:cNvPr>
          <p:cNvGraphicFramePr>
            <a:graphicFrameLocks noGrp="1"/>
          </p:cNvGraphicFramePr>
          <p:nvPr>
            <p:extLst>
              <p:ext uri="{D42A27DB-BD31-4B8C-83A1-F6EECF244321}">
                <p14:modId xmlns:p14="http://schemas.microsoft.com/office/powerpoint/2010/main" val="2311272826"/>
              </p:ext>
            </p:extLst>
          </p:nvPr>
        </p:nvGraphicFramePr>
        <p:xfrm>
          <a:off x="447675" y="1192584"/>
          <a:ext cx="8248650" cy="5433347"/>
        </p:xfrm>
        <a:graphic>
          <a:graphicData uri="http://schemas.openxmlformats.org/drawingml/2006/table">
            <a:tbl>
              <a:tblPr firstRow="1" bandRow="1">
                <a:tableStyleId>{69CF1AB2-1976-4502-BF36-3FF5EA218861}</a:tableStyleId>
              </a:tblPr>
              <a:tblGrid>
                <a:gridCol w="1618250">
                  <a:extLst>
                    <a:ext uri="{9D8B030D-6E8A-4147-A177-3AD203B41FA5}">
                      <a16:colId xmlns:a16="http://schemas.microsoft.com/office/drawing/2014/main" val="3028886018"/>
                    </a:ext>
                  </a:extLst>
                </a:gridCol>
                <a:gridCol w="6630400">
                  <a:extLst>
                    <a:ext uri="{9D8B030D-6E8A-4147-A177-3AD203B41FA5}">
                      <a16:colId xmlns:a16="http://schemas.microsoft.com/office/drawing/2014/main" val="829150386"/>
                    </a:ext>
                  </a:extLst>
                </a:gridCol>
              </a:tblGrid>
              <a:tr h="1023175">
                <a:tc>
                  <a:txBody>
                    <a:bodyPr/>
                    <a:lstStyle/>
                    <a:p>
                      <a:r>
                        <a:rPr lang="en-GB" sz="2000" b="0" dirty="0">
                          <a:solidFill>
                            <a:schemeClr val="accent6">
                              <a:lumMod val="75000"/>
                            </a:schemeClr>
                          </a:solidFill>
                          <a:latin typeface="Arial" panose="020B0604020202020204" pitchFamily="34" charset="0"/>
                          <a:cs typeface="Arial" panose="020B0604020202020204" pitchFamily="34" charset="0"/>
                        </a:rPr>
                        <a:t>1999</a:t>
                      </a:r>
                    </a:p>
                  </a:txBody>
                  <a:tcPr/>
                </a:tc>
                <a:tc>
                  <a:txBody>
                    <a:bodyPr/>
                    <a:lstStyle/>
                    <a:p>
                      <a:r>
                        <a:rPr lang="en-GB" sz="2400" b="0" dirty="0">
                          <a:solidFill>
                            <a:schemeClr val="tx1"/>
                          </a:solidFill>
                          <a:latin typeface="Arial" panose="020B0604020202020204" pitchFamily="34" charset="0"/>
                          <a:cs typeface="Arial" panose="020B0604020202020204" pitchFamily="34" charset="0"/>
                        </a:rPr>
                        <a:t>“Alder Hey” organ retention scandal </a:t>
                      </a:r>
                    </a:p>
                    <a:p>
                      <a:endParaRPr lang="en-GB" sz="2400"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98698039"/>
                  </a:ext>
                </a:extLst>
              </a:tr>
              <a:tr h="935452">
                <a:tc>
                  <a:txBody>
                    <a:bodyPr/>
                    <a:lstStyle/>
                    <a:p>
                      <a:r>
                        <a:rPr lang="en-GB" sz="2000" b="0" dirty="0">
                          <a:solidFill>
                            <a:schemeClr val="accent6">
                              <a:lumMod val="75000"/>
                            </a:schemeClr>
                          </a:solidFill>
                          <a:latin typeface="Arial" panose="020B0604020202020204" pitchFamily="34" charset="0"/>
                          <a:cs typeface="Arial" panose="020B0604020202020204" pitchFamily="34" charset="0"/>
                        </a:rPr>
                        <a:t>1999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Arial"/>
                        </a:rPr>
                        <a:t>Public enquiry began</a:t>
                      </a:r>
                    </a:p>
                    <a:p>
                      <a:endParaRPr lang="en-GB" sz="2400"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41337697"/>
                  </a:ext>
                </a:extLst>
              </a:tr>
              <a:tr h="1918903">
                <a:tc>
                  <a:txBody>
                    <a:bodyPr/>
                    <a:lstStyle/>
                    <a:p>
                      <a:r>
                        <a:rPr lang="en-GB" sz="2000" b="0" dirty="0">
                          <a:solidFill>
                            <a:schemeClr val="accent6">
                              <a:lumMod val="75000"/>
                            </a:schemeClr>
                          </a:solidFill>
                          <a:latin typeface="Arial" panose="020B0604020202020204" pitchFamily="34" charset="0"/>
                          <a:cs typeface="Arial" panose="020B0604020202020204" pitchFamily="34" charset="0"/>
                        </a:rPr>
                        <a:t>January 2001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Arial"/>
                        </a:rPr>
                        <a:t>Redfern report published: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Arial"/>
                        </a:rPr>
                        <a:t>Serious concerns raised about the management and accountability of clinical academic staff</a:t>
                      </a:r>
                    </a:p>
                    <a:p>
                      <a:endParaRPr lang="en-GB" sz="2400"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03509025"/>
                  </a:ext>
                </a:extLst>
              </a:tr>
              <a:tr h="1553398">
                <a:tc>
                  <a:txBody>
                    <a:bodyPr/>
                    <a:lstStyle/>
                    <a:p>
                      <a:r>
                        <a:rPr lang="en-GB" sz="2000" dirty="0">
                          <a:solidFill>
                            <a:schemeClr val="accent6">
                              <a:lumMod val="75000"/>
                            </a:schemeClr>
                          </a:solidFill>
                          <a:latin typeface="Arial" panose="020B0604020202020204" pitchFamily="34" charset="0"/>
                          <a:cs typeface="Arial" panose="020B0604020202020204" pitchFamily="34" charset="0"/>
                        </a:rPr>
                        <a:t>September 2001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Arial"/>
                        </a:rPr>
                        <a:t>Follett review of appraisal, disciplinary and reporting arrangements for joint appointments between the NHS and universities</a:t>
                      </a:r>
                    </a:p>
                    <a:p>
                      <a:endParaRPr lang="en-GB"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92720252"/>
                  </a:ext>
                </a:extLst>
              </a:tr>
            </a:tbl>
          </a:graphicData>
        </a:graphic>
      </p:graphicFrame>
    </p:spTree>
    <p:extLst>
      <p:ext uri="{BB962C8B-B14F-4D97-AF65-F5344CB8AC3E}">
        <p14:creationId xmlns:p14="http://schemas.microsoft.com/office/powerpoint/2010/main" val="3678816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report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C8645B4-04B6-4064-A7FE-6660CC89EA45}"/>
              </a:ext>
            </a:extLst>
          </p:cNvPr>
          <p:cNvSpPr txBox="1"/>
          <p:nvPr/>
        </p:nvSpPr>
        <p:spPr>
          <a:xfrm>
            <a:off x="155275" y="1196752"/>
            <a:ext cx="8833449" cy="5632311"/>
          </a:xfrm>
          <a:prstGeom prst="rect">
            <a:avLst/>
          </a:prstGeom>
          <a:noFill/>
        </p:spPr>
        <p:txBody>
          <a:bodyPr wrap="square" rtlCol="0">
            <a:spAutoFit/>
          </a:bodyPr>
          <a:lstStyle/>
          <a:p>
            <a:pPr algn="ctr"/>
            <a:r>
              <a:rPr lang="en-GB" sz="3000" dirty="0">
                <a:latin typeface="Arial" panose="020B0604020202020204" pitchFamily="34" charset="0"/>
                <a:cs typeface="Arial" panose="020B0604020202020204" pitchFamily="34" charset="0"/>
              </a:rPr>
              <a:t>“Joint working to integrate separate responsibilities”</a:t>
            </a:r>
          </a:p>
          <a:p>
            <a:pPr marL="571500" indent="-571500">
              <a:spcAft>
                <a:spcPts val="1200"/>
              </a:spcAft>
              <a:buFont typeface="Arial" panose="020B0604020202020204" pitchFamily="34" charset="0"/>
              <a:buChar char="•"/>
            </a:pPr>
            <a:r>
              <a:rPr lang="en-GB" sz="3000" dirty="0">
                <a:latin typeface="Arial" panose="020B0604020202020204" pitchFamily="34" charset="0"/>
                <a:cs typeface="Arial" panose="020B0604020202020204" pitchFamily="34" charset="0"/>
              </a:rPr>
              <a:t>Linked substantive and honorary contracts                (</a:t>
            </a:r>
            <a:r>
              <a:rPr lang="en-GB" sz="3000" i="1" dirty="0">
                <a:latin typeface="Arial" panose="020B0604020202020204" pitchFamily="34" charset="0"/>
                <a:cs typeface="Arial" panose="020B0604020202020204" pitchFamily="34" charset="0"/>
              </a:rPr>
              <a:t>total interdependency of the contracts was ruled out on legal advice</a:t>
            </a:r>
            <a:r>
              <a:rPr lang="en-GB" sz="3000" dirty="0">
                <a:latin typeface="Arial" panose="020B0604020202020204" pitchFamily="34" charset="0"/>
                <a:cs typeface="Arial" panose="020B0604020202020204" pitchFamily="34" charset="0"/>
              </a:rPr>
              <a:t>).</a:t>
            </a:r>
          </a:p>
          <a:p>
            <a:pPr marL="571500" indent="-571500">
              <a:buFont typeface="Arial" panose="020B0604020202020204" pitchFamily="34" charset="0"/>
              <a:buChar char="•"/>
            </a:pPr>
            <a:r>
              <a:rPr lang="en-GB" sz="3000" dirty="0">
                <a:latin typeface="Arial" panose="020B0604020202020204" pitchFamily="34" charset="0"/>
                <a:cs typeface="Arial" panose="020B0604020202020204" pitchFamily="34" charset="0"/>
              </a:rPr>
              <a:t>Joint strategic planning bodies (</a:t>
            </a:r>
            <a:r>
              <a:rPr lang="en-GB" sz="3000" i="1" dirty="0">
                <a:latin typeface="Arial" panose="020B0604020202020204" pitchFamily="34" charset="0"/>
                <a:cs typeface="Arial" panose="020B0604020202020204" pitchFamily="34" charset="0"/>
              </a:rPr>
              <a:t>much harder when there is more than one trust).</a:t>
            </a:r>
          </a:p>
          <a:p>
            <a:pPr marL="571500" indent="-571500">
              <a:spcBef>
                <a:spcPts val="1200"/>
              </a:spcBef>
              <a:spcAft>
                <a:spcPts val="1200"/>
              </a:spcAft>
              <a:buFont typeface="Arial" panose="020B0604020202020204" pitchFamily="34" charset="0"/>
              <a:buChar char="•"/>
            </a:pPr>
            <a:r>
              <a:rPr lang="en-GB" sz="3000" dirty="0">
                <a:latin typeface="Arial" panose="020B0604020202020204" pitchFamily="34" charset="0"/>
                <a:cs typeface="Arial" panose="020B0604020202020204" pitchFamily="34" charset="0"/>
              </a:rPr>
              <a:t>Clear, distinct lines of accountability, jointly set out.</a:t>
            </a:r>
          </a:p>
          <a:p>
            <a:pPr marL="571500" indent="-571500">
              <a:spcAft>
                <a:spcPts val="600"/>
              </a:spcAft>
              <a:buFont typeface="Arial" panose="020B0604020202020204" pitchFamily="34" charset="0"/>
              <a:buChar char="•"/>
            </a:pPr>
            <a:r>
              <a:rPr lang="en-GB" sz="3000" dirty="0">
                <a:latin typeface="Arial" panose="020B0604020202020204" pitchFamily="34" charset="0"/>
                <a:cs typeface="Arial" panose="020B0604020202020204" pitchFamily="34" charset="0"/>
              </a:rPr>
              <a:t>All staff to be aware of who they are accountable to.</a:t>
            </a:r>
          </a:p>
        </p:txBody>
      </p:sp>
    </p:spTree>
    <p:extLst>
      <p:ext uri="{BB962C8B-B14F-4D97-AF65-F5344CB8AC3E}">
        <p14:creationId xmlns:p14="http://schemas.microsoft.com/office/powerpoint/2010/main" val="88639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principles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C8645B4-04B6-4064-A7FE-6660CC89EA45}"/>
              </a:ext>
            </a:extLst>
          </p:cNvPr>
          <p:cNvSpPr txBox="1"/>
          <p:nvPr/>
        </p:nvSpPr>
        <p:spPr>
          <a:xfrm>
            <a:off x="385249" y="1412776"/>
            <a:ext cx="7920682" cy="4493538"/>
          </a:xfrm>
          <a:prstGeom prst="rect">
            <a:avLst/>
          </a:prstGeom>
          <a:noFill/>
        </p:spPr>
        <p:txBody>
          <a:bodyPr wrap="square" rtlCol="0">
            <a:spAutoFit/>
          </a:bodyPr>
          <a:lstStyle/>
          <a:p>
            <a:pPr>
              <a:spcAft>
                <a:spcPts val="600"/>
              </a:spcAft>
            </a:pPr>
            <a:r>
              <a:rPr lang="en-GB" sz="3200" dirty="0">
                <a:latin typeface="Arial" panose="020B0604020202020204" pitchFamily="34" charset="0"/>
                <a:cs typeface="Arial" panose="020B0604020202020204" pitchFamily="34" charset="0"/>
              </a:rPr>
              <a:t>Joint working:</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joint recruitment and appointment</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jointly agreed induction</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joint job planning </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joint appraisal</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agreed processes for management of performance and conduct.</a:t>
            </a:r>
          </a:p>
          <a:p>
            <a:pPr algn="ctr"/>
            <a:endParaRPr lang="en-GB" sz="3200" dirty="0">
              <a:solidFill>
                <a:srgbClr val="0070C0"/>
              </a:solidFill>
            </a:endParaRPr>
          </a:p>
        </p:txBody>
      </p:sp>
    </p:spTree>
    <p:extLst>
      <p:ext uri="{BB962C8B-B14F-4D97-AF65-F5344CB8AC3E}">
        <p14:creationId xmlns:p14="http://schemas.microsoft.com/office/powerpoint/2010/main" val="2772203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Joint recruitment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C8645B4-04B6-4064-A7FE-6660CC89EA45}"/>
              </a:ext>
            </a:extLst>
          </p:cNvPr>
          <p:cNvSpPr txBox="1"/>
          <p:nvPr/>
        </p:nvSpPr>
        <p:spPr>
          <a:xfrm>
            <a:off x="385249" y="1412776"/>
            <a:ext cx="7920682" cy="4939814"/>
          </a:xfrm>
          <a:prstGeom prst="rect">
            <a:avLst/>
          </a:prstGeom>
          <a:noFill/>
        </p:spPr>
        <p:txBody>
          <a:bodyPr wrap="square" rtlCol="0">
            <a:spAutoFit/>
          </a:bodyPr>
          <a:lstStyle/>
          <a:p>
            <a:r>
              <a:rPr lang="en-GB" sz="2800" i="1" dirty="0">
                <a:latin typeface="Arial" panose="020B0604020202020204" pitchFamily="34" charset="0"/>
                <a:cs typeface="Arial" panose="020B0604020202020204" pitchFamily="34" charset="0"/>
              </a:rPr>
              <a:t>Joint NHS and university procedures for the appointment of senior staff with academic and clinical duties.</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Agreed with Department of Health in 2004.</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Designed to help higher education institutions (HEIs) and the NHS implement the Follett recommendations.</a:t>
            </a:r>
          </a:p>
          <a:p>
            <a:pPr>
              <a:spcAft>
                <a:spcPts val="600"/>
              </a:spcAft>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England &amp; Wales. Separate guidance for N Ireland</a:t>
            </a:r>
            <a:r>
              <a:rPr lang="en-GB" sz="2000" dirty="0">
                <a:latin typeface="Arial" panose="020B0604020202020204" pitchFamily="34" charset="0"/>
                <a:cs typeface="Arial" panose="020B0604020202020204" pitchFamily="34" charset="0"/>
              </a:rPr>
              <a:t>)</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To be read in conjunction with the NHS Appointment of Consultants Regulations – Good Practice Guidance.</a:t>
            </a:r>
          </a:p>
        </p:txBody>
      </p:sp>
    </p:spTree>
    <p:extLst>
      <p:ext uri="{BB962C8B-B14F-4D97-AF65-F5344CB8AC3E}">
        <p14:creationId xmlns:p14="http://schemas.microsoft.com/office/powerpoint/2010/main" val="290325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Joint job planning</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DE487F9-83D3-49E6-A5AE-5A345CD2CB1B}"/>
              </a:ext>
            </a:extLst>
          </p:cNvPr>
          <p:cNvSpPr txBox="1"/>
          <p:nvPr/>
        </p:nvSpPr>
        <p:spPr>
          <a:xfrm>
            <a:off x="539750" y="1196752"/>
            <a:ext cx="7922697" cy="5355312"/>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Integrated job plan</a:t>
            </a:r>
          </a:p>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Split of activities: NHS and academic programmed activities (PAs)</a:t>
            </a:r>
          </a:p>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Changes to PAs must be a joint decision between the trust(s), higher education institute (HEI) and individual</a:t>
            </a:r>
          </a:p>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Supporting professional activities (SPAs)</a:t>
            </a:r>
          </a:p>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Accountability arrangements</a:t>
            </a:r>
          </a:p>
          <a:p>
            <a:pPr marL="457200" indent="-457200">
              <a:spcAft>
                <a:spcPts val="600"/>
              </a:spcAft>
              <a:buFont typeface="Arial" panose="020B0604020202020204" pitchFamily="34" charset="0"/>
              <a:buChar char="•"/>
            </a:pPr>
            <a:r>
              <a:rPr lang="en-GB" altLang="en-US" sz="2800" dirty="0">
                <a:latin typeface="Arial" panose="020B0604020202020204" pitchFamily="34" charset="0"/>
                <a:cs typeface="Arial" panose="020B0604020202020204" pitchFamily="34" charset="0"/>
              </a:rPr>
              <a:t>Agree support and facilities - NHS &amp; higher education institution (HEI)</a:t>
            </a:r>
          </a:p>
          <a:p>
            <a:endParaRPr lang="en-GB" altLang="en-US" sz="3200" dirty="0">
              <a:solidFill>
                <a:srgbClr val="0070C0"/>
              </a:solidFill>
            </a:endParaRPr>
          </a:p>
        </p:txBody>
      </p:sp>
    </p:spTree>
    <p:extLst>
      <p:ext uri="{BB962C8B-B14F-4D97-AF65-F5344CB8AC3E}">
        <p14:creationId xmlns:p14="http://schemas.microsoft.com/office/powerpoint/2010/main" val="207608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Joint appraisal</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DE487F9-83D3-49E6-A5AE-5A345CD2CB1B}"/>
              </a:ext>
            </a:extLst>
          </p:cNvPr>
          <p:cNvSpPr txBox="1"/>
          <p:nvPr/>
        </p:nvSpPr>
        <p:spPr>
          <a:xfrm>
            <a:off x="537734" y="1364620"/>
            <a:ext cx="7922697" cy="4739759"/>
          </a:xfrm>
          <a:prstGeom prst="rect">
            <a:avLst/>
          </a:prstGeom>
          <a:noFill/>
        </p:spPr>
        <p:txBody>
          <a:bodyPr wrap="square" rtlCol="0">
            <a:spAutoFit/>
          </a:bodyPr>
          <a:lstStyle/>
          <a:p>
            <a:pPr>
              <a:spcAft>
                <a:spcPts val="1200"/>
              </a:spcAft>
            </a:pPr>
            <a:r>
              <a:rPr lang="en-GB" altLang="en-US" sz="3200" b="1" dirty="0">
                <a:latin typeface="Arial" panose="020B0604020202020204" pitchFamily="34" charset="0"/>
                <a:cs typeface="Arial" panose="020B0604020202020204" pitchFamily="34" charset="0"/>
              </a:rPr>
              <a:t>Must</a:t>
            </a:r>
            <a:r>
              <a:rPr lang="en-GB" altLang="en-US" sz="3200" dirty="0">
                <a:latin typeface="Arial" panose="020B0604020202020204" pitchFamily="34" charset="0"/>
                <a:cs typeface="Arial" panose="020B0604020202020204" pitchFamily="34" charset="0"/>
              </a:rPr>
              <a:t> be a joint appraisal (Follett):</a:t>
            </a:r>
          </a:p>
          <a:p>
            <a:pPr marL="457200" indent="-457200">
              <a:spcAft>
                <a:spcPts val="600"/>
              </a:spcAft>
              <a:buFont typeface="Arial" panose="020B0604020202020204" pitchFamily="34" charset="0"/>
              <a:buChar char="•"/>
            </a:pPr>
            <a:r>
              <a:rPr lang="en-GB" altLang="en-US" sz="3200" dirty="0">
                <a:latin typeface="Arial" panose="020B0604020202020204" pitchFamily="34" charset="0"/>
                <a:cs typeface="Arial" panose="020B0604020202020204" pitchFamily="34" charset="0"/>
              </a:rPr>
              <a:t>Two appraisers (one from the NHS, one from higher education)</a:t>
            </a:r>
          </a:p>
          <a:p>
            <a:pPr marL="457200" indent="-457200">
              <a:spcAft>
                <a:spcPts val="600"/>
              </a:spcAft>
              <a:buFont typeface="Arial" panose="020B0604020202020204" pitchFamily="34" charset="0"/>
              <a:buChar char="•"/>
            </a:pPr>
            <a:r>
              <a:rPr lang="en-GB" altLang="en-US" sz="3200" dirty="0">
                <a:latin typeface="Arial" panose="020B0604020202020204" pitchFamily="34" charset="0"/>
                <a:cs typeface="Arial" panose="020B0604020202020204" pitchFamily="34" charset="0"/>
              </a:rPr>
              <a:t>Working with the appraisee in a single meeting</a:t>
            </a:r>
          </a:p>
          <a:p>
            <a:pPr marL="457200" indent="-457200">
              <a:spcAft>
                <a:spcPts val="600"/>
              </a:spcAft>
              <a:buFont typeface="Arial" panose="020B0604020202020204" pitchFamily="34" charset="0"/>
              <a:buChar char="•"/>
            </a:pPr>
            <a:r>
              <a:rPr lang="en-GB" altLang="en-US" sz="3200" dirty="0">
                <a:latin typeface="Arial" panose="020B0604020202020204" pitchFamily="34" charset="0"/>
                <a:cs typeface="Arial" panose="020B0604020202020204" pitchFamily="34" charset="0"/>
              </a:rPr>
              <a:t>Recommended that appraisal training is done jointly</a:t>
            </a:r>
          </a:p>
          <a:p>
            <a:pPr>
              <a:spcBef>
                <a:spcPts val="600"/>
              </a:spcBef>
              <a:spcAft>
                <a:spcPts val="600"/>
              </a:spcAft>
            </a:pPr>
            <a:r>
              <a:rPr lang="en-GB" altLang="en-US" sz="2400" i="1" dirty="0">
                <a:latin typeface="Arial" panose="020B0604020202020204" pitchFamily="34" charset="0"/>
                <a:cs typeface="Arial" panose="020B0604020202020204" pitchFamily="34" charset="0"/>
              </a:rPr>
              <a:t>See University and Colleges Employers’ Association (UCEA) Guidance on clinical academic staff appraisal.</a:t>
            </a:r>
          </a:p>
        </p:txBody>
      </p:sp>
    </p:spTree>
    <p:extLst>
      <p:ext uri="{BB962C8B-B14F-4D97-AF65-F5344CB8AC3E}">
        <p14:creationId xmlns:p14="http://schemas.microsoft.com/office/powerpoint/2010/main" val="106048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Conduct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DE487F9-83D3-49E6-A5AE-5A345CD2CB1B}"/>
              </a:ext>
            </a:extLst>
          </p:cNvPr>
          <p:cNvSpPr txBox="1"/>
          <p:nvPr/>
        </p:nvSpPr>
        <p:spPr>
          <a:xfrm>
            <a:off x="179512" y="1196752"/>
            <a:ext cx="8766080" cy="417037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GB" altLang="en-US" sz="2400" dirty="0">
                <a:latin typeface="Arial" panose="020B0604020202020204" pitchFamily="34" charset="0"/>
                <a:cs typeface="Arial" panose="020B0604020202020204" pitchFamily="34" charset="0"/>
              </a:rPr>
              <a:t>In a disciplinary situation: either the substantive employer’s or honorary employer’s procedures may be used, depending on the situation.</a:t>
            </a:r>
          </a:p>
          <a:p>
            <a:pPr marL="457200" indent="-457200">
              <a:buFont typeface="Arial" panose="020B0604020202020204" pitchFamily="34" charset="0"/>
              <a:buChar char="•"/>
            </a:pPr>
            <a:r>
              <a:rPr lang="en-GB" altLang="en-US" sz="2400" dirty="0">
                <a:latin typeface="Arial" panose="020B0604020202020204" pitchFamily="34" charset="0"/>
                <a:cs typeface="Arial" panose="020B0604020202020204" pitchFamily="34" charset="0"/>
              </a:rPr>
              <a:t>Department for Health and Social Care (DHSC) guidance on </a:t>
            </a:r>
            <a:r>
              <a:rPr lang="en-GB" altLang="en-US" sz="2400" i="1" dirty="0">
                <a:latin typeface="Arial" panose="020B0604020202020204" pitchFamily="34" charset="0"/>
                <a:cs typeface="Arial" panose="020B0604020202020204" pitchFamily="34" charset="0"/>
              </a:rPr>
              <a:t>Maintaining High Professional Standards in the NHS</a:t>
            </a:r>
            <a:r>
              <a:rPr lang="en-GB" altLang="en-US" sz="2400" dirty="0">
                <a:latin typeface="Arial" panose="020B0604020202020204" pitchFamily="34" charset="0"/>
                <a:cs typeface="Arial" panose="020B0604020202020204" pitchFamily="34" charset="0"/>
              </a:rPr>
              <a:t>: </a:t>
            </a:r>
          </a:p>
          <a:p>
            <a:pPr marL="914400" lvl="1" indent="-457200">
              <a:spcAft>
                <a:spcPts val="1200"/>
              </a:spcAft>
              <a:buFont typeface="Wingdings" panose="05000000000000000000" pitchFamily="2" charset="2"/>
              <a:buChar char="Ø"/>
            </a:pPr>
            <a:r>
              <a:rPr lang="en-GB" altLang="en-US" sz="2400" dirty="0">
                <a:latin typeface="Arial" panose="020B0604020202020204" pitchFamily="34" charset="0"/>
                <a:cs typeface="Arial" panose="020B0604020202020204" pitchFamily="34" charset="0"/>
              </a:rPr>
              <a:t>Appendix with guidance on clinical academic staff, including an outline protocol between a higher education institution (HEI) and a trust.</a:t>
            </a:r>
          </a:p>
          <a:p>
            <a:pPr marL="457200" indent="-457200">
              <a:spcBef>
                <a:spcPts val="600"/>
              </a:spcBef>
              <a:buFont typeface="Arial" panose="020B0604020202020204" pitchFamily="34" charset="0"/>
              <a:buChar char="•"/>
            </a:pPr>
            <a:r>
              <a:rPr lang="en-GB" altLang="en-US" sz="2400" dirty="0">
                <a:latin typeface="Arial" panose="020B0604020202020204" pitchFamily="34" charset="0"/>
                <a:cs typeface="Arial" panose="020B0604020202020204" pitchFamily="34" charset="0"/>
              </a:rPr>
              <a:t>Dismissal can only be undertaken by the substantive employer, although an honorary contract can be terminated.</a:t>
            </a:r>
          </a:p>
        </p:txBody>
      </p:sp>
    </p:spTree>
    <p:extLst>
      <p:ext uri="{BB962C8B-B14F-4D97-AF65-F5344CB8AC3E}">
        <p14:creationId xmlns:p14="http://schemas.microsoft.com/office/powerpoint/2010/main" val="3676247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HEI and trust responsibilities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78273" y="1019915"/>
            <a:ext cx="8136706" cy="5709255"/>
          </a:xfrm>
          <a:prstGeom prst="rect">
            <a:avLst/>
          </a:prstGeom>
        </p:spPr>
        <p:txBody>
          <a:bodyPr wrap="square">
            <a:spAutoFit/>
          </a:bodyPr>
          <a:lstStyle/>
          <a:p>
            <a:pPr>
              <a:spcAft>
                <a:spcPts val="600"/>
              </a:spcAft>
            </a:pPr>
            <a:r>
              <a:rPr lang="en-GB" sz="2800" i="1" dirty="0">
                <a:solidFill>
                  <a:schemeClr val="accent6">
                    <a:lumMod val="75000"/>
                  </a:schemeClr>
                </a:solidFill>
                <a:latin typeface="Arial" panose="020B0604020202020204" pitchFamily="34" charset="0"/>
                <a:cs typeface="Arial" panose="020B0604020202020204" pitchFamily="34" charset="0"/>
              </a:rPr>
              <a:t>Separate contracts…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Each body has separate responsibility for its duties as an employer.</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Exchange of personal data should only occur in line with GDPR (EU General Data Protection Regulations).</a:t>
            </a:r>
          </a:p>
          <a:p>
            <a:pPr>
              <a:spcAft>
                <a:spcPts val="600"/>
              </a:spcAft>
            </a:pPr>
            <a:r>
              <a:rPr lang="en-GB" sz="2800" i="1" dirty="0">
                <a:solidFill>
                  <a:schemeClr val="accent6">
                    <a:lumMod val="75000"/>
                  </a:schemeClr>
                </a:solidFill>
                <a:latin typeface="Arial" panose="020B0604020202020204" pitchFamily="34" charset="0"/>
                <a:cs typeface="Arial" panose="020B0604020202020204" pitchFamily="34" charset="0"/>
              </a:rPr>
              <a:t>But interlinked…</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Memorandum of Understanding (MoU) between the parties.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Strong strategic relationship.</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Interdependency clause in contracts. </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Clear protocols.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Maintaining meaningful dialogue.</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Key contacts.</a:t>
            </a:r>
          </a:p>
        </p:txBody>
      </p:sp>
    </p:spTree>
    <p:extLst>
      <p:ext uri="{BB962C8B-B14F-4D97-AF65-F5344CB8AC3E}">
        <p14:creationId xmlns:p14="http://schemas.microsoft.com/office/powerpoint/2010/main" val="4179943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98BA-DC4D-49D7-AF60-F5ECA1A0C1DC}"/>
              </a:ext>
            </a:extLst>
          </p:cNvPr>
          <p:cNvSpPr>
            <a:spLocks noGrp="1"/>
          </p:cNvSpPr>
          <p:nvPr>
            <p:ph type="title"/>
          </p:nvPr>
        </p:nvSpPr>
        <p:spPr/>
        <p:txBody>
          <a:bodyPr>
            <a:normAutofit/>
          </a:bodyPr>
          <a:lstStyle/>
          <a:p>
            <a:r>
              <a:rPr lang="en-GB" sz="4000" dirty="0">
                <a:solidFill>
                  <a:schemeClr val="accent6">
                    <a:lumMod val="75000"/>
                  </a:schemeClr>
                </a:solidFill>
                <a:latin typeface="Arial" panose="020B0604020202020204" pitchFamily="34" charset="0"/>
                <a:cs typeface="Arial" panose="020B0604020202020204" pitchFamily="34" charset="0"/>
              </a:rPr>
              <a:t>MoU between the HEI &amp; NHS Trust</a:t>
            </a:r>
          </a:p>
        </p:txBody>
      </p:sp>
      <p:sp>
        <p:nvSpPr>
          <p:cNvPr id="3" name="Content Placeholder 2">
            <a:extLst>
              <a:ext uri="{FF2B5EF4-FFF2-40B4-BE49-F238E27FC236}">
                <a16:creationId xmlns:a16="http://schemas.microsoft.com/office/drawing/2014/main" id="{D75CE9E0-F429-4BB8-A318-16A622E89D84}"/>
              </a:ext>
            </a:extLst>
          </p:cNvPr>
          <p:cNvSpPr>
            <a:spLocks noGrp="1"/>
          </p:cNvSpPr>
          <p:nvPr>
            <p:ph idx="1"/>
          </p:nvPr>
        </p:nvSpPr>
        <p:spPr/>
        <p:txBody>
          <a:bodyPr>
            <a:normAutofit fontScale="70000" lnSpcReduction="20000"/>
          </a:bodyPr>
          <a:lstStyle/>
          <a:p>
            <a:pPr marL="0" indent="0">
              <a:spcAft>
                <a:spcPts val="1200"/>
              </a:spcAft>
              <a:buNone/>
            </a:pPr>
            <a:r>
              <a:rPr lang="en-GB" sz="4600" dirty="0">
                <a:latin typeface="Arial" panose="020B0604020202020204" pitchFamily="34" charset="0"/>
                <a:cs typeface="Arial" panose="020B0604020202020204" pitchFamily="34" charset="0"/>
              </a:rPr>
              <a:t>Purpose is fourfold:</a:t>
            </a:r>
          </a:p>
          <a:p>
            <a:pPr marL="742950" indent="-742950">
              <a:buFont typeface="+mj-lt"/>
              <a:buAutoNum type="arabicPeriod"/>
            </a:pPr>
            <a:r>
              <a:rPr lang="en-GB" sz="4000" dirty="0">
                <a:latin typeface="Arial" panose="020B0604020202020204" pitchFamily="34" charset="0"/>
                <a:cs typeface="Arial" panose="020B0604020202020204" pitchFamily="34" charset="0"/>
              </a:rPr>
              <a:t>To set out the NHS and HEI understanding of the role of joint staff engaged in both teaching and/or research as well as the delivery of patient care.</a:t>
            </a:r>
          </a:p>
          <a:p>
            <a:pPr marL="228600" indent="-228600">
              <a:buFont typeface="+mj-lt"/>
              <a:buAutoNum type="arabicPeriod"/>
            </a:pPr>
            <a:endParaRPr lang="en-GB" sz="1100" dirty="0">
              <a:latin typeface="Arial" panose="020B0604020202020204" pitchFamily="34" charset="0"/>
              <a:cs typeface="Arial" panose="020B0604020202020204" pitchFamily="34" charset="0"/>
            </a:endParaRPr>
          </a:p>
          <a:p>
            <a:pPr marL="742950" indent="-742950">
              <a:buFont typeface="+mj-lt"/>
              <a:buAutoNum type="arabicPeriod"/>
            </a:pPr>
            <a:r>
              <a:rPr lang="en-GB" sz="4000" dirty="0">
                <a:latin typeface="Arial" panose="020B0604020202020204" pitchFamily="34" charset="0"/>
                <a:cs typeface="Arial" panose="020B0604020202020204" pitchFamily="34" charset="0"/>
              </a:rPr>
              <a:t>To clarify the duties and responsibilities of the employers.</a:t>
            </a:r>
          </a:p>
          <a:p>
            <a:pPr marL="228600" indent="-228600">
              <a:buFont typeface="+mj-lt"/>
              <a:buAutoNum type="arabicPeriod"/>
            </a:pPr>
            <a:endParaRPr lang="en-GB" sz="1100" dirty="0">
              <a:latin typeface="Arial" panose="020B0604020202020204" pitchFamily="34" charset="0"/>
              <a:cs typeface="Arial" panose="020B0604020202020204" pitchFamily="34" charset="0"/>
            </a:endParaRPr>
          </a:p>
          <a:p>
            <a:pPr marL="742950" indent="-742950">
              <a:buFont typeface="+mj-lt"/>
              <a:buAutoNum type="arabicPeriod"/>
            </a:pPr>
            <a:r>
              <a:rPr lang="en-GB" sz="4000" dirty="0">
                <a:latin typeface="Arial" panose="020B0604020202020204" pitchFamily="34" charset="0"/>
                <a:cs typeface="Arial" panose="020B0604020202020204" pitchFamily="34" charset="0"/>
              </a:rPr>
              <a:t>To document established practice.</a:t>
            </a:r>
          </a:p>
          <a:p>
            <a:pPr>
              <a:buFont typeface="+mj-lt"/>
              <a:buAutoNum type="arabicPeriod"/>
            </a:pPr>
            <a:endParaRPr lang="en-GB" sz="1300" dirty="0">
              <a:latin typeface="Arial" panose="020B0604020202020204" pitchFamily="34" charset="0"/>
              <a:cs typeface="Arial" panose="020B0604020202020204" pitchFamily="34" charset="0"/>
            </a:endParaRPr>
          </a:p>
          <a:p>
            <a:pPr marL="742950" indent="-742950">
              <a:buFont typeface="+mj-lt"/>
              <a:buAutoNum type="arabicPeriod"/>
            </a:pPr>
            <a:r>
              <a:rPr lang="en-GB" sz="4000" dirty="0">
                <a:latin typeface="Arial" panose="020B0604020202020204" pitchFamily="34" charset="0"/>
                <a:cs typeface="Arial" panose="020B0604020202020204" pitchFamily="34" charset="0"/>
              </a:rPr>
              <a:t>To confirm that such arrangements are outside the scope of VAT.</a:t>
            </a:r>
          </a:p>
          <a:p>
            <a:pPr marL="0" indent="0">
              <a:buNone/>
            </a:pPr>
            <a:endParaRPr lang="en-GB" dirty="0"/>
          </a:p>
        </p:txBody>
      </p:sp>
    </p:spTree>
    <p:extLst>
      <p:ext uri="{BB962C8B-B14F-4D97-AF65-F5344CB8AC3E}">
        <p14:creationId xmlns:p14="http://schemas.microsoft.com/office/powerpoint/2010/main" val="365123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98BA-DC4D-49D7-AF60-F5ECA1A0C1DC}"/>
              </a:ext>
            </a:extLst>
          </p:cNvPr>
          <p:cNvSpPr>
            <a:spLocks noGrp="1"/>
          </p:cNvSpPr>
          <p:nvPr>
            <p:ph type="title"/>
          </p:nvPr>
        </p:nvSpPr>
        <p:spPr/>
        <p:txBody>
          <a:bodyPr>
            <a:normAutofit/>
          </a:bodyPr>
          <a:lstStyle/>
          <a:p>
            <a:r>
              <a:rPr lang="en-GB" sz="4000" dirty="0">
                <a:solidFill>
                  <a:schemeClr val="accent6">
                    <a:lumMod val="75000"/>
                  </a:schemeClr>
                </a:solidFill>
                <a:latin typeface="Arial" panose="020B0604020202020204" pitchFamily="34" charset="0"/>
                <a:cs typeface="Arial" panose="020B0604020202020204" pitchFamily="34" charset="0"/>
              </a:rPr>
              <a:t>MoU between the HEI &amp; NHS Trust</a:t>
            </a:r>
          </a:p>
        </p:txBody>
      </p:sp>
      <p:sp>
        <p:nvSpPr>
          <p:cNvPr id="3" name="Content Placeholder 2">
            <a:extLst>
              <a:ext uri="{FF2B5EF4-FFF2-40B4-BE49-F238E27FC236}">
                <a16:creationId xmlns:a16="http://schemas.microsoft.com/office/drawing/2014/main" id="{D75CE9E0-F429-4BB8-A318-16A622E89D84}"/>
              </a:ext>
            </a:extLst>
          </p:cNvPr>
          <p:cNvSpPr>
            <a:spLocks noGrp="1"/>
          </p:cNvSpPr>
          <p:nvPr>
            <p:ph idx="1"/>
          </p:nvPr>
        </p:nvSpPr>
        <p:spPr/>
        <p:txBody>
          <a:bodyPr>
            <a:normAutofit fontScale="70000" lnSpcReduction="20000"/>
          </a:bodyPr>
          <a:lstStyle/>
          <a:p>
            <a:pPr marL="0" indent="0">
              <a:spcAft>
                <a:spcPts val="1200"/>
              </a:spcAft>
              <a:buNone/>
            </a:pPr>
            <a:r>
              <a:rPr lang="en-GB" sz="4600" dirty="0">
                <a:latin typeface="Arial" panose="020B0604020202020204" pitchFamily="34" charset="0"/>
                <a:cs typeface="Arial" panose="020B0604020202020204" pitchFamily="34" charset="0"/>
              </a:rPr>
              <a:t>Scope:</a:t>
            </a:r>
          </a:p>
          <a:p>
            <a:r>
              <a:rPr lang="en-GB" sz="4000" dirty="0">
                <a:latin typeface="Arial" panose="020B0604020202020204" pitchFamily="34" charset="0"/>
                <a:cs typeface="Arial" panose="020B0604020202020204" pitchFamily="34" charset="0"/>
              </a:rPr>
              <a:t>job planning and appraisals</a:t>
            </a:r>
          </a:p>
          <a:p>
            <a:pPr marL="0" indent="0">
              <a:buNone/>
            </a:pPr>
            <a:endParaRPr lang="en-GB" sz="1800" dirty="0">
              <a:latin typeface="Arial" panose="020B0604020202020204" pitchFamily="34" charset="0"/>
              <a:cs typeface="Arial" panose="020B0604020202020204" pitchFamily="34" charset="0"/>
            </a:endParaRPr>
          </a:p>
          <a:p>
            <a:r>
              <a:rPr lang="en-GB" sz="4000" dirty="0">
                <a:latin typeface="Arial" panose="020B0604020202020204" pitchFamily="34" charset="0"/>
                <a:cs typeface="Arial" panose="020B0604020202020204" pitchFamily="34" charset="0"/>
              </a:rPr>
              <a:t>separate contracts of employment with each employer discharging their own duties and responsibilities</a:t>
            </a:r>
          </a:p>
          <a:p>
            <a:endParaRPr lang="en-GB" sz="1600" dirty="0">
              <a:latin typeface="Arial" panose="020B0604020202020204" pitchFamily="34" charset="0"/>
              <a:cs typeface="Arial" panose="020B0604020202020204" pitchFamily="34" charset="0"/>
            </a:endParaRPr>
          </a:p>
          <a:p>
            <a:r>
              <a:rPr lang="en-GB" sz="4000" dirty="0">
                <a:latin typeface="Arial" panose="020B0604020202020204" pitchFamily="34" charset="0"/>
                <a:cs typeface="Arial" panose="020B0604020202020204" pitchFamily="34" charset="0"/>
              </a:rPr>
              <a:t>remuneration</a:t>
            </a:r>
          </a:p>
          <a:p>
            <a:endParaRPr lang="en-GB" sz="1600" dirty="0">
              <a:latin typeface="Arial" panose="020B0604020202020204" pitchFamily="34" charset="0"/>
              <a:cs typeface="Arial" panose="020B0604020202020204" pitchFamily="34" charset="0"/>
            </a:endParaRPr>
          </a:p>
          <a:p>
            <a:r>
              <a:rPr lang="en-GB" sz="4000" dirty="0">
                <a:latin typeface="Arial" panose="020B0604020202020204" pitchFamily="34" charset="0"/>
                <a:cs typeface="Arial" panose="020B0604020202020204" pitchFamily="34" charset="0"/>
              </a:rPr>
              <a:t>employee relations</a:t>
            </a:r>
          </a:p>
          <a:p>
            <a:endParaRPr lang="en-GB" sz="1400" dirty="0">
              <a:latin typeface="Arial" panose="020B0604020202020204" pitchFamily="34" charset="0"/>
              <a:cs typeface="Arial" panose="020B0604020202020204" pitchFamily="34" charset="0"/>
            </a:endParaRPr>
          </a:p>
          <a:p>
            <a:r>
              <a:rPr lang="en-GB" sz="4000" dirty="0">
                <a:latin typeface="Arial" panose="020B0604020202020204" pitchFamily="34" charset="0"/>
                <a:cs typeface="Arial" panose="020B0604020202020204" pitchFamily="34" charset="0"/>
              </a:rPr>
              <a:t>joint working</a:t>
            </a:r>
          </a:p>
          <a:p>
            <a:pPr marL="0" indent="0">
              <a:buNone/>
            </a:pPr>
            <a:endParaRPr lang="en-GB" dirty="0"/>
          </a:p>
        </p:txBody>
      </p:sp>
    </p:spTree>
    <p:extLst>
      <p:ext uri="{BB962C8B-B14F-4D97-AF65-F5344CB8AC3E}">
        <p14:creationId xmlns:p14="http://schemas.microsoft.com/office/powerpoint/2010/main" val="66075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Clinical academics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7191A4F-F825-49AE-BCF8-FC622FDE857D}"/>
              </a:ext>
            </a:extLst>
          </p:cNvPr>
          <p:cNvSpPr txBox="1"/>
          <p:nvPr/>
        </p:nvSpPr>
        <p:spPr>
          <a:xfrm>
            <a:off x="301521" y="1394966"/>
            <a:ext cx="8477849" cy="5463034"/>
          </a:xfrm>
          <a:prstGeom prst="rect">
            <a:avLst/>
          </a:prstGeom>
          <a:noFill/>
        </p:spPr>
        <p:txBody>
          <a:bodyPr wrap="square" rtlCol="0">
            <a:spAutoFit/>
          </a:bodyPr>
          <a:lstStyle/>
          <a:p>
            <a:pPr algn="ctr"/>
            <a:r>
              <a:rPr lang="en-GB" sz="3600" b="1" dirty="0">
                <a:latin typeface="Arial" panose="020B0604020202020204" pitchFamily="34" charset="0"/>
                <a:cs typeface="Arial" panose="020B0604020202020204" pitchFamily="34" charset="0"/>
              </a:rPr>
              <a:t>One job </a:t>
            </a:r>
            <a:r>
              <a:rPr lang="en-GB" sz="3600" dirty="0">
                <a:latin typeface="Arial" panose="020B0604020202020204" pitchFamily="34" charset="0"/>
                <a:cs typeface="Arial" panose="020B0604020202020204" pitchFamily="34" charset="0"/>
              </a:rPr>
              <a:t>all for the benefit of the NHS</a:t>
            </a:r>
          </a:p>
          <a:p>
            <a:endParaRPr lang="en-GB" dirty="0">
              <a:latin typeface="Arial" panose="020B0604020202020204" pitchFamily="34" charset="0"/>
              <a:cs typeface="Arial" panose="020B0604020202020204" pitchFamily="34" charset="0"/>
            </a:endParaRPr>
          </a:p>
          <a:p>
            <a:pPr>
              <a:spcAft>
                <a:spcPts val="600"/>
              </a:spcAft>
            </a:pPr>
            <a:r>
              <a:rPr lang="en-GB" sz="3600" b="1" dirty="0">
                <a:latin typeface="Arial" panose="020B0604020202020204" pitchFamily="34" charset="0"/>
                <a:cs typeface="Arial" panose="020B0604020202020204" pitchFamily="34" charset="0"/>
              </a:rPr>
              <a:t>One job </a:t>
            </a:r>
            <a:r>
              <a:rPr lang="en-GB" sz="3600" dirty="0">
                <a:latin typeface="Arial" panose="020B0604020202020204" pitchFamily="34" charset="0"/>
                <a:cs typeface="Arial" panose="020B0604020202020204" pitchFamily="34" charset="0"/>
              </a:rPr>
              <a:t>with integrated responsibilities:</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clinical practice in the NHS</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conduct research to the benefit of the NHS</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teaching</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leading education for NHS staff: medical, dental, nursing, midwifery, allied health</a:t>
            </a: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provide quality assurance for teaching in the NHS.</a:t>
            </a:r>
          </a:p>
        </p:txBody>
      </p:sp>
    </p:spTree>
    <p:extLst>
      <p:ext uri="{BB962C8B-B14F-4D97-AF65-F5344CB8AC3E}">
        <p14:creationId xmlns:p14="http://schemas.microsoft.com/office/powerpoint/2010/main" val="2072343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98BA-DC4D-49D7-AF60-F5ECA1A0C1DC}"/>
              </a:ext>
            </a:extLst>
          </p:cNvPr>
          <p:cNvSpPr>
            <a:spLocks noGrp="1"/>
          </p:cNvSpPr>
          <p:nvPr>
            <p:ph type="title"/>
          </p:nvPr>
        </p:nvSpPr>
        <p:spPr/>
        <p:txBody>
          <a:bodyPr>
            <a:normAutofit/>
          </a:bodyPr>
          <a:lstStyle/>
          <a:p>
            <a:r>
              <a:rPr lang="en-GB" sz="4000" dirty="0">
                <a:solidFill>
                  <a:schemeClr val="accent6">
                    <a:lumMod val="75000"/>
                  </a:schemeClr>
                </a:solidFill>
                <a:latin typeface="Arial" panose="020B0604020202020204" pitchFamily="34" charset="0"/>
                <a:cs typeface="Arial" panose="020B0604020202020204" pitchFamily="34" charset="0"/>
              </a:rPr>
              <a:t>HEI &amp; NHS Trust relationship</a:t>
            </a:r>
          </a:p>
        </p:txBody>
      </p:sp>
      <p:sp>
        <p:nvSpPr>
          <p:cNvPr id="3" name="Content Placeholder 2">
            <a:extLst>
              <a:ext uri="{FF2B5EF4-FFF2-40B4-BE49-F238E27FC236}">
                <a16:creationId xmlns:a16="http://schemas.microsoft.com/office/drawing/2014/main" id="{D75CE9E0-F429-4BB8-A318-16A622E89D84}"/>
              </a:ext>
            </a:extLst>
          </p:cNvPr>
          <p:cNvSpPr>
            <a:spLocks noGrp="1"/>
          </p:cNvSpPr>
          <p:nvPr>
            <p:ph idx="1"/>
          </p:nvPr>
        </p:nvSpPr>
        <p:spPr/>
        <p:txBody>
          <a:bodyPr>
            <a:normAutofit/>
          </a:bodyPr>
          <a:lstStyle/>
          <a:p>
            <a:pPr>
              <a:spcBef>
                <a:spcPts val="600"/>
              </a:spcBef>
              <a:spcAft>
                <a:spcPts val="600"/>
              </a:spcAft>
            </a:pPr>
            <a:r>
              <a:rPr lang="en-GB" dirty="0">
                <a:latin typeface="Arial" panose="020B0604020202020204" pitchFamily="34" charset="0"/>
                <a:cs typeface="Arial" panose="020B0604020202020204" pitchFamily="34" charset="0"/>
              </a:rPr>
              <a:t>Importance of relationship-building at all levels.</a:t>
            </a:r>
          </a:p>
          <a:p>
            <a:pPr>
              <a:spcBef>
                <a:spcPts val="1200"/>
              </a:spcBef>
              <a:spcAft>
                <a:spcPts val="1200"/>
              </a:spcAft>
            </a:pPr>
            <a:r>
              <a:rPr lang="en-GB" dirty="0">
                <a:latin typeface="Arial" panose="020B0604020202020204" pitchFamily="34" charset="0"/>
                <a:cs typeface="Arial" panose="020B0604020202020204" pitchFamily="34" charset="0"/>
              </a:rPr>
              <a:t>Refresh when there is staff turnover.</a:t>
            </a:r>
          </a:p>
          <a:p>
            <a:pPr>
              <a:spcBef>
                <a:spcPts val="600"/>
              </a:spcBef>
              <a:spcAft>
                <a:spcPts val="600"/>
              </a:spcAft>
            </a:pPr>
            <a:r>
              <a:rPr lang="en-GB" dirty="0">
                <a:latin typeface="Arial" panose="020B0604020202020204" pitchFamily="34" charset="0"/>
                <a:cs typeface="Arial" panose="020B0604020202020204" pitchFamily="34" charset="0"/>
              </a:rPr>
              <a:t>The Medical Director and Dean may understand the relationship and benefits – but do others in operations, HR, finance, contracts?</a:t>
            </a:r>
          </a:p>
          <a:p>
            <a:pPr marL="0" indent="0">
              <a:buNone/>
            </a:pPr>
            <a:endParaRPr lang="en-GB" dirty="0"/>
          </a:p>
        </p:txBody>
      </p:sp>
    </p:spTree>
    <p:extLst>
      <p:ext uri="{BB962C8B-B14F-4D97-AF65-F5344CB8AC3E}">
        <p14:creationId xmlns:p14="http://schemas.microsoft.com/office/powerpoint/2010/main" val="3963349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98BA-DC4D-49D7-AF60-F5ECA1A0C1DC}"/>
              </a:ext>
            </a:extLst>
          </p:cNvPr>
          <p:cNvSpPr>
            <a:spLocks noGrp="1"/>
          </p:cNvSpPr>
          <p:nvPr>
            <p:ph type="title"/>
          </p:nvPr>
        </p:nvSpPr>
        <p:spPr/>
        <p:txBody>
          <a:bodyPr>
            <a:normAutofit/>
          </a:bodyPr>
          <a:lstStyle/>
          <a:p>
            <a:r>
              <a:rPr lang="en-GB" sz="4000" dirty="0">
                <a:solidFill>
                  <a:schemeClr val="accent6">
                    <a:lumMod val="75000"/>
                  </a:schemeClr>
                </a:solidFill>
                <a:latin typeface="Arial" panose="020B0604020202020204" pitchFamily="34" charset="0"/>
                <a:cs typeface="Arial" panose="020B0604020202020204" pitchFamily="34" charset="0"/>
              </a:rPr>
              <a:t>Moving between sectors</a:t>
            </a:r>
          </a:p>
        </p:txBody>
      </p:sp>
      <p:sp>
        <p:nvSpPr>
          <p:cNvPr id="3" name="Content Placeholder 2">
            <a:extLst>
              <a:ext uri="{FF2B5EF4-FFF2-40B4-BE49-F238E27FC236}">
                <a16:creationId xmlns:a16="http://schemas.microsoft.com/office/drawing/2014/main" id="{D75CE9E0-F429-4BB8-A318-16A622E89D84}"/>
              </a:ext>
            </a:extLst>
          </p:cNvPr>
          <p:cNvSpPr>
            <a:spLocks noGrp="1"/>
          </p:cNvSpPr>
          <p:nvPr>
            <p:ph idx="1"/>
          </p:nvPr>
        </p:nvSpPr>
        <p:spPr/>
        <p:txBody>
          <a:bodyPr>
            <a:normAutofit/>
          </a:bodyPr>
          <a:lstStyle/>
          <a:p>
            <a:pPr>
              <a:spcBef>
                <a:spcPts val="0"/>
              </a:spcBef>
            </a:pPr>
            <a:r>
              <a:rPr lang="en-GB" dirty="0">
                <a:latin typeface="Arial" panose="020B0604020202020204" pitchFamily="34" charset="0"/>
                <a:cs typeface="Arial" panose="020B0604020202020204" pitchFamily="34" charset="0"/>
              </a:rPr>
              <a:t>Clinical academic trainees have to move between the NHS and higher education:</a:t>
            </a:r>
          </a:p>
          <a:p>
            <a:pPr lvl="1">
              <a:spcBef>
                <a:spcPts val="0"/>
              </a:spcBef>
            </a:pPr>
            <a:r>
              <a:rPr lang="en-GB" sz="3200" dirty="0">
                <a:latin typeface="Arial" panose="020B0604020202020204" pitchFamily="34" charset="0"/>
                <a:cs typeface="Arial" panose="020B0604020202020204" pitchFamily="34" charset="0"/>
              </a:rPr>
              <a:t>To achieve Certificate of Completed Training (CCT)</a:t>
            </a:r>
          </a:p>
          <a:p>
            <a:pPr lvl="1">
              <a:spcBef>
                <a:spcPts val="0"/>
              </a:spcBef>
            </a:pPr>
            <a:r>
              <a:rPr lang="en-GB" sz="3200" dirty="0">
                <a:latin typeface="Arial" panose="020B0604020202020204" pitchFamily="34" charset="0"/>
                <a:cs typeface="Arial" panose="020B0604020202020204" pitchFamily="34" charset="0"/>
              </a:rPr>
              <a:t>To complete a higher degree / research.</a:t>
            </a:r>
          </a:p>
          <a:p>
            <a:pPr lvl="1">
              <a:spcBef>
                <a:spcPts val="0"/>
              </a:spcBef>
            </a:pPr>
            <a:endParaRPr lang="en-GB" sz="3200" dirty="0">
              <a:solidFill>
                <a:srgbClr val="0070C0"/>
              </a:solidFill>
              <a:latin typeface="Arial" panose="020B0604020202020204" pitchFamily="34" charset="0"/>
              <a:cs typeface="Arial" panose="020B0604020202020204" pitchFamily="34" charset="0"/>
            </a:endParaRPr>
          </a:p>
          <a:p>
            <a:pPr lvl="1">
              <a:spcBef>
                <a:spcPts val="0"/>
              </a:spcBef>
            </a:pPr>
            <a:endParaRPr lang="en-GB" sz="3200" dirty="0">
              <a:solidFill>
                <a:srgbClr val="0070C0"/>
              </a:solidFill>
              <a:latin typeface="Arial" panose="020B0604020202020204" pitchFamily="34" charset="0"/>
              <a:cs typeface="Arial" panose="020B0604020202020204" pitchFamily="34" charset="0"/>
            </a:endParaRPr>
          </a:p>
          <a:p>
            <a:pPr marL="457200" lvl="1" indent="0">
              <a:spcBef>
                <a:spcPts val="0"/>
              </a:spcBef>
              <a:buNone/>
            </a:pPr>
            <a:endParaRPr lang="en-GB" sz="3200" dirty="0">
              <a:solidFill>
                <a:srgbClr val="0070C0"/>
              </a:solidFill>
              <a:latin typeface="Arial" panose="020B0604020202020204" pitchFamily="34" charset="0"/>
              <a:cs typeface="Arial" panose="020B0604020202020204" pitchFamily="34" charset="0"/>
            </a:endParaRPr>
          </a:p>
          <a:p>
            <a:pPr marL="0" indent="0">
              <a:buNone/>
            </a:pPr>
            <a:endParaRPr lang="en-GB" dirty="0"/>
          </a:p>
        </p:txBody>
      </p:sp>
      <p:graphicFrame>
        <p:nvGraphicFramePr>
          <p:cNvPr id="4" name="Table 3">
            <a:extLst>
              <a:ext uri="{FF2B5EF4-FFF2-40B4-BE49-F238E27FC236}">
                <a16:creationId xmlns:a16="http://schemas.microsoft.com/office/drawing/2014/main" id="{35D7B474-1AA2-442F-BC44-CE18CC958487}"/>
              </a:ext>
            </a:extLst>
          </p:cNvPr>
          <p:cNvGraphicFramePr>
            <a:graphicFrameLocks noGrp="1"/>
          </p:cNvGraphicFramePr>
          <p:nvPr>
            <p:extLst>
              <p:ext uri="{D42A27DB-BD31-4B8C-83A1-F6EECF244321}">
                <p14:modId xmlns:p14="http://schemas.microsoft.com/office/powerpoint/2010/main" val="1524208093"/>
              </p:ext>
            </p:extLst>
          </p:nvPr>
        </p:nvGraphicFramePr>
        <p:xfrm>
          <a:off x="457200" y="4221088"/>
          <a:ext cx="8435280" cy="1463040"/>
        </p:xfrm>
        <a:graphic>
          <a:graphicData uri="http://schemas.openxmlformats.org/drawingml/2006/table">
            <a:tbl>
              <a:tblPr firstRow="1" bandRow="1">
                <a:tableStyleId>{E8B1032C-EA38-4F05-BA0D-38AFFFC7BED3}</a:tableStyleId>
              </a:tblPr>
              <a:tblGrid>
                <a:gridCol w="1590394">
                  <a:extLst>
                    <a:ext uri="{9D8B030D-6E8A-4147-A177-3AD203B41FA5}">
                      <a16:colId xmlns:a16="http://schemas.microsoft.com/office/drawing/2014/main" val="3918504416"/>
                    </a:ext>
                  </a:extLst>
                </a:gridCol>
                <a:gridCol w="6844886">
                  <a:extLst>
                    <a:ext uri="{9D8B030D-6E8A-4147-A177-3AD203B41FA5}">
                      <a16:colId xmlns:a16="http://schemas.microsoft.com/office/drawing/2014/main" val="3920568922"/>
                    </a:ext>
                  </a:extLst>
                </a:gridCol>
              </a:tblGrid>
              <a:tr h="370840">
                <a:tc>
                  <a:txBody>
                    <a:bodyPr/>
                    <a:lstStyle/>
                    <a:p>
                      <a:r>
                        <a:rPr lang="en-GB" sz="2800" b="1" dirty="0">
                          <a:solidFill>
                            <a:schemeClr val="tx1"/>
                          </a:solidFill>
                          <a:latin typeface="Arial" panose="020B0604020202020204" pitchFamily="34" charset="0"/>
                          <a:cs typeface="Arial" panose="020B0604020202020204" pitchFamily="34" charset="0"/>
                        </a:rPr>
                        <a:t>Goal</a:t>
                      </a:r>
                    </a:p>
                  </a:txBody>
                  <a:tcPr/>
                </a:tc>
                <a:tc>
                  <a:txBody>
                    <a:bodyPr/>
                    <a:lstStyle/>
                    <a:p>
                      <a:r>
                        <a:rPr lang="en-GB" sz="2800" b="0" dirty="0">
                          <a:solidFill>
                            <a:schemeClr val="tx1"/>
                          </a:solidFill>
                          <a:latin typeface="Arial" panose="020B0604020202020204" pitchFamily="34" charset="0"/>
                          <a:cs typeface="Arial" panose="020B0604020202020204" pitchFamily="34" charset="0"/>
                        </a:rPr>
                        <a:t>Seamless transition</a:t>
                      </a:r>
                    </a:p>
                  </a:txBody>
                  <a:tcPr/>
                </a:tc>
                <a:extLst>
                  <a:ext uri="{0D108BD9-81ED-4DB2-BD59-A6C34878D82A}">
                    <a16:rowId xmlns:a16="http://schemas.microsoft.com/office/drawing/2014/main" val="4198363575"/>
                  </a:ext>
                </a:extLst>
              </a:tr>
              <a:tr h="370840">
                <a:tc>
                  <a:txBody>
                    <a:bodyPr/>
                    <a:lstStyle/>
                    <a:p>
                      <a:r>
                        <a:rPr lang="en-GB" sz="2800" b="1" dirty="0">
                          <a:solidFill>
                            <a:schemeClr val="tx1"/>
                          </a:solidFill>
                          <a:latin typeface="Arial" panose="020B0604020202020204" pitchFamily="34" charset="0"/>
                          <a:cs typeface="Arial" panose="020B0604020202020204" pitchFamily="34" charset="0"/>
                        </a:rPr>
                        <a:t>Reality</a:t>
                      </a:r>
                    </a:p>
                  </a:txBody>
                  <a:tcPr/>
                </a:tc>
                <a:tc>
                  <a:txBody>
                    <a:bodyPr/>
                    <a:lstStyle/>
                    <a:p>
                      <a:r>
                        <a:rPr lang="en-GB" sz="2800" b="0" dirty="0">
                          <a:solidFill>
                            <a:schemeClr val="tx1"/>
                          </a:solidFill>
                          <a:latin typeface="Arial" panose="020B0604020202020204" pitchFamily="34" charset="0"/>
                          <a:cs typeface="Arial" panose="020B0604020202020204" pitchFamily="34" charset="0"/>
                        </a:rPr>
                        <a:t>Complexity, no recognition of service, time in HE viewed as “out of programme”</a:t>
                      </a:r>
                    </a:p>
                  </a:txBody>
                  <a:tcPr/>
                </a:tc>
                <a:extLst>
                  <a:ext uri="{0D108BD9-81ED-4DB2-BD59-A6C34878D82A}">
                    <a16:rowId xmlns:a16="http://schemas.microsoft.com/office/drawing/2014/main" val="1422072056"/>
                  </a:ext>
                </a:extLst>
              </a:tr>
            </a:tbl>
          </a:graphicData>
        </a:graphic>
      </p:graphicFrame>
    </p:spTree>
    <p:extLst>
      <p:ext uri="{BB962C8B-B14F-4D97-AF65-F5344CB8AC3E}">
        <p14:creationId xmlns:p14="http://schemas.microsoft.com/office/powerpoint/2010/main" val="2997128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Just for consultants?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67544" y="1340768"/>
            <a:ext cx="8136706" cy="5232202"/>
          </a:xfrm>
          <a:prstGeom prst="rect">
            <a:avLst/>
          </a:prstGeom>
        </p:spPr>
        <p:txBody>
          <a:bodyPr wrap="square">
            <a:spAutoFit/>
          </a:bodyPr>
          <a:lstStyle/>
          <a:p>
            <a:r>
              <a:rPr lang="en-GB" sz="3200" dirty="0">
                <a:latin typeface="Arial" panose="020B0604020202020204" pitchFamily="34" charset="0"/>
                <a:cs typeface="Arial" panose="020B0604020202020204" pitchFamily="34" charset="0"/>
              </a:rPr>
              <a:t>Expectation that the principles should extend to all joint appointments with both clinical and academic responsibilities e.g.: </a:t>
            </a:r>
          </a:p>
          <a:p>
            <a:endParaRPr lang="en-GB"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Doctors in training</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Nurses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Midwives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Allied health professionals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Research fellows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Healthcare scientists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Public health trainees</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GPs</a:t>
            </a:r>
          </a:p>
        </p:txBody>
      </p:sp>
    </p:spTree>
    <p:extLst>
      <p:ext uri="{BB962C8B-B14F-4D97-AF65-F5344CB8AC3E}">
        <p14:creationId xmlns:p14="http://schemas.microsoft.com/office/powerpoint/2010/main" val="398442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principles in practice</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67544" y="1340768"/>
            <a:ext cx="8136706" cy="4524315"/>
          </a:xfrm>
          <a:prstGeom prst="rect">
            <a:avLst/>
          </a:prstGeom>
        </p:spPr>
        <p:txBody>
          <a:bodyPr wrap="square">
            <a:spAutoFit/>
          </a:bodyPr>
          <a:lstStyle/>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Revalidation has helped develop a more seamless process of appraisal and development.</a:t>
            </a:r>
          </a:p>
          <a:p>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Clinical Excellence Awards processes take into account all work activity, including research, innovation and education.</a:t>
            </a:r>
          </a:p>
          <a:p>
            <a:endParaRPr lang="en-GB" sz="32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370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principles in practice</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67544" y="1340768"/>
            <a:ext cx="8136706" cy="4924425"/>
          </a:xfrm>
          <a:prstGeom prst="rect">
            <a:avLst/>
          </a:prstGeom>
        </p:spPr>
        <p:txBody>
          <a:bodyPr wrap="square">
            <a:spAutoFit/>
          </a:bodyPr>
          <a:lstStyle/>
          <a:p>
            <a:r>
              <a:rPr lang="en-GB" sz="3200" dirty="0">
                <a:latin typeface="Arial" panose="020B0604020202020204" pitchFamily="34" charset="0"/>
                <a:cs typeface="Arial" panose="020B0604020202020204" pitchFamily="34" charset="0"/>
              </a:rPr>
              <a:t>But just following these processes is not sufficient:</a:t>
            </a:r>
          </a:p>
          <a:p>
            <a:endParaRPr lang="en-GB" sz="1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Communication between the employers remains the biggest challenge.</a:t>
            </a:r>
          </a:p>
          <a:p>
            <a:endParaRPr lang="en-GB" sz="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Extension beyond consultants requires even closer communication and cooperation.</a:t>
            </a: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Other processes and arrangements will be relevant e.g. national appraisal frameworks, ARCP requirements, work schedule review processes, role of Deanery.</a:t>
            </a: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4180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What if Follett isn’t followed?</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310551" y="1196752"/>
            <a:ext cx="8477849" cy="5539978"/>
          </a:xfrm>
          <a:prstGeom prst="rect">
            <a:avLst/>
          </a:prstGeom>
        </p:spPr>
        <p:txBody>
          <a:bodyPr wrap="square">
            <a:spAutoFit/>
          </a:bodyPr>
          <a:lstStyle/>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Lack of integration: effectively 2 part-time jobs.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Imbalance between the parts of the role.</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“Playing off” one employer against another, e.g. in job planning, appraisal or disciplinary.</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Another ‘Alder Hey scandal’: potentially significant clinical and reputational risks.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Lack of clarity over employer responsibilities, e.g. who carries out Occupational Health (OH) and Disclosure and Barring Service (DBS) checks.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Lack of transparency over concerns.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Lack of awareness of changes to the role.</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Funding disputes.</a:t>
            </a:r>
          </a:p>
          <a:p>
            <a:pPr marL="457200" indent="-4572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Tax implications: VAT MoU</a:t>
            </a:r>
            <a:r>
              <a:rPr lang="en-GB" sz="2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96018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VAT MoU</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67544" y="1340768"/>
            <a:ext cx="8136706" cy="4785926"/>
          </a:xfrm>
          <a:prstGeom prst="rect">
            <a:avLst/>
          </a:prstGeom>
        </p:spPr>
        <p:txBody>
          <a:bodyPr wrap="square">
            <a:spAutoFit/>
          </a:bodyPr>
          <a:lstStyle/>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Memorandum of Understanding (MoU): Joint staff of Universities and NHS organisations</a:t>
            </a:r>
          </a:p>
          <a:p>
            <a:pPr marL="914400" lvl="1"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i.e. with substantive and honorary higher education and NHS contracts.</a:t>
            </a:r>
          </a:p>
          <a:p>
            <a:pPr marL="457200" indent="-457200">
              <a:spcBef>
                <a:spcPts val="600"/>
              </a:spcBef>
              <a:spcAft>
                <a:spcPts val="1200"/>
              </a:spcAft>
              <a:buFont typeface="Arial" panose="020B0604020202020204" pitchFamily="34" charset="0"/>
              <a:buChar char="•"/>
            </a:pPr>
            <a:r>
              <a:rPr lang="en-GB" sz="3200" b="1" dirty="0">
                <a:latin typeface="Arial" panose="020B0604020202020204" pitchFamily="34" charset="0"/>
                <a:cs typeface="Arial" panose="020B0604020202020204" pitchFamily="34" charset="0"/>
              </a:rPr>
              <a:t>One job </a:t>
            </a:r>
            <a:r>
              <a:rPr lang="en-GB" sz="3200" dirty="0">
                <a:latin typeface="Arial" panose="020B0604020202020204" pitchFamily="34" charset="0"/>
                <a:cs typeface="Arial" panose="020B0604020202020204" pitchFamily="34" charset="0"/>
              </a:rPr>
              <a:t>– not supplying services from one organisation to another.</a:t>
            </a:r>
          </a:p>
          <a:p>
            <a:pPr marL="457200" indent="-457200">
              <a:spcAft>
                <a:spcPts val="600"/>
              </a:spcAft>
              <a:buFont typeface="Arial" panose="020B0604020202020204" pitchFamily="34" charset="0"/>
              <a:buChar char="•"/>
            </a:pPr>
            <a:r>
              <a:rPr lang="en-GB" sz="3200" dirty="0">
                <a:latin typeface="Arial" panose="020B0604020202020204" pitchFamily="34" charset="0"/>
                <a:cs typeface="Arial" panose="020B0604020202020204" pitchFamily="34" charset="0"/>
              </a:rPr>
              <a:t>Arrangements that comply with the MoU are outside the scope of VAT.</a:t>
            </a:r>
          </a:p>
        </p:txBody>
      </p:sp>
    </p:spTree>
    <p:extLst>
      <p:ext uri="{BB962C8B-B14F-4D97-AF65-F5344CB8AC3E}">
        <p14:creationId xmlns:p14="http://schemas.microsoft.com/office/powerpoint/2010/main" val="728675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VAT MoU</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graphicFrame>
        <p:nvGraphicFramePr>
          <p:cNvPr id="5" name="Content Placeholder 3">
            <a:extLst>
              <a:ext uri="{FF2B5EF4-FFF2-40B4-BE49-F238E27FC236}">
                <a16:creationId xmlns:a16="http://schemas.microsoft.com/office/drawing/2014/main" id="{86259790-CF83-4307-97FC-A0372B0BC0B7}"/>
              </a:ext>
            </a:extLst>
          </p:cNvPr>
          <p:cNvGraphicFramePr>
            <a:graphicFrameLocks/>
          </p:cNvGraphicFramePr>
          <p:nvPr>
            <p:extLst>
              <p:ext uri="{D42A27DB-BD31-4B8C-83A1-F6EECF244321}">
                <p14:modId xmlns:p14="http://schemas.microsoft.com/office/powerpoint/2010/main" val="3165083574"/>
              </p:ext>
            </p:extLst>
          </p:nvPr>
        </p:nvGraphicFramePr>
        <p:xfrm>
          <a:off x="457200" y="1244748"/>
          <a:ext cx="8248650" cy="4992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731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2AABFE9B-9A90-4B0D-9E7A-DD5A3AEC99C4}"/>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C2B5096B-4F71-4B34-A243-D32EB369E552}"/>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98A2AEA8-3936-4A57-8935-12D1904F5B1D}"/>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7EF7C385-38ED-4BE3-A2E4-4AA8345226BC}"/>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687A1A9E-C3C3-4830-B34D-B26A709CE0B9}"/>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D90BAFEC-243C-4F37-92A9-97A26E978976}"/>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graphicEl>
                                              <a:dgm id="{EAC4D040-FA20-4AB8-A079-9B704FD776B5}"/>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graphicEl>
                                              <a:dgm id="{C8A772BB-FF3A-4BB7-89F2-EF16151AC7E8}"/>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graphicEl>
                                              <a:dgm id="{16D92F25-C84C-4C95-8F0B-E6F1CC6FDC3F}"/>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graphicEl>
                                              <a:dgm id="{256A900F-5D1A-400A-9A30-78D6E14465F9}"/>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graphicEl>
                                              <a:dgm id="{0ABB66C1-52D2-485B-AECA-B3224896930B}"/>
                                            </p:graphic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graphicEl>
                                              <a:dgm id="{AD97AC62-3C1A-4CBE-86F6-25A8ABCBFBA8}"/>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checklist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106098" y="1340767"/>
            <a:ext cx="8839494" cy="533927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47440" y="1047734"/>
            <a:ext cx="8498152" cy="5006499"/>
          </a:xfrm>
          <a:prstGeom prst="rect">
            <a:avLst/>
          </a:prstGeom>
        </p:spPr>
        <p:txBody>
          <a:bodyPr wrap="square">
            <a:spAutoFit/>
          </a:bodyPr>
          <a:lstStyle/>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Framework for strategic liaison at senior level. </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MoU between the NHS body and the higher education institution (HEI).</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Jointly agreed recruitment process.</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Jointly prepared job description.</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Evidence of jointly agreed induction &amp; interview process.</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Jointly agreed contracts/documents specifying accountabilities.</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Managers fully aware of responsibilities re integrated job plan.</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Joint appraisal process.</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Named appraisers from the HEI and NHS body. </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Jointly agreed personal development plan. </a:t>
            </a:r>
          </a:p>
          <a:p>
            <a:pPr marL="342900" lvl="0" indent="-342900">
              <a:spcAft>
                <a:spcPts val="400"/>
              </a:spcAft>
              <a:buFont typeface="Wingdings" panose="05000000000000000000" pitchFamily="2" charset="2"/>
              <a:buChar char=""/>
            </a:pPr>
            <a:r>
              <a:rPr lang="en-GB" sz="2200" dirty="0">
                <a:latin typeface="Arial" panose="020B0604020202020204" pitchFamily="34" charset="0"/>
                <a:ea typeface="Times New Roman" panose="02020603050405020304" pitchFamily="18" charset="0"/>
                <a:cs typeface="Arial" panose="020B0604020202020204" pitchFamily="34" charset="0"/>
              </a:rPr>
              <a:t>Agreed procedures on joint working for disciplinary / performance / conduct issues.</a:t>
            </a:r>
          </a:p>
        </p:txBody>
      </p:sp>
    </p:spTree>
    <p:extLst>
      <p:ext uri="{BB962C8B-B14F-4D97-AF65-F5344CB8AC3E}">
        <p14:creationId xmlns:p14="http://schemas.microsoft.com/office/powerpoint/2010/main" val="8267748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Future</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106098" y="1340767"/>
            <a:ext cx="8839494" cy="533927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126FA26-5CCB-469F-A342-3967C65CE9BC}"/>
              </a:ext>
            </a:extLst>
          </p:cNvPr>
          <p:cNvSpPr/>
          <p:nvPr/>
        </p:nvSpPr>
        <p:spPr>
          <a:xfrm>
            <a:off x="447440" y="1047734"/>
            <a:ext cx="8498152" cy="4893647"/>
          </a:xfrm>
          <a:prstGeom prst="rect">
            <a:avLst/>
          </a:prstGeom>
        </p:spPr>
        <p:txBody>
          <a:bodyPr wrap="square">
            <a:spAutoFit/>
          </a:bodyPr>
          <a:lstStyle/>
          <a:p>
            <a:pPr marL="342900" lvl="0"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The future is collaborative.</a:t>
            </a:r>
          </a:p>
          <a:p>
            <a:pPr marL="342900" lvl="0"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Strategic partnerships are key.</a:t>
            </a:r>
          </a:p>
          <a:p>
            <a:pPr marL="342900" lvl="0"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Need to spread understanding of joint working beyond senior managers.</a:t>
            </a:r>
          </a:p>
          <a:p>
            <a:pPr marL="342900" lvl="0"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Higher education and NHS institutions will be challenged by increasing demand and cost pressures:</a:t>
            </a:r>
          </a:p>
          <a:p>
            <a:pPr marL="800100" lvl="1"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innovation requires investment in time and talent</a:t>
            </a:r>
          </a:p>
          <a:p>
            <a:pPr marL="800100" lvl="1"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align clinical practice, education and research ambition.</a:t>
            </a:r>
          </a:p>
          <a:p>
            <a:pPr marL="342900"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NHS long-term plan and People plan: </a:t>
            </a:r>
          </a:p>
          <a:p>
            <a:pPr marL="800100" lvl="1"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critical importance of research and innovation to drive future medical advances</a:t>
            </a:r>
          </a:p>
          <a:p>
            <a:pPr marL="800100" lvl="1" indent="-342900">
              <a:buFont typeface="Arial" panose="020B0604020202020204" pitchFamily="34" charset="0"/>
              <a:buChar char="•"/>
            </a:pPr>
            <a:r>
              <a:rPr lang="en-GB" sz="2400" dirty="0">
                <a:latin typeface="Arial" panose="020B0604020202020204" pitchFamily="34" charset="0"/>
                <a:ea typeface="Times New Roman" panose="02020603050405020304" pitchFamily="18" charset="0"/>
                <a:cs typeface="Arial" panose="020B0604020202020204" pitchFamily="34" charset="0"/>
              </a:rPr>
              <a:t>patients benefit enormously from research and innovation.</a:t>
            </a:r>
            <a:endParaRPr lang="en-GB" sz="2400" dirty="0">
              <a:latin typeface="Frutiger LT Std 55 Roman"/>
              <a:ea typeface="Times New Roman" panose="02020603050405020304" pitchFamily="18" charset="0"/>
            </a:endParaRPr>
          </a:p>
        </p:txBody>
      </p:sp>
    </p:spTree>
    <p:extLst>
      <p:ext uri="{BB962C8B-B14F-4D97-AF65-F5344CB8AC3E}">
        <p14:creationId xmlns:p14="http://schemas.microsoft.com/office/powerpoint/2010/main" val="1632854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Clinical academics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7191A4F-F825-49AE-BCF8-FC622FDE857D}"/>
              </a:ext>
            </a:extLst>
          </p:cNvPr>
          <p:cNvSpPr txBox="1"/>
          <p:nvPr/>
        </p:nvSpPr>
        <p:spPr>
          <a:xfrm>
            <a:off x="241000" y="1556792"/>
            <a:ext cx="8477849" cy="4585871"/>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Research:</a:t>
            </a:r>
          </a:p>
          <a:p>
            <a:pPr marL="571500" indent="-571500">
              <a:buFont typeface="Arial" panose="020B0604020202020204" pitchFamily="34" charset="0"/>
              <a:buChar char="•"/>
            </a:pPr>
            <a:r>
              <a:rPr lang="en-GB" sz="3200" dirty="0">
                <a:latin typeface="Arial" panose="020B0604020202020204" pitchFamily="34" charset="0"/>
                <a:cs typeface="Arial" panose="020B0604020202020204" pitchFamily="34" charset="0"/>
              </a:rPr>
              <a:t>improves clinical practice</a:t>
            </a:r>
          </a:p>
          <a:p>
            <a:pPr marL="571500" indent="-571500">
              <a:buFont typeface="Arial" panose="020B0604020202020204" pitchFamily="34" charset="0"/>
              <a:buChar char="•"/>
            </a:pPr>
            <a:r>
              <a:rPr lang="en-GB" sz="3200" dirty="0">
                <a:latin typeface="Arial" panose="020B0604020202020204" pitchFamily="34" charset="0"/>
                <a:cs typeface="Arial" panose="020B0604020202020204" pitchFamily="34" charset="0"/>
              </a:rPr>
              <a:t>boosts the economy</a:t>
            </a:r>
          </a:p>
          <a:p>
            <a:pPr marL="571500" indent="-571500">
              <a:buFont typeface="Arial" panose="020B0604020202020204" pitchFamily="34" charset="0"/>
              <a:buChar char="•"/>
            </a:pPr>
            <a:r>
              <a:rPr lang="en-GB" sz="3200" dirty="0">
                <a:latin typeface="Arial" panose="020B0604020202020204" pitchFamily="34" charset="0"/>
                <a:cs typeface="Arial" panose="020B0604020202020204" pitchFamily="34" charset="0"/>
              </a:rPr>
              <a:t>delivers benefits to society</a:t>
            </a:r>
          </a:p>
          <a:p>
            <a:pPr marL="571500" indent="-571500">
              <a:buFont typeface="Arial" panose="020B0604020202020204" pitchFamily="34" charset="0"/>
              <a:buChar char="•"/>
            </a:pPr>
            <a:r>
              <a:rPr lang="en-GB" sz="3200" dirty="0">
                <a:latin typeface="Arial" panose="020B0604020202020204" pitchFamily="34" charset="0"/>
                <a:cs typeface="Arial" panose="020B0604020202020204" pitchFamily="34" charset="0"/>
              </a:rPr>
              <a:t>improves healthcare internationally.</a:t>
            </a:r>
          </a:p>
          <a:p>
            <a:pPr marL="571500" indent="-571500">
              <a:buFont typeface="Arial" panose="020B0604020202020204" pitchFamily="34" charset="0"/>
              <a:buChar char="•"/>
            </a:pPr>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Joint working with the NHS can ensure that clinical academics are answering the right questions for the NHS, and for patients.</a:t>
            </a:r>
          </a:p>
        </p:txBody>
      </p:sp>
    </p:spTree>
    <p:extLst>
      <p:ext uri="{BB962C8B-B14F-4D97-AF65-F5344CB8AC3E}">
        <p14:creationId xmlns:p14="http://schemas.microsoft.com/office/powerpoint/2010/main" val="3102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Clinical academics</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7191A4F-F825-49AE-BCF8-FC622FDE857D}"/>
              </a:ext>
            </a:extLst>
          </p:cNvPr>
          <p:cNvSpPr txBox="1"/>
          <p:nvPr/>
        </p:nvSpPr>
        <p:spPr>
          <a:xfrm>
            <a:off x="189625" y="1517057"/>
            <a:ext cx="8725945" cy="5016758"/>
          </a:xfrm>
          <a:prstGeom prst="rect">
            <a:avLst/>
          </a:prstGeom>
          <a:noFill/>
        </p:spPr>
        <p:txBody>
          <a:bodyPr wrap="square" rtlCol="0">
            <a:spAutoFit/>
          </a:bodyPr>
          <a:lstStyle/>
          <a:p>
            <a:pPr marL="457200" lvl="0" indent="-457200" defTabSz="457200">
              <a:spcAft>
                <a:spcPts val="1200"/>
              </a:spcAft>
              <a:buClr>
                <a:srgbClr val="0070C0"/>
              </a:buClr>
              <a:buFont typeface="Arial" panose="020B0604020202020204" pitchFamily="34" charset="0"/>
              <a:buChar char="•"/>
              <a:defRPr/>
            </a:pPr>
            <a:r>
              <a:rPr lang="en-GB" sz="3000" dirty="0">
                <a:latin typeface="Arial"/>
              </a:rPr>
              <a:t>Qualified doctor or dentist (including those in specialist training).</a:t>
            </a:r>
          </a:p>
          <a:p>
            <a:pPr marL="457200" lvl="0" indent="-457200" defTabSz="457200">
              <a:spcAft>
                <a:spcPts val="1200"/>
              </a:spcAft>
              <a:buClr>
                <a:srgbClr val="0070C0"/>
              </a:buClr>
              <a:buFont typeface="Arial" panose="020B0604020202020204" pitchFamily="34" charset="0"/>
              <a:buChar char="•"/>
              <a:defRPr/>
            </a:pPr>
            <a:r>
              <a:rPr lang="en-GB" sz="3000" dirty="0">
                <a:latin typeface="Arial"/>
              </a:rPr>
              <a:t>Hold a substantive academic contract of employment with an higher education institution (HEI) and honorary contract with an NHS body/bodies (</a:t>
            </a:r>
            <a:r>
              <a:rPr lang="en-GB" sz="3000" i="1" dirty="0">
                <a:latin typeface="Arial"/>
              </a:rPr>
              <a:t>can be the other way around</a:t>
            </a:r>
            <a:r>
              <a:rPr lang="en-GB" sz="3000" dirty="0">
                <a:latin typeface="Arial"/>
              </a:rPr>
              <a:t>).</a:t>
            </a:r>
          </a:p>
          <a:p>
            <a:pPr marL="342900" lvl="0" indent="-342900" defTabSz="457200">
              <a:buClr>
                <a:srgbClr val="0070C0"/>
              </a:buClr>
              <a:buFont typeface="Arial"/>
              <a:buChar char="•"/>
              <a:defRPr/>
            </a:pPr>
            <a:r>
              <a:rPr lang="en-GB" sz="3000" dirty="0">
                <a:latin typeface="Arial"/>
              </a:rPr>
              <a:t>Required, as a condition of their employment, to hold General Medical or Dental Council (GMC/ GDC) registration and, where relevant, a licence to practise.</a:t>
            </a:r>
          </a:p>
        </p:txBody>
      </p:sp>
    </p:spTree>
    <p:extLst>
      <p:ext uri="{BB962C8B-B14F-4D97-AF65-F5344CB8AC3E}">
        <p14:creationId xmlns:p14="http://schemas.microsoft.com/office/powerpoint/2010/main" val="160841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177A-E8F0-49CB-8F95-496EE07A0E76}"/>
              </a:ext>
            </a:extLst>
          </p:cNvPr>
          <p:cNvSpPr>
            <a:spLocks noGrp="1"/>
          </p:cNvSpPr>
          <p:nvPr>
            <p:ph type="title"/>
          </p:nvPr>
        </p:nvSpPr>
        <p:spPr/>
        <p:txBody>
          <a:bodyPr/>
          <a:lstStyle/>
          <a:p>
            <a:r>
              <a:rPr lang="en-GB" dirty="0">
                <a:solidFill>
                  <a:schemeClr val="accent6">
                    <a:lumMod val="75000"/>
                  </a:schemeClr>
                </a:solidFill>
                <a:latin typeface="Arial" panose="020B0604020202020204" pitchFamily="34" charset="0"/>
                <a:cs typeface="Arial" panose="020B0604020202020204" pitchFamily="34" charset="0"/>
              </a:rPr>
              <a:t>Clinical academics</a:t>
            </a:r>
          </a:p>
        </p:txBody>
      </p:sp>
      <p:sp>
        <p:nvSpPr>
          <p:cNvPr id="3" name="Content Placeholder 2">
            <a:extLst>
              <a:ext uri="{FF2B5EF4-FFF2-40B4-BE49-F238E27FC236}">
                <a16:creationId xmlns:a16="http://schemas.microsoft.com/office/drawing/2014/main" id="{26E358D0-2AEC-4AE2-A523-9FF5AE0D08A0}"/>
              </a:ext>
            </a:extLst>
          </p:cNvPr>
          <p:cNvSpPr>
            <a:spLocks noGrp="1"/>
          </p:cNvSpPr>
          <p:nvPr>
            <p:ph idx="1"/>
          </p:nvPr>
        </p:nvSpPr>
        <p:spPr>
          <a:xfrm>
            <a:off x="467918" y="1340768"/>
            <a:ext cx="8352553" cy="5517232"/>
          </a:xfrm>
        </p:spPr>
        <p:txBody>
          <a:bodyPr/>
          <a:lstStyle/>
          <a:p>
            <a:pPr>
              <a:spcBef>
                <a:spcPts val="0"/>
              </a:spcBef>
            </a:pPr>
            <a:r>
              <a:rPr lang="en-GB" sz="2400" dirty="0">
                <a:latin typeface="Arial" panose="020B0604020202020204" pitchFamily="34" charset="0"/>
                <a:cs typeface="Arial" panose="020B0604020202020204" pitchFamily="34" charset="0"/>
              </a:rPr>
              <a:t>3,094 full time equivalent (FTE) clinical academics in the UK – circa 5 per cent of the medical consultant workforce.</a:t>
            </a:r>
          </a:p>
          <a:p>
            <a:pPr>
              <a:spcBef>
                <a:spcPts val="0"/>
              </a:spcBef>
            </a:pPr>
            <a:r>
              <a:rPr lang="en-GB" sz="2400" dirty="0">
                <a:latin typeface="Arial" panose="020B0604020202020204" pitchFamily="34" charset="0"/>
                <a:cs typeface="Arial" panose="020B0604020202020204" pitchFamily="34" charset="0"/>
              </a:rPr>
              <a:t>Decreasing numbers; whilst NHS consultant numbers increase</a:t>
            </a:r>
            <a:r>
              <a:rPr lang="en-GB" sz="2400" dirty="0">
                <a:solidFill>
                  <a:srgbClr val="0070C0"/>
                </a:solidFill>
                <a:latin typeface="Arial" panose="020B0604020202020204" pitchFamily="34" charset="0"/>
                <a:cs typeface="Arial" panose="020B0604020202020204" pitchFamily="34" charset="0"/>
              </a:rPr>
              <a:t>.</a:t>
            </a:r>
          </a:p>
          <a:p>
            <a:pPr lvl="1"/>
            <a:endParaRPr lang="en-GB" dirty="0">
              <a:solidFill>
                <a:srgbClr val="0070C0"/>
              </a:solidFill>
            </a:endParaRPr>
          </a:p>
          <a:p>
            <a:endParaRPr lang="en-GB" dirty="0">
              <a:solidFill>
                <a:srgbClr val="0070C0"/>
              </a:solidFill>
            </a:endParaRPr>
          </a:p>
        </p:txBody>
      </p:sp>
      <p:pic>
        <p:nvPicPr>
          <p:cNvPr id="4" name="Content Placeholder 4">
            <a:extLst>
              <a:ext uri="{FF2B5EF4-FFF2-40B4-BE49-F238E27FC236}">
                <a16:creationId xmlns:a16="http://schemas.microsoft.com/office/drawing/2014/main" id="{D82DCBFE-CC7E-4034-91E4-DB02BAC331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3037238"/>
            <a:ext cx="5904656" cy="3546124"/>
          </a:xfrm>
          <a:prstGeom prst="rect">
            <a:avLst/>
          </a:prstGeom>
        </p:spPr>
      </p:pic>
    </p:spTree>
    <p:extLst>
      <p:ext uri="{BB962C8B-B14F-4D97-AF65-F5344CB8AC3E}">
        <p14:creationId xmlns:p14="http://schemas.microsoft.com/office/powerpoint/2010/main" val="802141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177A-E8F0-49CB-8F95-496EE07A0E76}"/>
              </a:ext>
            </a:extLst>
          </p:cNvPr>
          <p:cNvSpPr>
            <a:spLocks noGrp="1"/>
          </p:cNvSpPr>
          <p:nvPr>
            <p:ph type="title"/>
          </p:nvPr>
        </p:nvSpPr>
        <p:spPr/>
        <p:txBody>
          <a:bodyPr/>
          <a:lstStyle/>
          <a:p>
            <a:r>
              <a:rPr lang="en-GB" dirty="0">
                <a:solidFill>
                  <a:schemeClr val="accent6">
                    <a:lumMod val="75000"/>
                  </a:schemeClr>
                </a:solidFill>
                <a:latin typeface="Arial" panose="020B0604020202020204" pitchFamily="34" charset="0"/>
                <a:cs typeface="Arial" panose="020B0604020202020204" pitchFamily="34" charset="0"/>
              </a:rPr>
              <a:t>Clinical academics</a:t>
            </a:r>
          </a:p>
        </p:txBody>
      </p:sp>
      <p:sp>
        <p:nvSpPr>
          <p:cNvPr id="3" name="Content Placeholder 2">
            <a:extLst>
              <a:ext uri="{FF2B5EF4-FFF2-40B4-BE49-F238E27FC236}">
                <a16:creationId xmlns:a16="http://schemas.microsoft.com/office/drawing/2014/main" id="{26E358D0-2AEC-4AE2-A523-9FF5AE0D08A0}"/>
              </a:ext>
            </a:extLst>
          </p:cNvPr>
          <p:cNvSpPr>
            <a:spLocks noGrp="1"/>
          </p:cNvSpPr>
          <p:nvPr>
            <p:ph idx="1"/>
          </p:nvPr>
        </p:nvSpPr>
        <p:spPr>
          <a:xfrm>
            <a:off x="457200" y="1600200"/>
            <a:ext cx="8229600" cy="4637112"/>
          </a:xfrm>
        </p:spPr>
        <p:txBody>
          <a:bodyPr>
            <a:normAutofit fontScale="92500"/>
          </a:bodyPr>
          <a:lstStyle/>
          <a:p>
            <a:pPr marL="0" indent="0">
              <a:spcBef>
                <a:spcPts val="1200"/>
              </a:spcBef>
              <a:spcAft>
                <a:spcPts val="600"/>
              </a:spcAft>
              <a:buNone/>
            </a:pPr>
            <a:r>
              <a:rPr lang="en-GB" dirty="0">
                <a:latin typeface="Arial" panose="020B0604020202020204" pitchFamily="34" charset="0"/>
                <a:cs typeface="Arial" panose="020B0604020202020204" pitchFamily="34" charset="0"/>
              </a:rPr>
              <a:t>An aging section of the workforce:</a:t>
            </a:r>
          </a:p>
          <a:p>
            <a:r>
              <a:rPr lang="en-GB" dirty="0">
                <a:latin typeface="Arial" panose="020B0604020202020204" pitchFamily="34" charset="0"/>
                <a:cs typeface="Arial" panose="020B0604020202020204" pitchFamily="34" charset="0"/>
              </a:rPr>
              <a:t>over 35 per cent of clinical academics are aged 56-65</a:t>
            </a:r>
          </a:p>
          <a:p>
            <a:r>
              <a:rPr lang="en-GB" dirty="0">
                <a:latin typeface="Arial" panose="020B0604020202020204" pitchFamily="34" charset="0"/>
                <a:cs typeface="Arial" panose="020B0604020202020204" pitchFamily="34" charset="0"/>
              </a:rPr>
              <a:t>5 per cent are over 65</a:t>
            </a:r>
          </a:p>
          <a:p>
            <a:r>
              <a:rPr lang="en-GB" dirty="0">
                <a:latin typeface="Arial" panose="020B0604020202020204" pitchFamily="34" charset="0"/>
                <a:cs typeface="Arial" panose="020B0604020202020204" pitchFamily="34" charset="0"/>
              </a:rPr>
              <a:t>the numbers aged under 45 have declined.</a:t>
            </a:r>
          </a:p>
          <a:p>
            <a:pPr marL="0" indent="0">
              <a:buNone/>
            </a:pPr>
            <a:endParaRPr lang="en-GB" dirty="0">
              <a:latin typeface="Arial" panose="020B0604020202020204" pitchFamily="34" charset="0"/>
              <a:cs typeface="Arial" panose="020B0604020202020204" pitchFamily="34" charset="0"/>
            </a:endParaRPr>
          </a:p>
          <a:p>
            <a:pPr marL="0" indent="0">
              <a:buNone/>
            </a:pPr>
            <a:r>
              <a:rPr lang="en-GB" sz="3500" dirty="0">
                <a:latin typeface="Arial" panose="020B0604020202020204" pitchFamily="34" charset="0"/>
                <a:cs typeface="Arial" panose="020B0604020202020204" pitchFamily="34" charset="0"/>
              </a:rPr>
              <a:t>We need to make it easier to pursue a clinical academic career!</a:t>
            </a:r>
          </a:p>
          <a:p>
            <a:pPr lvl="1"/>
            <a:endParaRPr lang="en-GB" dirty="0">
              <a:solidFill>
                <a:srgbClr val="0070C0"/>
              </a:solidFill>
            </a:endParaRPr>
          </a:p>
          <a:p>
            <a:endParaRPr lang="en-GB" dirty="0">
              <a:solidFill>
                <a:srgbClr val="0070C0"/>
              </a:solidFill>
            </a:endParaRPr>
          </a:p>
        </p:txBody>
      </p:sp>
    </p:spTree>
    <p:extLst>
      <p:ext uri="{BB962C8B-B14F-4D97-AF65-F5344CB8AC3E}">
        <p14:creationId xmlns:p14="http://schemas.microsoft.com/office/powerpoint/2010/main" val="2084935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Joint working: HE and NHS</a:t>
            </a:r>
            <a:endParaRPr lang="en-GB" dirty="0">
              <a:solidFill>
                <a:schemeClr val="accent6">
                  <a:lumMod val="75000"/>
                </a:schemeClr>
              </a:solidFill>
              <a:latin typeface="Arial" panose="020B0604020202020204" pitchFamily="34" charset="0"/>
              <a:cs typeface="Arial" panose="020B0604020202020204" pitchFamily="34" charset="0"/>
            </a:endParaRPr>
          </a:p>
        </p:txBody>
      </p:sp>
      <p:grpSp>
        <p:nvGrpSpPr>
          <p:cNvPr id="7" name="Group 6"/>
          <p:cNvGrpSpPr>
            <a:grpSpLocks/>
          </p:cNvGrpSpPr>
          <p:nvPr/>
        </p:nvGrpSpPr>
        <p:grpSpPr bwMode="auto">
          <a:xfrm>
            <a:off x="787820" y="1469385"/>
            <a:ext cx="7816628" cy="3827234"/>
            <a:chOff x="0" y="0"/>
            <a:chExt cx="5297820" cy="1486563"/>
          </a:xfrm>
        </p:grpSpPr>
        <p:grpSp>
          <p:nvGrpSpPr>
            <p:cNvPr id="8" name="Group 7"/>
            <p:cNvGrpSpPr>
              <a:grpSpLocks/>
            </p:cNvGrpSpPr>
            <p:nvPr/>
          </p:nvGrpSpPr>
          <p:grpSpPr bwMode="auto">
            <a:xfrm>
              <a:off x="779228" y="381663"/>
              <a:ext cx="3537845" cy="1104900"/>
              <a:chOff x="0" y="0"/>
              <a:chExt cx="3538013" cy="1105011"/>
            </a:xfrm>
          </p:grpSpPr>
          <p:sp>
            <p:nvSpPr>
              <p:cNvPr id="12" name="Rounded Rectangle 11"/>
              <p:cNvSpPr>
                <a:spLocks noChangeArrowheads="1"/>
              </p:cNvSpPr>
              <p:nvPr/>
            </p:nvSpPr>
            <p:spPr bwMode="auto">
              <a:xfrm>
                <a:off x="0" y="0"/>
                <a:ext cx="1414145" cy="309880"/>
              </a:xfrm>
              <a:prstGeom prst="roundRect">
                <a:avLst>
                  <a:gd name="adj" fmla="val 16667"/>
                </a:avLst>
              </a:prstGeom>
              <a:solidFill>
                <a:srgbClr val="C0504D"/>
              </a:solidFill>
              <a:ln w="25400" algn="ctr">
                <a:solidFill>
                  <a:srgbClr val="8C3836"/>
                </a:solidFill>
                <a:round/>
                <a:headEnd/>
                <a:tailEnd/>
              </a:ln>
            </p:spPr>
            <p:txBody>
              <a:bodyPr rot="0" vert="horz" wrap="square" lIns="91440" tIns="45720" rIns="91440" bIns="45720" anchor="ctr" anchorCtr="0" upright="1">
                <a:noAutofit/>
              </a:bodyPr>
              <a:lstStyle/>
              <a:p>
                <a:pPr algn="ctr">
                  <a:spcAft>
                    <a:spcPts val="0"/>
                  </a:spcAft>
                </a:pPr>
                <a:r>
                  <a:rPr lang="en-GB" sz="2000" b="1" dirty="0">
                    <a:solidFill>
                      <a:srgbClr val="FFFFFF"/>
                    </a:solidFill>
                    <a:effectLst/>
                    <a:latin typeface="Arial" panose="020B0604020202020204" pitchFamily="34" charset="0"/>
                    <a:ea typeface="Times New Roman"/>
                    <a:cs typeface="Arial" panose="020B0604020202020204" pitchFamily="34" charset="0"/>
                  </a:rPr>
                  <a:t>NHS</a:t>
                </a:r>
                <a:r>
                  <a:rPr lang="en-GB" sz="2000" b="1" dirty="0">
                    <a:solidFill>
                      <a:srgbClr val="FFFFFF"/>
                    </a:solidFill>
                    <a:effectLst/>
                    <a:ea typeface="Times New Roman"/>
                  </a:rPr>
                  <a:t> Trust</a:t>
                </a:r>
                <a:endParaRPr lang="en-GB" sz="2000" dirty="0">
                  <a:effectLst/>
                  <a:ea typeface="Times New Roman"/>
                </a:endParaRPr>
              </a:p>
            </p:txBody>
          </p:sp>
          <p:sp>
            <p:nvSpPr>
              <p:cNvPr id="13" name="Rounded Rectangle 12"/>
              <p:cNvSpPr>
                <a:spLocks noChangeArrowheads="1"/>
              </p:cNvSpPr>
              <p:nvPr/>
            </p:nvSpPr>
            <p:spPr bwMode="auto">
              <a:xfrm>
                <a:off x="2162603" y="9740"/>
                <a:ext cx="1375410" cy="309880"/>
              </a:xfrm>
              <a:prstGeom prst="roundRect">
                <a:avLst>
                  <a:gd name="adj" fmla="val 16667"/>
                </a:avLst>
              </a:prstGeom>
              <a:solidFill>
                <a:srgbClr val="C0504D"/>
              </a:solidFill>
              <a:ln w="25400" algn="ctr">
                <a:solidFill>
                  <a:srgbClr val="8C3836"/>
                </a:solidFill>
                <a:round/>
                <a:headEnd/>
                <a:tailEnd/>
              </a:ln>
            </p:spPr>
            <p:txBody>
              <a:bodyPr rot="0" vert="horz" wrap="square" lIns="91440" tIns="45720" rIns="91440" bIns="45720" anchor="ctr" anchorCtr="0" upright="1">
                <a:noAutofit/>
              </a:bodyPr>
              <a:lstStyle/>
              <a:p>
                <a:pPr algn="ctr">
                  <a:spcAft>
                    <a:spcPts val="0"/>
                  </a:spcAft>
                </a:pPr>
                <a:r>
                  <a:rPr lang="en-GB" sz="2000" b="1" dirty="0">
                    <a:solidFill>
                      <a:srgbClr val="FFFFFF"/>
                    </a:solidFill>
                    <a:effectLst/>
                    <a:latin typeface="Arial" panose="020B0604020202020204" pitchFamily="34" charset="0"/>
                    <a:ea typeface="Times New Roman"/>
                    <a:cs typeface="Arial" panose="020B0604020202020204" pitchFamily="34" charset="0"/>
                  </a:rPr>
                  <a:t>HEI</a:t>
                </a:r>
                <a:endParaRPr lang="en-GB" sz="2000" dirty="0">
                  <a:effectLst/>
                  <a:latin typeface="Arial" panose="020B0604020202020204" pitchFamily="34" charset="0"/>
                  <a:ea typeface="Times New Roman"/>
                  <a:cs typeface="Arial" panose="020B0604020202020204" pitchFamily="34" charset="0"/>
                </a:endParaRPr>
              </a:p>
            </p:txBody>
          </p:sp>
          <p:sp>
            <p:nvSpPr>
              <p:cNvPr id="14" name="Rounded Rectangle 13"/>
              <p:cNvSpPr>
                <a:spLocks noChangeArrowheads="1"/>
              </p:cNvSpPr>
              <p:nvPr/>
            </p:nvSpPr>
            <p:spPr bwMode="auto">
              <a:xfrm>
                <a:off x="1089329" y="795131"/>
                <a:ext cx="1463040" cy="309880"/>
              </a:xfrm>
              <a:prstGeom prst="roundRect">
                <a:avLst>
                  <a:gd name="adj" fmla="val 16667"/>
                </a:avLst>
              </a:prstGeom>
              <a:solidFill>
                <a:srgbClr val="C0504D"/>
              </a:solidFill>
              <a:ln w="25400" algn="ctr">
                <a:solidFill>
                  <a:srgbClr val="8C3836"/>
                </a:solidFill>
                <a:round/>
                <a:headEnd/>
                <a:tailEnd/>
              </a:ln>
            </p:spPr>
            <p:txBody>
              <a:bodyPr rot="0" vert="horz" wrap="square" lIns="91440" tIns="45720" rIns="91440" bIns="45720" anchor="ctr" anchorCtr="0" upright="1">
                <a:noAutofit/>
              </a:bodyPr>
              <a:lstStyle/>
              <a:p>
                <a:pPr algn="ctr">
                  <a:spcAft>
                    <a:spcPts val="0"/>
                  </a:spcAft>
                </a:pPr>
                <a:r>
                  <a:rPr lang="en-GB" sz="2000" b="1" dirty="0">
                    <a:solidFill>
                      <a:srgbClr val="FFFFFF"/>
                    </a:solidFill>
                    <a:effectLst/>
                    <a:latin typeface="Arial" panose="020B0604020202020204" pitchFamily="34" charset="0"/>
                    <a:ea typeface="Times New Roman"/>
                    <a:cs typeface="Arial" panose="020B0604020202020204" pitchFamily="34" charset="0"/>
                  </a:rPr>
                  <a:t>Clinical Academic</a:t>
                </a:r>
                <a:endParaRPr lang="en-GB" sz="2400" dirty="0">
                  <a:effectLst/>
                  <a:latin typeface="Arial" panose="020B0604020202020204" pitchFamily="34" charset="0"/>
                  <a:ea typeface="Times New Roman"/>
                  <a:cs typeface="Arial" panose="020B0604020202020204" pitchFamily="34" charset="0"/>
                </a:endParaRPr>
              </a:p>
            </p:txBody>
          </p:sp>
          <p:cxnSp>
            <p:nvCxnSpPr>
              <p:cNvPr id="15" name="Straight Arrow Connector 14"/>
              <p:cNvCxnSpPr>
                <a:cxnSpLocks noChangeShapeType="1"/>
              </p:cNvCxnSpPr>
              <p:nvPr/>
            </p:nvCxnSpPr>
            <p:spPr bwMode="auto">
              <a:xfrm flipH="1">
                <a:off x="2623930" y="349858"/>
                <a:ext cx="452755" cy="445135"/>
              </a:xfrm>
              <a:prstGeom prst="straightConnector1">
                <a:avLst/>
              </a:prstGeom>
              <a:noFill/>
              <a:ln w="38100" algn="ctr">
                <a:solidFill>
                  <a:srgbClr val="4BACC6"/>
                </a:solidFill>
                <a:round/>
                <a:headEnd type="arrow" w="med" len="med"/>
                <a:tailEnd type="arrow" w="med" len="med"/>
              </a:ln>
              <a:effectLst>
                <a:outerShdw blurRad="40000" dist="23000" dir="5400000" rotWithShape="0">
                  <a:srgbClr val="000000">
                    <a:alpha val="34999"/>
                  </a:srgbClr>
                </a:outerShdw>
              </a:effectLst>
              <a:extLst>
                <a:ext uri="{909E8E84-426E-40DD-AFC4-6F175D3DCCD1}">
                  <a14:hiddenFill xmlns:a14="http://schemas.microsoft.com/office/drawing/2010/main">
                    <a:noFill/>
                  </a14:hiddenFill>
                </a:ext>
              </a:extLst>
            </p:spPr>
          </p:cxnSp>
          <p:cxnSp>
            <p:nvCxnSpPr>
              <p:cNvPr id="16" name="Straight Arrow Connector 15"/>
              <p:cNvCxnSpPr>
                <a:cxnSpLocks noChangeShapeType="1"/>
              </p:cNvCxnSpPr>
              <p:nvPr/>
            </p:nvCxnSpPr>
            <p:spPr bwMode="auto">
              <a:xfrm>
                <a:off x="620202" y="349858"/>
                <a:ext cx="381635" cy="445273"/>
              </a:xfrm>
              <a:prstGeom prst="straightConnector1">
                <a:avLst/>
              </a:prstGeom>
              <a:noFill/>
              <a:ln w="38100" algn="ctr">
                <a:solidFill>
                  <a:srgbClr val="9BBB59"/>
                </a:solidFill>
                <a:round/>
                <a:headEnd type="arrow" w="med" len="med"/>
                <a:tailEnd type="arrow" w="med" len="med"/>
              </a:ln>
              <a:effectLst>
                <a:outerShdw blurRad="40000" dist="23000" dir="5400000" rotWithShape="0">
                  <a:srgbClr val="000000">
                    <a:alpha val="34999"/>
                  </a:srgbClr>
                </a:outerShdw>
              </a:effectLst>
              <a:extLst>
                <a:ext uri="{909E8E84-426E-40DD-AFC4-6F175D3DCCD1}">
                  <a14:hiddenFill xmlns:a14="http://schemas.microsoft.com/office/drawing/2010/main">
                    <a:noFill/>
                  </a14:hiddenFill>
                </a:ext>
              </a:extLst>
            </p:spPr>
          </p:cxnSp>
          <p:cxnSp>
            <p:nvCxnSpPr>
              <p:cNvPr id="17" name="Straight Arrow Connector 16"/>
              <p:cNvCxnSpPr>
                <a:cxnSpLocks noChangeShapeType="1"/>
              </p:cNvCxnSpPr>
              <p:nvPr/>
            </p:nvCxnSpPr>
            <p:spPr bwMode="auto">
              <a:xfrm flipH="1">
                <a:off x="1478943" y="166978"/>
                <a:ext cx="603885" cy="0"/>
              </a:xfrm>
              <a:prstGeom prst="straightConnector1">
                <a:avLst/>
              </a:prstGeom>
              <a:noFill/>
              <a:ln w="38100" algn="ctr">
                <a:solidFill>
                  <a:srgbClr val="F79646"/>
                </a:solidFill>
                <a:round/>
                <a:headEnd type="arrow" w="med" len="med"/>
                <a:tailEnd type="arrow" w="med" len="med"/>
              </a:ln>
              <a:effectLst>
                <a:outerShdw blurRad="40000" dist="23000" dir="5400000" rotWithShape="0">
                  <a:srgbClr val="000000">
                    <a:alpha val="34999"/>
                  </a:srgbClr>
                </a:outerShdw>
              </a:effectLst>
              <a:extLst>
                <a:ext uri="{909E8E84-426E-40DD-AFC4-6F175D3DCCD1}">
                  <a14:hiddenFill xmlns:a14="http://schemas.microsoft.com/office/drawing/2010/main">
                    <a:noFill/>
                  </a14:hiddenFill>
                </a:ext>
              </a:extLst>
            </p:spPr>
          </p:cxnSp>
        </p:grpSp>
        <p:sp>
          <p:nvSpPr>
            <p:cNvPr id="9" name="Text Box 2"/>
            <p:cNvSpPr txBox="1">
              <a:spLocks noChangeArrowheads="1"/>
            </p:cNvSpPr>
            <p:nvPr/>
          </p:nvSpPr>
          <p:spPr bwMode="auto">
            <a:xfrm>
              <a:off x="3767306" y="898498"/>
              <a:ext cx="1530514" cy="363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r>
                <a:rPr lang="en-GB" b="1" dirty="0">
                  <a:effectLst/>
                  <a:latin typeface="Arial" panose="020B0604020202020204" pitchFamily="34" charset="0"/>
                  <a:cs typeface="Arial" panose="020B0604020202020204" pitchFamily="34" charset="0"/>
                </a:rPr>
                <a:t>Substantive </a:t>
              </a:r>
              <a:endParaRPr lang="en-GB" dirty="0">
                <a:effectLst/>
                <a:latin typeface="Arial" panose="020B0604020202020204" pitchFamily="34" charset="0"/>
                <a:cs typeface="Arial" panose="020B0604020202020204" pitchFamily="34" charset="0"/>
              </a:endParaRPr>
            </a:p>
            <a:p>
              <a:r>
                <a:rPr lang="en-GB" dirty="0">
                  <a:effectLst/>
                  <a:latin typeface="Arial" panose="020B0604020202020204" pitchFamily="34" charset="0"/>
                  <a:cs typeface="Arial" panose="020B0604020202020204" pitchFamily="34" charset="0"/>
                </a:rPr>
                <a:t>Employment Contract</a:t>
              </a:r>
            </a:p>
          </p:txBody>
        </p:sp>
        <p:sp>
          <p:nvSpPr>
            <p:cNvPr id="10" name="Text Box 2"/>
            <p:cNvSpPr txBox="1">
              <a:spLocks noChangeArrowheads="1"/>
            </p:cNvSpPr>
            <p:nvPr/>
          </p:nvSpPr>
          <p:spPr bwMode="auto">
            <a:xfrm>
              <a:off x="0" y="882595"/>
              <a:ext cx="1550035" cy="3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r"/>
              <a:r>
                <a:rPr lang="en-GB" b="1" dirty="0">
                  <a:effectLst/>
                  <a:latin typeface="Arial" panose="020B0604020202020204" pitchFamily="34" charset="0"/>
                  <a:cs typeface="Arial" panose="020B0604020202020204" pitchFamily="34" charset="0"/>
                </a:rPr>
                <a:t>Honorary</a:t>
              </a:r>
              <a:endParaRPr lang="en-GB" dirty="0">
                <a:effectLst/>
                <a:latin typeface="Arial" panose="020B0604020202020204" pitchFamily="34" charset="0"/>
                <a:cs typeface="Arial" panose="020B0604020202020204" pitchFamily="34" charset="0"/>
              </a:endParaRPr>
            </a:p>
            <a:p>
              <a:pPr algn="r"/>
              <a:r>
                <a:rPr lang="en-GB" dirty="0">
                  <a:effectLst/>
                  <a:latin typeface="Arial" panose="020B0604020202020204" pitchFamily="34" charset="0"/>
                  <a:cs typeface="Arial" panose="020B0604020202020204" pitchFamily="34" charset="0"/>
                </a:rPr>
                <a:t>Employment Contract</a:t>
              </a:r>
            </a:p>
          </p:txBody>
        </p:sp>
        <p:sp>
          <p:nvSpPr>
            <p:cNvPr id="11" name="Text Box 2"/>
            <p:cNvSpPr txBox="1">
              <a:spLocks noChangeArrowheads="1"/>
            </p:cNvSpPr>
            <p:nvPr/>
          </p:nvSpPr>
          <p:spPr bwMode="auto">
            <a:xfrm>
              <a:off x="1781018" y="0"/>
              <a:ext cx="1550458" cy="293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GB" sz="2000" dirty="0">
                  <a:effectLst/>
                  <a:latin typeface="Arial" panose="020B0604020202020204" pitchFamily="34" charset="0"/>
                  <a:cs typeface="Arial" panose="020B0604020202020204" pitchFamily="34" charset="0"/>
                </a:rPr>
                <a:t>Shared oversight / Joint working</a:t>
              </a:r>
              <a:endParaRPr lang="en-GB" sz="4800" dirty="0">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8575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6"/>
          <p:cNvGrpSpPr>
            <a:grpSpLocks/>
          </p:cNvGrpSpPr>
          <p:nvPr/>
        </p:nvGrpSpPr>
        <p:grpSpPr bwMode="auto">
          <a:xfrm>
            <a:off x="4168829" y="2954734"/>
            <a:ext cx="895350" cy="1044574"/>
            <a:chOff x="4036690" y="2910841"/>
            <a:chExt cx="895350" cy="1045606"/>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36690" y="2910841"/>
              <a:ext cx="8953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p:nvSpPr>
          <p:spPr bwMode="auto">
            <a:xfrm>
              <a:off x="4279419" y="3587116"/>
              <a:ext cx="445956" cy="369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800" b="1" dirty="0">
                  <a:solidFill>
                    <a:srgbClr val="000000"/>
                  </a:solidFill>
                </a:rPr>
                <a:t>CA</a:t>
              </a:r>
            </a:p>
          </p:txBody>
        </p:sp>
      </p:grpSp>
      <p:grpSp>
        <p:nvGrpSpPr>
          <p:cNvPr id="7" name="Group 6"/>
          <p:cNvGrpSpPr>
            <a:grpSpLocks/>
          </p:cNvGrpSpPr>
          <p:nvPr/>
        </p:nvGrpSpPr>
        <p:grpSpPr bwMode="auto">
          <a:xfrm>
            <a:off x="250090" y="1146973"/>
            <a:ext cx="8631351" cy="4593479"/>
            <a:chOff x="189045" y="1271503"/>
            <a:chExt cx="8631427" cy="4594287"/>
          </a:xfrm>
        </p:grpSpPr>
        <p:sp>
          <p:nvSpPr>
            <p:cNvPr id="8" name="TextBox 7"/>
            <p:cNvSpPr txBox="1"/>
            <p:nvPr/>
          </p:nvSpPr>
          <p:spPr>
            <a:xfrm>
              <a:off x="395534" y="1331477"/>
              <a:ext cx="1603461" cy="3693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Trades Union</a:t>
              </a:r>
            </a:p>
          </p:txBody>
        </p:sp>
        <p:sp>
          <p:nvSpPr>
            <p:cNvPr id="9" name="TextBox 8"/>
            <p:cNvSpPr txBox="1"/>
            <p:nvPr/>
          </p:nvSpPr>
          <p:spPr>
            <a:xfrm>
              <a:off x="230077" y="2224898"/>
              <a:ext cx="1149360" cy="9234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BEIS /</a:t>
              </a:r>
              <a:r>
                <a:rPr lang="en-GB" dirty="0">
                  <a:solidFill>
                    <a:prstClr val="black"/>
                  </a:solidFill>
                </a:rPr>
                <a:t> Dept. for Education</a:t>
              </a:r>
              <a:endParaRPr lang="en-GB" sz="1800" dirty="0">
                <a:solidFill>
                  <a:prstClr val="black"/>
                </a:solidFill>
              </a:endParaRPr>
            </a:p>
          </p:txBody>
        </p:sp>
        <p:sp>
          <p:nvSpPr>
            <p:cNvPr id="10" name="TextBox 9"/>
            <p:cNvSpPr txBox="1"/>
            <p:nvPr/>
          </p:nvSpPr>
          <p:spPr>
            <a:xfrm>
              <a:off x="189045" y="4388202"/>
              <a:ext cx="1498674" cy="147758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Higher Ed. Funding Councils (England &amp; Wales)</a:t>
              </a:r>
            </a:p>
          </p:txBody>
        </p:sp>
        <p:cxnSp>
          <p:nvCxnSpPr>
            <p:cNvPr id="11" name="Straight Arrow Connector 10"/>
            <p:cNvCxnSpPr>
              <a:cxnSpLocks/>
            </p:cNvCxnSpPr>
            <p:nvPr/>
          </p:nvCxnSpPr>
          <p:spPr>
            <a:xfrm>
              <a:off x="1810010" y="1674436"/>
              <a:ext cx="2967099" cy="13971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810010" y="1674436"/>
              <a:ext cx="1149360" cy="15750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a:stCxn id="9" idx="3"/>
            </p:cNvCxnSpPr>
            <p:nvPr/>
          </p:nvCxnSpPr>
          <p:spPr>
            <a:xfrm>
              <a:off x="1379437" y="2686645"/>
              <a:ext cx="1300102" cy="5704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cxnSpLocks/>
            </p:cNvCxnSpPr>
            <p:nvPr/>
          </p:nvCxnSpPr>
          <p:spPr>
            <a:xfrm flipV="1">
              <a:off x="1552999" y="3957662"/>
              <a:ext cx="1286673" cy="10893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221653" y="1271503"/>
              <a:ext cx="1284907" cy="92349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Dept Health &amp; Social Care</a:t>
              </a:r>
            </a:p>
          </p:txBody>
        </p:sp>
        <p:sp>
          <p:nvSpPr>
            <p:cNvPr id="16" name="TextBox 15"/>
            <p:cNvSpPr txBox="1"/>
            <p:nvPr/>
          </p:nvSpPr>
          <p:spPr>
            <a:xfrm>
              <a:off x="7453623" y="4869047"/>
              <a:ext cx="1366849" cy="64622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GB" sz="1800" dirty="0">
                  <a:solidFill>
                    <a:prstClr val="black"/>
                  </a:solidFill>
                </a:rPr>
                <a:t>Welsh </a:t>
              </a:r>
            </a:p>
            <a:p>
              <a:pPr fontAlgn="auto">
                <a:spcBef>
                  <a:spcPts val="0"/>
                </a:spcBef>
                <a:spcAft>
                  <a:spcPts val="0"/>
                </a:spcAft>
                <a:defRPr/>
              </a:pPr>
              <a:r>
                <a:rPr lang="en-GB" sz="1800" dirty="0">
                  <a:solidFill>
                    <a:prstClr val="black"/>
                  </a:solidFill>
                </a:rPr>
                <a:t>Government</a:t>
              </a:r>
            </a:p>
          </p:txBody>
        </p:sp>
        <p:cxnSp>
          <p:nvCxnSpPr>
            <p:cNvPr id="17" name="Straight Arrow Connector 16"/>
            <p:cNvCxnSpPr>
              <a:cxnSpLocks/>
            </p:cNvCxnSpPr>
            <p:nvPr/>
          </p:nvCxnSpPr>
          <p:spPr>
            <a:xfrm flipH="1">
              <a:off x="5651797" y="2147556"/>
              <a:ext cx="639522" cy="552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943897" y="3141544"/>
              <a:ext cx="1147773" cy="3826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6" idx="1"/>
            </p:cNvCxnSpPr>
            <p:nvPr/>
          </p:nvCxnSpPr>
          <p:spPr>
            <a:xfrm flipH="1" flipV="1">
              <a:off x="6012160" y="3957662"/>
              <a:ext cx="1441463" cy="12352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875768" y="2560417"/>
              <a:ext cx="1366849" cy="647814"/>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GB" sz="1800" dirty="0">
                  <a:solidFill>
                    <a:prstClr val="black"/>
                  </a:solidFill>
                </a:rPr>
                <a:t>Scottish </a:t>
              </a:r>
            </a:p>
            <a:p>
              <a:pPr fontAlgn="auto">
                <a:spcBef>
                  <a:spcPts val="0"/>
                </a:spcBef>
                <a:spcAft>
                  <a:spcPts val="0"/>
                </a:spcAft>
                <a:defRPr/>
              </a:pPr>
              <a:r>
                <a:rPr lang="en-GB" sz="1800" dirty="0">
                  <a:solidFill>
                    <a:prstClr val="black"/>
                  </a:solidFill>
                </a:rPr>
                <a:t>Government</a:t>
              </a:r>
            </a:p>
          </p:txBody>
        </p:sp>
      </p:grpSp>
      <p:grpSp>
        <p:nvGrpSpPr>
          <p:cNvPr id="21" name="Group 20"/>
          <p:cNvGrpSpPr>
            <a:grpSpLocks/>
          </p:cNvGrpSpPr>
          <p:nvPr/>
        </p:nvGrpSpPr>
        <p:grpSpPr bwMode="auto">
          <a:xfrm>
            <a:off x="3319571" y="194291"/>
            <a:ext cx="5824429" cy="4689767"/>
            <a:chOff x="3275856" y="139641"/>
            <a:chExt cx="5825447" cy="4688869"/>
          </a:xfrm>
        </p:grpSpPr>
        <p:sp>
          <p:nvSpPr>
            <p:cNvPr id="22" name="TextBox 21"/>
            <p:cNvSpPr txBox="1"/>
            <p:nvPr/>
          </p:nvSpPr>
          <p:spPr>
            <a:xfrm>
              <a:off x="7734227" y="139641"/>
              <a:ext cx="1367076" cy="147704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Drs &amp; Dentists Review Body (DDRB)</a:t>
              </a:r>
            </a:p>
          </p:txBody>
        </p:sp>
        <p:sp>
          <p:nvSpPr>
            <p:cNvPr id="23" name="Oval 22"/>
            <p:cNvSpPr/>
            <p:nvPr/>
          </p:nvSpPr>
          <p:spPr>
            <a:xfrm>
              <a:off x="3280620" y="3373052"/>
              <a:ext cx="936789" cy="70789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sp>
          <p:nvSpPr>
            <p:cNvPr id="24" name="Oval 23"/>
            <p:cNvSpPr/>
            <p:nvPr/>
          </p:nvSpPr>
          <p:spPr>
            <a:xfrm>
              <a:off x="4787420" y="3357180"/>
              <a:ext cx="936789" cy="70789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cxnSp>
          <p:nvCxnSpPr>
            <p:cNvPr id="25" name="Straight Arrow Connector 24"/>
            <p:cNvCxnSpPr>
              <a:cxnSpLocks/>
            </p:cNvCxnSpPr>
            <p:nvPr/>
          </p:nvCxnSpPr>
          <p:spPr>
            <a:xfrm flipH="1">
              <a:off x="7319505" y="1228911"/>
              <a:ext cx="414723" cy="852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H="1">
              <a:off x="8036014" y="1494375"/>
              <a:ext cx="588527" cy="1066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p:cNvCxnSpPr>
            <p:nvPr/>
          </p:nvCxnSpPr>
          <p:spPr>
            <a:xfrm flipH="1">
              <a:off x="8604436" y="1494926"/>
              <a:ext cx="40210" cy="33335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57"/>
            <p:cNvSpPr txBox="1">
              <a:spLocks noChangeArrowheads="1"/>
            </p:cNvSpPr>
            <p:nvPr/>
          </p:nvSpPr>
          <p:spPr bwMode="auto">
            <a:xfrm>
              <a:off x="3275856" y="3591105"/>
              <a:ext cx="73468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200" dirty="0">
                  <a:solidFill>
                    <a:srgbClr val="000000"/>
                  </a:solidFill>
                </a:rPr>
                <a:t>Students</a:t>
              </a:r>
            </a:p>
          </p:txBody>
        </p:sp>
        <p:sp>
          <p:nvSpPr>
            <p:cNvPr id="29" name="TextBox 58"/>
            <p:cNvSpPr txBox="1">
              <a:spLocks noChangeArrowheads="1"/>
            </p:cNvSpPr>
            <p:nvPr/>
          </p:nvSpPr>
          <p:spPr bwMode="auto">
            <a:xfrm>
              <a:off x="4963855" y="3573016"/>
              <a:ext cx="68826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200" dirty="0">
                  <a:solidFill>
                    <a:srgbClr val="000000"/>
                  </a:solidFill>
                </a:rPr>
                <a:t>Patients</a:t>
              </a:r>
            </a:p>
          </p:txBody>
        </p:sp>
      </p:grpSp>
      <p:grpSp>
        <p:nvGrpSpPr>
          <p:cNvPr id="30" name="Group 29"/>
          <p:cNvGrpSpPr>
            <a:grpSpLocks/>
          </p:cNvGrpSpPr>
          <p:nvPr/>
        </p:nvGrpSpPr>
        <p:grpSpPr bwMode="auto">
          <a:xfrm>
            <a:off x="1518482" y="351947"/>
            <a:ext cx="5906303" cy="661001"/>
            <a:chOff x="1688601" y="246532"/>
            <a:chExt cx="5907132" cy="660603"/>
          </a:xfrm>
        </p:grpSpPr>
        <p:sp>
          <p:nvSpPr>
            <p:cNvPr id="32" name="TextBox 31"/>
            <p:cNvSpPr txBox="1"/>
            <p:nvPr/>
          </p:nvSpPr>
          <p:spPr>
            <a:xfrm>
              <a:off x="1688601" y="246532"/>
              <a:ext cx="1726185" cy="64594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General Medical </a:t>
              </a:r>
            </a:p>
            <a:p>
              <a:pPr algn="l" fontAlgn="auto">
                <a:spcBef>
                  <a:spcPts val="0"/>
                </a:spcBef>
                <a:spcAft>
                  <a:spcPts val="0"/>
                </a:spcAft>
                <a:defRPr/>
              </a:pPr>
              <a:r>
                <a:rPr lang="en-GB" dirty="0">
                  <a:solidFill>
                    <a:prstClr val="black"/>
                  </a:solidFill>
                </a:rPr>
                <a:t>Council</a:t>
              </a:r>
              <a:endParaRPr lang="en-GB" sz="1800" dirty="0">
                <a:solidFill>
                  <a:prstClr val="black"/>
                </a:solidFill>
              </a:endParaRPr>
            </a:p>
          </p:txBody>
        </p:sp>
        <p:sp>
          <p:nvSpPr>
            <p:cNvPr id="33" name="TextBox 32"/>
            <p:cNvSpPr txBox="1"/>
            <p:nvPr/>
          </p:nvSpPr>
          <p:spPr>
            <a:xfrm>
              <a:off x="3784458" y="261193"/>
              <a:ext cx="1633076" cy="64594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General Dental Council</a:t>
              </a:r>
            </a:p>
          </p:txBody>
        </p:sp>
        <p:sp>
          <p:nvSpPr>
            <p:cNvPr id="34" name="TextBox 33"/>
            <p:cNvSpPr txBox="1"/>
            <p:nvPr/>
          </p:nvSpPr>
          <p:spPr>
            <a:xfrm>
              <a:off x="5836195" y="336237"/>
              <a:ext cx="1759538" cy="369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sz="1800" dirty="0">
                  <a:solidFill>
                    <a:prstClr val="black"/>
                  </a:solidFill>
                </a:rPr>
                <a:t>Royal Colleges</a:t>
              </a:r>
            </a:p>
          </p:txBody>
        </p:sp>
      </p:grpSp>
      <p:grpSp>
        <p:nvGrpSpPr>
          <p:cNvPr id="35" name="Group 34"/>
          <p:cNvGrpSpPr>
            <a:grpSpLocks/>
          </p:cNvGrpSpPr>
          <p:nvPr/>
        </p:nvGrpSpPr>
        <p:grpSpPr bwMode="auto">
          <a:xfrm>
            <a:off x="2543229" y="1283770"/>
            <a:ext cx="4089402" cy="4271963"/>
            <a:chOff x="2427387" y="1196752"/>
            <a:chExt cx="4088829" cy="4272507"/>
          </a:xfrm>
        </p:grpSpPr>
        <p:sp>
          <p:nvSpPr>
            <p:cNvPr id="36" name="Oval 35"/>
            <p:cNvSpPr/>
            <p:nvPr/>
          </p:nvSpPr>
          <p:spPr>
            <a:xfrm>
              <a:off x="3748003" y="3957767"/>
              <a:ext cx="1544421" cy="151149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sp>
          <p:nvSpPr>
            <p:cNvPr id="37" name="Oval 36"/>
            <p:cNvSpPr/>
            <p:nvPr/>
          </p:nvSpPr>
          <p:spPr>
            <a:xfrm>
              <a:off x="3728955" y="1196752"/>
              <a:ext cx="1542835" cy="151149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grpSp>
          <p:nvGrpSpPr>
            <p:cNvPr id="38" name="Group 2"/>
            <p:cNvGrpSpPr>
              <a:grpSpLocks/>
            </p:cNvGrpSpPr>
            <p:nvPr/>
          </p:nvGrpSpPr>
          <p:grpSpPr bwMode="auto">
            <a:xfrm>
              <a:off x="2427387" y="2136730"/>
              <a:ext cx="4088829" cy="2448272"/>
              <a:chOff x="2427387" y="2136730"/>
              <a:chExt cx="4088829" cy="2448272"/>
            </a:xfrm>
          </p:grpSpPr>
          <p:sp>
            <p:nvSpPr>
              <p:cNvPr id="43" name="Oval 42"/>
              <p:cNvSpPr/>
              <p:nvPr/>
            </p:nvSpPr>
            <p:spPr>
              <a:xfrm>
                <a:off x="2427387" y="2136672"/>
                <a:ext cx="2592025" cy="24482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sp>
            <p:nvSpPr>
              <p:cNvPr id="44" name="Oval 43"/>
              <p:cNvSpPr/>
              <p:nvPr/>
            </p:nvSpPr>
            <p:spPr>
              <a:xfrm>
                <a:off x="3924190" y="2136672"/>
                <a:ext cx="2592026" cy="24482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800">
                  <a:solidFill>
                    <a:prstClr val="white"/>
                  </a:solidFill>
                </a:endParaRPr>
              </a:p>
            </p:txBody>
          </p:sp>
        </p:grpSp>
        <p:sp>
          <p:nvSpPr>
            <p:cNvPr id="39" name="TextBox 9"/>
            <p:cNvSpPr txBox="1">
              <a:spLocks noChangeArrowheads="1"/>
            </p:cNvSpPr>
            <p:nvPr/>
          </p:nvSpPr>
          <p:spPr bwMode="auto">
            <a:xfrm>
              <a:off x="3833154" y="1599528"/>
              <a:ext cx="13869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800">
                  <a:solidFill>
                    <a:srgbClr val="000000"/>
                  </a:solidFill>
                </a:rPr>
                <a:t>NHS England</a:t>
              </a:r>
            </a:p>
          </p:txBody>
        </p:sp>
        <p:sp>
          <p:nvSpPr>
            <p:cNvPr id="40" name="TextBox 10"/>
            <p:cNvSpPr txBox="1">
              <a:spLocks noChangeArrowheads="1"/>
            </p:cNvSpPr>
            <p:nvPr/>
          </p:nvSpPr>
          <p:spPr bwMode="auto">
            <a:xfrm>
              <a:off x="3695437" y="4604412"/>
              <a:ext cx="1630493" cy="6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GB" altLang="en-US" sz="1800" dirty="0">
                  <a:solidFill>
                    <a:srgbClr val="000000"/>
                  </a:solidFill>
                </a:rPr>
                <a:t>Public Health England</a:t>
              </a:r>
            </a:p>
          </p:txBody>
        </p:sp>
        <p:sp>
          <p:nvSpPr>
            <p:cNvPr id="41" name="TextBox 11"/>
            <p:cNvSpPr txBox="1">
              <a:spLocks noChangeArrowheads="1"/>
            </p:cNvSpPr>
            <p:nvPr/>
          </p:nvSpPr>
          <p:spPr bwMode="auto">
            <a:xfrm>
              <a:off x="5652120" y="2708920"/>
              <a:ext cx="5838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800">
                  <a:solidFill>
                    <a:srgbClr val="000000"/>
                  </a:solidFill>
                </a:rPr>
                <a:t>NHS</a:t>
              </a:r>
            </a:p>
          </p:txBody>
        </p:sp>
        <p:sp>
          <p:nvSpPr>
            <p:cNvPr id="42" name="TextBox 12"/>
            <p:cNvSpPr txBox="1">
              <a:spLocks noChangeArrowheads="1"/>
            </p:cNvSpPr>
            <p:nvPr/>
          </p:nvSpPr>
          <p:spPr bwMode="auto">
            <a:xfrm>
              <a:off x="2573584" y="2451912"/>
              <a:ext cx="1648356" cy="923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GB" altLang="en-US" sz="1800" dirty="0">
                  <a:solidFill>
                    <a:srgbClr val="000000"/>
                  </a:solidFill>
                </a:rPr>
                <a:t>Higher Education</a:t>
              </a:r>
            </a:p>
            <a:p>
              <a:pPr algn="ctr" eaLnBrk="1" hangingPunct="1">
                <a:spcBef>
                  <a:spcPct val="0"/>
                </a:spcBef>
                <a:buFontTx/>
                <a:buNone/>
              </a:pPr>
              <a:r>
                <a:rPr lang="en-GB" altLang="en-US" sz="1800" dirty="0">
                  <a:solidFill>
                    <a:srgbClr val="000000"/>
                  </a:solidFill>
                </a:rPr>
                <a:t>Institution</a:t>
              </a:r>
            </a:p>
          </p:txBody>
        </p:sp>
      </p:grpSp>
      <p:sp>
        <p:nvSpPr>
          <p:cNvPr id="45" name="TextBox 44"/>
          <p:cNvSpPr txBox="1"/>
          <p:nvPr/>
        </p:nvSpPr>
        <p:spPr bwMode="auto">
          <a:xfrm>
            <a:off x="1443169" y="5855610"/>
            <a:ext cx="2008000"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dirty="0">
                <a:solidFill>
                  <a:prstClr val="black"/>
                </a:solidFill>
              </a:rPr>
              <a:t>University &amp; Colleges Employers Assoc (UCEA)</a:t>
            </a:r>
            <a:endParaRPr lang="en-GB" sz="1800" dirty="0">
              <a:solidFill>
                <a:prstClr val="black"/>
              </a:solidFill>
            </a:endParaRPr>
          </a:p>
        </p:txBody>
      </p:sp>
      <p:sp>
        <p:nvSpPr>
          <p:cNvPr id="46" name="TextBox 45"/>
          <p:cNvSpPr txBox="1"/>
          <p:nvPr/>
        </p:nvSpPr>
        <p:spPr bwMode="auto">
          <a:xfrm>
            <a:off x="6503233" y="6123496"/>
            <a:ext cx="1877353"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dirty="0">
                <a:solidFill>
                  <a:prstClr val="black"/>
                </a:solidFill>
              </a:rPr>
              <a:t>NHS Employers</a:t>
            </a:r>
            <a:endParaRPr lang="en-GB" sz="1800" dirty="0">
              <a:solidFill>
                <a:prstClr val="black"/>
              </a:solidFill>
            </a:endParaRPr>
          </a:p>
        </p:txBody>
      </p:sp>
      <p:sp>
        <p:nvSpPr>
          <p:cNvPr id="47" name="TextBox 46"/>
          <p:cNvSpPr txBox="1"/>
          <p:nvPr/>
        </p:nvSpPr>
        <p:spPr bwMode="auto">
          <a:xfrm>
            <a:off x="3588693" y="6121963"/>
            <a:ext cx="2008000"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dirty="0">
                <a:solidFill>
                  <a:prstClr val="black"/>
                </a:solidFill>
              </a:rPr>
              <a:t>Medical &amp; Dental Schools Councils</a:t>
            </a:r>
            <a:endParaRPr lang="en-GB" sz="1800" dirty="0">
              <a:solidFill>
                <a:prstClr val="black"/>
              </a:solidFill>
            </a:endParaRPr>
          </a:p>
        </p:txBody>
      </p:sp>
      <p:cxnSp>
        <p:nvCxnSpPr>
          <p:cNvPr id="49" name="Straight Arrow Connector 48"/>
          <p:cNvCxnSpPr>
            <a:cxnSpLocks/>
            <a:stCxn id="45" idx="0"/>
          </p:cNvCxnSpPr>
          <p:nvPr/>
        </p:nvCxnSpPr>
        <p:spPr bwMode="auto">
          <a:xfrm flipV="1">
            <a:off x="2447169" y="4309965"/>
            <a:ext cx="953765" cy="15456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bwMode="auto">
          <a:xfrm flipH="1" flipV="1">
            <a:off x="5684520" y="4249214"/>
            <a:ext cx="1411207" cy="1885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bwMode="auto">
          <a:xfrm>
            <a:off x="5358515" y="5574230"/>
            <a:ext cx="1030523"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fontAlgn="auto">
              <a:spcBef>
                <a:spcPts val="0"/>
              </a:spcBef>
              <a:spcAft>
                <a:spcPts val="0"/>
              </a:spcAft>
              <a:defRPr/>
            </a:pPr>
            <a:r>
              <a:rPr lang="en-GB" dirty="0">
                <a:solidFill>
                  <a:prstClr val="black"/>
                </a:solidFill>
              </a:rPr>
              <a:t>Funders</a:t>
            </a:r>
            <a:endParaRPr lang="en-GB" sz="1800" dirty="0">
              <a:solidFill>
                <a:prstClr val="black"/>
              </a:solidFill>
            </a:endParaRPr>
          </a:p>
        </p:txBody>
      </p:sp>
      <p:sp>
        <p:nvSpPr>
          <p:cNvPr id="48" name="TextBox 47">
            <a:extLst>
              <a:ext uri="{FF2B5EF4-FFF2-40B4-BE49-F238E27FC236}">
                <a16:creationId xmlns:a16="http://schemas.microsoft.com/office/drawing/2014/main" id="{713FE861-3D1C-41C0-89DA-8B3279C4E26D}"/>
              </a:ext>
            </a:extLst>
          </p:cNvPr>
          <p:cNvSpPr txBox="1"/>
          <p:nvPr/>
        </p:nvSpPr>
        <p:spPr>
          <a:xfrm>
            <a:off x="451328" y="3437602"/>
            <a:ext cx="948371" cy="646331"/>
          </a:xfrm>
          <a:prstGeom prst="rect">
            <a:avLst/>
          </a:prstGeom>
          <a:noFill/>
          <a:ln w="28575">
            <a:solidFill>
              <a:schemeClr val="accent1"/>
            </a:solidFill>
          </a:ln>
        </p:spPr>
        <p:txBody>
          <a:bodyPr wrap="square" rtlCol="0">
            <a:spAutoFit/>
          </a:bodyPr>
          <a:lstStyle/>
          <a:p>
            <a:r>
              <a:rPr lang="en-GB" dirty="0"/>
              <a:t>Skills for Care</a:t>
            </a:r>
          </a:p>
        </p:txBody>
      </p:sp>
      <p:cxnSp>
        <p:nvCxnSpPr>
          <p:cNvPr id="54" name="Straight Arrow Connector 53">
            <a:extLst>
              <a:ext uri="{FF2B5EF4-FFF2-40B4-BE49-F238E27FC236}">
                <a16:creationId xmlns:a16="http://schemas.microsoft.com/office/drawing/2014/main" id="{B5431B53-00E5-4B34-857F-C065DDBAFD01}"/>
              </a:ext>
            </a:extLst>
          </p:cNvPr>
          <p:cNvCxnSpPr>
            <a:cxnSpLocks/>
            <a:stCxn id="48" idx="3"/>
          </p:cNvCxnSpPr>
          <p:nvPr/>
        </p:nvCxnSpPr>
        <p:spPr>
          <a:xfrm flipV="1">
            <a:off x="1399699" y="3643264"/>
            <a:ext cx="1370281" cy="117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252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10551" y="232069"/>
            <a:ext cx="8635041" cy="769441"/>
          </a:xfrm>
          <a:prstGeom prst="rect">
            <a:avLst/>
          </a:prstGeom>
        </p:spPr>
        <p:txBody>
          <a:bodyPr wrap="square">
            <a:spAutoFit/>
          </a:bodyPr>
          <a:lstStyle/>
          <a:p>
            <a:pPr algn="ctr"/>
            <a:r>
              <a:rPr lang="en-US" sz="4400" dirty="0">
                <a:solidFill>
                  <a:schemeClr val="accent6">
                    <a:lumMod val="75000"/>
                  </a:schemeClr>
                </a:solidFill>
                <a:latin typeface="Arial" panose="020B0604020202020204" pitchFamily="34" charset="0"/>
                <a:ea typeface="+mj-ea"/>
                <a:cs typeface="Arial" panose="020B0604020202020204" pitchFamily="34" charset="0"/>
              </a:rPr>
              <a:t>Follett report</a:t>
            </a:r>
            <a:endParaRPr lang="en-GB" dirty="0">
              <a:solidFill>
                <a:schemeClr val="accent6">
                  <a:lumMod val="75000"/>
                </a:schemeClr>
              </a:solidFill>
              <a:latin typeface="Arial" panose="020B0604020202020204" pitchFamily="34" charset="0"/>
              <a:cs typeface="Arial" panose="020B0604020202020204" pitchFamily="34" charset="0"/>
            </a:endParaRPr>
          </a:p>
        </p:txBody>
      </p:sp>
      <p:sp>
        <p:nvSpPr>
          <p:cNvPr id="18" name="Rectangle 2">
            <a:extLst>
              <a:ext uri="{FF2B5EF4-FFF2-40B4-BE49-F238E27FC236}">
                <a16:creationId xmlns:a16="http://schemas.microsoft.com/office/drawing/2014/main" id="{A367054D-874A-45B6-9A4A-0C05C3EAD898}"/>
              </a:ext>
            </a:extLst>
          </p:cNvPr>
          <p:cNvSpPr txBox="1">
            <a:spLocks noChangeArrowheads="1"/>
          </p:cNvSpPr>
          <p:nvPr/>
        </p:nvSpPr>
        <p:spPr>
          <a:xfrm>
            <a:off x="355600" y="1340768"/>
            <a:ext cx="8248650" cy="46742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en-GB" sz="3600"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7191A4F-F825-49AE-BCF8-FC622FDE857D}"/>
              </a:ext>
            </a:extLst>
          </p:cNvPr>
          <p:cNvSpPr txBox="1"/>
          <p:nvPr/>
        </p:nvSpPr>
        <p:spPr>
          <a:xfrm>
            <a:off x="241000" y="1397312"/>
            <a:ext cx="8477849" cy="1231106"/>
          </a:xfrm>
          <a:prstGeom prst="rect">
            <a:avLst/>
          </a:prstGeom>
          <a:noFill/>
        </p:spPr>
        <p:txBody>
          <a:bodyPr wrap="square" rtlCol="0">
            <a:spAutoFit/>
          </a:bodyPr>
          <a:lstStyle/>
          <a:p>
            <a:pPr marL="457200" lvl="0" indent="-457200" algn="ctr" defTabSz="457200">
              <a:spcAft>
                <a:spcPts val="1200"/>
              </a:spcAft>
              <a:buClr>
                <a:srgbClr val="0070C0"/>
              </a:buClr>
              <a:buFont typeface="Arial" panose="020B0604020202020204" pitchFamily="34" charset="0"/>
              <a:buChar char="•"/>
              <a:defRPr/>
            </a:pPr>
            <a:r>
              <a:rPr lang="en-GB" sz="3200" dirty="0">
                <a:latin typeface="Arial"/>
              </a:rPr>
              <a:t>Joint oversight</a:t>
            </a:r>
          </a:p>
          <a:p>
            <a:pPr marL="457200" lvl="0" indent="-457200" algn="ctr" defTabSz="457200">
              <a:spcAft>
                <a:spcPts val="1200"/>
              </a:spcAft>
              <a:buClr>
                <a:srgbClr val="0070C0"/>
              </a:buClr>
              <a:buFont typeface="Arial" panose="020B0604020202020204" pitchFamily="34" charset="0"/>
              <a:buChar char="•"/>
              <a:defRPr/>
            </a:pPr>
            <a:r>
              <a:rPr lang="en-GB" sz="3200" dirty="0">
                <a:latin typeface="Arial"/>
              </a:rPr>
              <a:t>Joint working</a:t>
            </a:r>
          </a:p>
        </p:txBody>
      </p:sp>
      <p:pic>
        <p:nvPicPr>
          <p:cNvPr id="6" name="Picture 5">
            <a:extLst>
              <a:ext uri="{FF2B5EF4-FFF2-40B4-BE49-F238E27FC236}">
                <a16:creationId xmlns:a16="http://schemas.microsoft.com/office/drawing/2014/main" id="{11B75FA2-74C5-45F2-9A08-D515DC5987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3888" y="3111951"/>
            <a:ext cx="2232248" cy="3298889"/>
          </a:xfrm>
          <a:prstGeom prst="rect">
            <a:avLst/>
          </a:prstGeom>
        </p:spPr>
      </p:pic>
    </p:spTree>
    <p:extLst>
      <p:ext uri="{BB962C8B-B14F-4D97-AF65-F5344CB8AC3E}">
        <p14:creationId xmlns:p14="http://schemas.microsoft.com/office/powerpoint/2010/main" val="4118383990"/>
      </p:ext>
    </p:extLst>
  </p:cSld>
  <p:clrMapOvr>
    <a:masterClrMapping/>
  </p:clrMapOvr>
</p:sld>
</file>

<file path=ppt/theme/theme1.xml><?xml version="1.0" encoding="utf-8"?>
<a:theme xmlns:a="http://schemas.openxmlformats.org/drawingml/2006/main" name="2007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1790</TotalTime>
  <Words>3873</Words>
  <Application>Microsoft Office PowerPoint</Application>
  <PresentationFormat>On-screen Show (4:3)</PresentationFormat>
  <Paragraphs>355</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Frutiger LT Std 55 Roman</vt:lpstr>
      <vt:lpstr>Wingdings</vt:lpstr>
      <vt:lpstr>2007Blank</vt:lpstr>
      <vt:lpstr>PowerPoint Presentation</vt:lpstr>
      <vt:lpstr>PowerPoint Presentation</vt:lpstr>
      <vt:lpstr>PowerPoint Presentation</vt:lpstr>
      <vt:lpstr>PowerPoint Presentation</vt:lpstr>
      <vt:lpstr>Clinical academics</vt:lpstr>
      <vt:lpstr>Clinical academics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MoU between the HEI &amp; NHS Trust</vt:lpstr>
      <vt:lpstr>MoU between the HEI &amp; NHS Trust</vt:lpstr>
      <vt:lpstr>HEI &amp; NHS Trust relationship</vt:lpstr>
      <vt:lpstr>Moving between sectors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Leeds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Buller</dc:creator>
  <cp:lastModifiedBy>Ingunn Haugen</cp:lastModifiedBy>
  <cp:revision>147</cp:revision>
  <dcterms:created xsi:type="dcterms:W3CDTF">2018-12-19T17:13:34Z</dcterms:created>
  <dcterms:modified xsi:type="dcterms:W3CDTF">2023-11-16T16:25:47Z</dcterms:modified>
</cp:coreProperties>
</file>