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1"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73" d="100"/>
          <a:sy n="73"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10T08:12:12.779" idx="1">
    <p:pos x="5054" y="2386"/>
    <p:text>should we insert another bullet point here: * an independent, external assessment obtained by you (HoD) or, if not you, by the departmental referee, of the individual’s research standing.</p:text>
    <p:extLst>
      <p:ext uri="{C676402C-5697-4E1C-873F-D02D1690AC5C}">
        <p15:threadingInfo xmlns:p15="http://schemas.microsoft.com/office/powerpoint/2012/main" timeZoneBias="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2-01-05T14:12:29.931" idx="1">
    <p:pos x="4394" y="2090"/>
    <p:text>Can we take this out?</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05/01/2022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05/01/2022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05/01/2022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05/01/2022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05/01/2022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05/01/2022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Demystifying the AP / URL process</a:t>
            </a:r>
            <a:endParaRPr lang="en-GB" dirty="0"/>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smtClean="0"/>
              <a:t>Helen McShane</a:t>
            </a:r>
          </a:p>
          <a:p>
            <a:r>
              <a:rPr lang="en-GB" dirty="0" smtClean="0"/>
              <a:t>Deputy Head (Personnel and Translation), Medical Sciences Division</a:t>
            </a:r>
          </a:p>
          <a:p>
            <a:r>
              <a:rPr lang="en-GB" dirty="0" smtClean="0"/>
              <a:t>Chair, AP/URL panel, MSD</a:t>
            </a:r>
            <a:endParaRPr lang="en-GB" dirty="0"/>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r>
              <a:rPr lang="en-GB" sz="2400" b="1" dirty="0" smtClean="0"/>
              <a:t/>
            </a:r>
            <a:br>
              <a:rPr lang="en-GB" sz="2400" b="1" dirty="0" smtClean="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smtClean="0"/>
              <a:t>Demonstrate </a:t>
            </a:r>
            <a:r>
              <a:rPr lang="en-GB" sz="2400" b="1" dirty="0"/>
              <a:t>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r>
              <a:rPr lang="en-GB" sz="2400" b="1" dirty="0" smtClean="0"/>
              <a:t/>
            </a:r>
            <a:br>
              <a:rPr lang="en-GB" sz="2400" b="1" dirty="0" smtClean="0"/>
            </a:br>
            <a:r>
              <a:rPr lang="en-GB" sz="2400" b="1" dirty="0"/>
              <a:t/>
            </a:r>
            <a:br>
              <a:rPr lang="en-GB" sz="2400" b="1" dirty="0"/>
            </a:br>
            <a:r>
              <a:rPr lang="en-GB" sz="2400" b="1" dirty="0" smtClean="0"/>
              <a:t> </a:t>
            </a:r>
            <a:r>
              <a:rPr lang="en-GB" sz="2400" b="1" dirty="0"/>
              <a:t/>
            </a:r>
            <a:br>
              <a:rPr lang="en-GB" sz="2400" b="1" dirty="0"/>
            </a:br>
            <a:r>
              <a:rPr lang="en-GB" sz="2400" b="1" dirty="0" smtClean="0"/>
              <a:t/>
            </a:r>
            <a:br>
              <a:rPr lang="en-GB" sz="2400" b="1" dirty="0" smtClean="0"/>
            </a:br>
            <a:r>
              <a:rPr lang="en-GB" sz="2400" b="1" dirty="0"/>
              <a:t/>
            </a: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solidFill>
                  <a:srgbClr val="FF0000"/>
                </a:solidFill>
              </a:rPr>
              <a:t>Only published research available for inspection should be listed.  Unpublished research should not be listed. </a:t>
            </a:r>
            <a:endParaRPr lang="en-GB" dirty="0" smtClean="0">
              <a:solidFill>
                <a:srgbClr val="FF0000"/>
              </a:solidFill>
            </a:endParaRPr>
          </a:p>
          <a:p>
            <a:r>
              <a:rPr lang="en-GB" dirty="0" smtClean="0"/>
              <a:t>Team science is understood but what is your contribution</a:t>
            </a:r>
            <a:endParaRPr lang="en-GB" dirty="0"/>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PI / Co-app</a:t>
            </a:r>
            <a:endParaRPr lang="en-GB" sz="2800" dirty="0"/>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gn="ctr">
              <a:lnSpc>
                <a:spcPct val="110000"/>
              </a:lnSpc>
            </a:pP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The </a:t>
            </a:r>
            <a:r>
              <a:rPr lang="en-GB" sz="2400" b="1" dirty="0"/>
              <a:t>title requires that some teaching is undertaken. However, references to teaching need not merely relate to undergraduate teaching. A distinguished researcher would usually have some responsibility for graduate supervision.  Please give:</a:t>
            </a:r>
            <a:br>
              <a:rPr lang="en-GB" sz="2400" b="1" dirty="0"/>
            </a:br>
            <a:r>
              <a:rPr lang="en-GB" sz="2400" b="1" dirty="0"/>
              <a:t> </a:t>
            </a:r>
            <a:br>
              <a:rPr lang="en-GB" sz="2400" b="1" dirty="0"/>
            </a:br>
            <a:r>
              <a:rPr lang="en-GB" sz="2400" b="1" dirty="0" err="1"/>
              <a:t>i</a:t>
            </a:r>
            <a:r>
              <a:rPr lang="en-GB" sz="2400" b="1" dirty="0"/>
              <a:t>)	Full details of all teaching (please details of date, number of session, course name, etc</a:t>
            </a:r>
            <a:r>
              <a:rPr lang="en-GB" sz="2400" b="1" dirty="0" smtClean="0"/>
              <a:t>.).</a:t>
            </a:r>
            <a:br>
              <a:rPr lang="en-GB" sz="2400" b="1" dirty="0" smtClean="0"/>
            </a:br>
            <a:r>
              <a:rPr lang="en-GB" sz="2400" b="1" dirty="0"/>
              <a:t/>
            </a:r>
            <a:br>
              <a:rPr lang="en-GB" sz="2400" b="1" dirty="0"/>
            </a:br>
            <a:r>
              <a:rPr lang="en-GB" sz="2400" b="1" dirty="0" smtClean="0"/>
              <a:t>(ii) Full </a:t>
            </a:r>
            <a:r>
              <a:rPr lang="en-GB" sz="2400" b="1" dirty="0"/>
              <a:t>details and numbers of all graduate students whom you have formally supervised, including dates when this work took place and level of student (e.g.: MSc, DPhil).</a:t>
            </a:r>
            <a:br>
              <a:rPr lang="en-GB" sz="2400" b="1" dirty="0"/>
            </a:br>
            <a:r>
              <a:rPr lang="en-GB" sz="2400" b="1" dirty="0"/>
              <a:t/>
            </a:r>
            <a:br>
              <a:rPr lang="en-GB" sz="2400" b="1" dirty="0"/>
            </a:br>
            <a:endParaRPr lang="en-GB" sz="2400" b="1" dirty="0"/>
          </a:p>
        </p:txBody>
      </p:sp>
      <p:sp>
        <p:nvSpPr>
          <p:cNvPr id="4" name="TextBox 3"/>
          <p:cNvSpPr txBox="1"/>
          <p:nvPr/>
        </p:nvSpPr>
        <p:spPr>
          <a:xfrm>
            <a:off x="877455" y="4978400"/>
            <a:ext cx="7924800" cy="954107"/>
          </a:xfrm>
          <a:prstGeom prst="rect">
            <a:avLst/>
          </a:prstGeom>
          <a:noFill/>
        </p:spPr>
        <p:txBody>
          <a:bodyPr wrap="square" rtlCol="0">
            <a:spAutoFit/>
          </a:bodyPr>
          <a:lstStyle/>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Graduate supervision is expected</a:t>
            </a:r>
            <a:endParaRPr lang="en-GB" sz="2800" dirty="0"/>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000" b="1" dirty="0" smtClean="0"/>
              <a:t>The </a:t>
            </a:r>
            <a:r>
              <a:rPr lang="en-GB" sz="2000" b="1" dirty="0"/>
              <a:t>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smtClean="0"/>
              <a:t>(</a:t>
            </a:r>
            <a:r>
              <a:rPr lang="en-GB" sz="2000" b="1" dirty="0" err="1" smtClean="0"/>
              <a:t>i</a:t>
            </a:r>
            <a:r>
              <a:rPr lang="en-GB" sz="2000" b="1" dirty="0" smtClean="0"/>
              <a:t>)    </a:t>
            </a:r>
            <a:r>
              <a:rPr lang="en-GB" sz="2000" b="1" dirty="0" smtClean="0"/>
              <a:t>Describing </a:t>
            </a:r>
            <a:r>
              <a:rPr lang="en-GB" sz="2000" b="1" dirty="0"/>
              <a:t>any role that you have played in the life of their department, the Division or the University by, for example, serving on relevant committees, examining, assessing, mentoring or contributing to the organisation of seminars or other scientific events over the last three years. </a:t>
            </a:r>
            <a:r>
              <a:rPr lang="en-GB" sz="2000" b="1" dirty="0" smtClean="0"/>
              <a:t/>
            </a:r>
            <a:br>
              <a:rPr lang="en-GB" sz="2000" b="1" dirty="0" smtClean="0"/>
            </a:br>
            <a:r>
              <a:rPr lang="en-GB" sz="2000" b="1" dirty="0"/>
              <a:t/>
            </a:r>
            <a:br>
              <a:rPr lang="en-GB" sz="2000" b="1" dirty="0"/>
            </a:br>
            <a:r>
              <a:rPr lang="en-GB" sz="2000" b="1" dirty="0" smtClean="0"/>
              <a:t>Please </a:t>
            </a:r>
            <a:r>
              <a:rPr lang="en-GB" sz="2000" b="1" dirty="0"/>
              <a:t>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r>
              <a:rPr lang="en-GB" sz="2000" b="1" dirty="0" smtClean="0"/>
              <a:t/>
            </a:r>
            <a:br>
              <a:rPr lang="en-GB" sz="2000" b="1" dirty="0" smtClean="0"/>
            </a:br>
            <a:r>
              <a:rPr lang="en-GB" sz="2000" b="1" dirty="0"/>
              <a:t/>
            </a:r>
            <a:br>
              <a:rPr lang="en-GB" sz="2000" b="1" dirty="0"/>
            </a:br>
            <a:r>
              <a:rPr lang="en-GB" sz="2000" b="1" dirty="0" smtClean="0"/>
              <a:t>You </a:t>
            </a:r>
            <a:r>
              <a:rPr lang="en-GB" sz="2000" b="1" dirty="0"/>
              <a:t>are also invited to state whether you have been impacted by caring responsibilities during lockdown, furlough and laboratory closure in 2020 and beyond</a:t>
            </a:r>
            <a:r>
              <a:rPr lang="en-GB" sz="2000" b="1" dirty="0" smtClean="0"/>
              <a:t>.</a:t>
            </a:r>
            <a:br>
              <a:rPr lang="en-GB" sz="2000" b="1" dirty="0" smtClean="0"/>
            </a:br>
            <a:r>
              <a:rPr lang="en-GB" sz="2000" b="1" dirty="0"/>
              <a:t/>
            </a:r>
            <a:br>
              <a:rPr lang="en-GB" sz="2000" b="1" dirty="0"/>
            </a:br>
            <a:r>
              <a:rPr lang="en-GB" sz="2000" b="1" dirty="0" smtClean="0"/>
              <a:t>(ii</a:t>
            </a:r>
            <a:r>
              <a:rPr lang="en-GB" sz="2000" b="1" dirty="0"/>
              <a:t>)	Describing any marks of esteem that you have achieved.  These might include, for example, being asked to deliver external lectures, participating in the editorial boards of academic journals etc.</a:t>
            </a:r>
            <a:br>
              <a:rPr lang="en-GB" sz="2000" b="1" dirty="0"/>
            </a:br>
            <a:r>
              <a:rPr lang="en-GB" sz="2000" b="1" dirty="0"/>
              <a:t/>
            </a:r>
            <a:br>
              <a:rPr lang="en-GB" sz="2000" b="1" dirty="0"/>
            </a:br>
            <a:endParaRPr lang="en-GB" sz="20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the 2020/2021 cycle</a:t>
            </a:r>
            <a:endParaRPr lang="en-GB" dirty="0"/>
          </a:p>
        </p:txBody>
      </p:sp>
      <p:sp>
        <p:nvSpPr>
          <p:cNvPr id="3" name="Content Placeholder 2"/>
          <p:cNvSpPr>
            <a:spLocks noGrp="1"/>
          </p:cNvSpPr>
          <p:nvPr>
            <p:ph idx="1"/>
          </p:nvPr>
        </p:nvSpPr>
        <p:spPr/>
        <p:txBody>
          <a:bodyPr>
            <a:normAutofit fontScale="77500" lnSpcReduction="20000"/>
          </a:bodyPr>
          <a:lstStyle/>
          <a:p>
            <a:pPr>
              <a:lnSpc>
                <a:spcPct val="110000"/>
              </a:lnSpc>
            </a:pPr>
            <a:r>
              <a:rPr lang="en-GB" dirty="0" smtClean="0"/>
              <a:t>No URL call</a:t>
            </a:r>
          </a:p>
          <a:p>
            <a:pPr>
              <a:lnSpc>
                <a:spcPct val="110000"/>
              </a:lnSpc>
            </a:pPr>
            <a:r>
              <a:rPr lang="en-GB" dirty="0" smtClean="0"/>
              <a:t>Only for AP applicants</a:t>
            </a:r>
          </a:p>
          <a:p>
            <a:pPr lvl="1">
              <a:lnSpc>
                <a:spcPct val="110000"/>
              </a:lnSpc>
            </a:pPr>
            <a:r>
              <a:rPr lang="en-GB" dirty="0" smtClean="0"/>
              <a:t>Removed Grade 9 bar for AP applications</a:t>
            </a:r>
          </a:p>
          <a:p>
            <a:pPr lvl="1">
              <a:lnSpc>
                <a:spcPct val="110000"/>
              </a:lnSpc>
            </a:pPr>
            <a:endParaRPr lang="en-GB" dirty="0"/>
          </a:p>
          <a:p>
            <a:pPr>
              <a:lnSpc>
                <a:spcPct val="110000"/>
              </a:lnSpc>
            </a:pPr>
            <a:r>
              <a:rPr lang="en-GB" dirty="0" smtClean="0"/>
              <a:t>2021/2022 </a:t>
            </a:r>
            <a:r>
              <a:rPr lang="en-GB" dirty="0" smtClean="0"/>
              <a:t>process: </a:t>
            </a:r>
            <a:r>
              <a:rPr lang="en-GB" strike="sngStrike" dirty="0" smtClean="0">
                <a:solidFill>
                  <a:srgbClr val="FF0000"/>
                </a:solidFill>
              </a:rPr>
              <a:t>TBD</a:t>
            </a:r>
            <a:endParaRPr lang="en-GB" dirty="0" smtClean="0">
              <a:solidFill>
                <a:srgbClr val="FF0000"/>
              </a:solidFill>
            </a:endParaRPr>
          </a:p>
          <a:p>
            <a:pPr>
              <a:lnSpc>
                <a:spcPct val="110000"/>
              </a:lnSpc>
            </a:pPr>
            <a:r>
              <a:rPr lang="en-GB" dirty="0" smtClean="0">
                <a:solidFill>
                  <a:srgbClr val="FF0000"/>
                </a:solidFill>
              </a:rPr>
              <a:t>12 page limit on application document </a:t>
            </a:r>
          </a:p>
          <a:p>
            <a:pPr>
              <a:lnSpc>
                <a:spcPct val="110000"/>
              </a:lnSpc>
            </a:pPr>
            <a:r>
              <a:rPr lang="en-GB" dirty="0" smtClean="0">
                <a:solidFill>
                  <a:srgbClr val="FF0000"/>
                </a:solidFill>
              </a:rPr>
              <a:t>Indicate whether previously applied for AP </a:t>
            </a:r>
            <a:r>
              <a:rPr lang="en-GB" dirty="0" smtClean="0">
                <a:solidFill>
                  <a:srgbClr val="FF0000"/>
                </a:solidFill>
              </a:rPr>
              <a:t>title</a:t>
            </a:r>
          </a:p>
          <a:p>
            <a:pPr>
              <a:lnSpc>
                <a:spcPct val="110000"/>
              </a:lnSpc>
            </a:pPr>
            <a:r>
              <a:rPr lang="en-GB" dirty="0" smtClean="0">
                <a:solidFill>
                  <a:srgbClr val="FF0000"/>
                </a:solidFill>
              </a:rPr>
              <a:t>Personal circumstances</a:t>
            </a:r>
          </a:p>
          <a:p>
            <a:pPr>
              <a:lnSpc>
                <a:spcPct val="110000"/>
              </a:lnSpc>
            </a:pPr>
            <a:r>
              <a:rPr lang="en-GB" dirty="0" smtClean="0">
                <a:solidFill>
                  <a:srgbClr val="FF0000"/>
                </a:solidFill>
              </a:rPr>
              <a:t>Exercise </a:t>
            </a:r>
            <a:r>
              <a:rPr lang="en-GB" dirty="0">
                <a:solidFill>
                  <a:srgbClr val="FF0000"/>
                </a:solidFill>
              </a:rPr>
              <a:t>to convert eligible URL title holders to AP title will take place in 2022</a:t>
            </a:r>
          </a:p>
          <a:p>
            <a:pPr>
              <a:lnSpc>
                <a:spcPct val="110000"/>
              </a:lnSpc>
            </a:pPr>
            <a:r>
              <a:rPr lang="en-GB" dirty="0" smtClean="0">
                <a:solidFill>
                  <a:srgbClr val="FF0000"/>
                </a:solidFill>
              </a:rPr>
              <a:t>Central </a:t>
            </a:r>
            <a:r>
              <a:rPr lang="en-GB" dirty="0" smtClean="0">
                <a:solidFill>
                  <a:srgbClr val="FF0000"/>
                </a:solidFill>
              </a:rPr>
              <a:t>discussions underway re a pre-AP </a:t>
            </a:r>
            <a:r>
              <a:rPr lang="en-GB" dirty="0" smtClean="0">
                <a:solidFill>
                  <a:srgbClr val="FF0000"/>
                </a:solidFill>
              </a:rPr>
              <a:t>title next academic year</a:t>
            </a:r>
            <a:endParaRPr lang="en-GB" dirty="0">
              <a:solidFill>
                <a:srgbClr val="FF0000"/>
              </a:solidFill>
            </a:endParaRPr>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Titular titles</a:t>
            </a:r>
            <a:endParaRPr lang="en-GB" dirty="0"/>
          </a:p>
        </p:txBody>
      </p:sp>
      <p:sp>
        <p:nvSpPr>
          <p:cNvPr id="3" name="Content Placeholder 2"/>
          <p:cNvSpPr>
            <a:spLocks noGrp="1"/>
          </p:cNvSpPr>
          <p:nvPr>
            <p:ph idx="1"/>
          </p:nvPr>
        </p:nvSpPr>
        <p:spPr/>
        <p:txBody>
          <a:bodyPr/>
          <a:lstStyle/>
          <a:p>
            <a:pPr>
              <a:lnSpc>
                <a:spcPct val="120000"/>
              </a:lnSpc>
            </a:pPr>
            <a:r>
              <a:rPr lang="en-GB" dirty="0" smtClean="0"/>
              <a:t>AP: Associate Professor</a:t>
            </a:r>
          </a:p>
          <a:p>
            <a:pPr>
              <a:lnSpc>
                <a:spcPct val="120000"/>
              </a:lnSpc>
            </a:pPr>
            <a:r>
              <a:rPr lang="en-GB" dirty="0" smtClean="0"/>
              <a:t>URL: University Research Lecturer</a:t>
            </a:r>
          </a:p>
          <a:p>
            <a:pPr>
              <a:lnSpc>
                <a:spcPct val="120000"/>
              </a:lnSpc>
            </a:pPr>
            <a:r>
              <a:rPr lang="en-GB" dirty="0" smtClean="0"/>
              <a:t>Prof: Full professor 	</a:t>
            </a:r>
          </a:p>
          <a:p>
            <a:pPr lvl="1">
              <a:lnSpc>
                <a:spcPct val="120000"/>
              </a:lnSpc>
            </a:pPr>
            <a:r>
              <a:rPr lang="en-GB" dirty="0" smtClean="0"/>
              <a:t>Separate </a:t>
            </a:r>
            <a:r>
              <a:rPr lang="en-GB" dirty="0" err="1" smtClean="0"/>
              <a:t>RoD</a:t>
            </a:r>
            <a:r>
              <a:rPr lang="en-GB" dirty="0" smtClean="0"/>
              <a:t> exercise</a:t>
            </a: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smtClean="0"/>
              <a:t>What is the process?</a:t>
            </a:r>
            <a:endParaRPr lang="en-GB" dirty="0"/>
          </a:p>
        </p:txBody>
      </p:sp>
      <p:sp>
        <p:nvSpPr>
          <p:cNvPr id="3" name="Content Placeholder 2"/>
          <p:cNvSpPr>
            <a:spLocks noGrp="1"/>
          </p:cNvSpPr>
          <p:nvPr>
            <p:ph idx="1"/>
          </p:nvPr>
        </p:nvSpPr>
        <p:spPr>
          <a:xfrm>
            <a:off x="324197" y="1413164"/>
            <a:ext cx="8578734" cy="5095701"/>
          </a:xfrm>
        </p:spPr>
        <p:txBody>
          <a:bodyPr>
            <a:normAutofit/>
          </a:bodyPr>
          <a:lstStyle/>
          <a:p>
            <a:pPr>
              <a:lnSpc>
                <a:spcPct val="120000"/>
              </a:lnSpc>
            </a:pPr>
            <a:r>
              <a:rPr lang="en-GB" dirty="0" smtClean="0"/>
              <a:t>Centrally overseen</a:t>
            </a:r>
          </a:p>
          <a:p>
            <a:pPr lvl="1">
              <a:lnSpc>
                <a:spcPct val="120000"/>
              </a:lnSpc>
            </a:pPr>
            <a:r>
              <a:rPr lang="en-GB" dirty="0" smtClean="0"/>
              <a:t>Criteria set centrally</a:t>
            </a:r>
          </a:p>
          <a:p>
            <a:pPr>
              <a:lnSpc>
                <a:spcPct val="120000"/>
              </a:lnSpc>
            </a:pPr>
            <a:r>
              <a:rPr lang="en-GB" dirty="0" smtClean="0"/>
              <a:t>Delivered by Divisions, annually</a:t>
            </a:r>
          </a:p>
          <a:p>
            <a:pPr lvl="0">
              <a:lnSpc>
                <a:spcPct val="120000"/>
              </a:lnSpc>
            </a:pPr>
            <a:r>
              <a:rPr lang="en-GB" dirty="0"/>
              <a:t>Nominations </a:t>
            </a:r>
            <a:r>
              <a:rPr lang="en-GB" dirty="0" smtClean="0"/>
              <a:t>made </a:t>
            </a:r>
            <a:r>
              <a:rPr lang="en-GB" dirty="0"/>
              <a:t>by </a:t>
            </a:r>
            <a:r>
              <a:rPr lang="en-GB" dirty="0" err="1" smtClean="0"/>
              <a:t>HoDs</a:t>
            </a:r>
            <a:r>
              <a:rPr lang="en-GB" dirty="0" smtClean="0"/>
              <a:t> </a:t>
            </a:r>
            <a:r>
              <a:rPr lang="en-GB" dirty="0"/>
              <a:t> </a:t>
            </a:r>
          </a:p>
          <a:p>
            <a:pPr lvl="0">
              <a:lnSpc>
                <a:spcPct val="120000"/>
              </a:lnSpc>
            </a:pPr>
            <a:r>
              <a:rPr lang="en-GB" dirty="0"/>
              <a:t>Decisions </a:t>
            </a:r>
            <a:r>
              <a:rPr lang="en-GB" dirty="0" smtClean="0"/>
              <a:t>made </a:t>
            </a:r>
            <a:r>
              <a:rPr lang="en-GB" dirty="0"/>
              <a:t>by Divisional Boards, or by an appropriately senior and experienced sub-committee of the Board, on the delegated authority of the Board</a:t>
            </a:r>
            <a:r>
              <a:rPr lang="en-GB" dirty="0" smtClean="0"/>
              <a:t>.</a:t>
            </a:r>
          </a:p>
          <a:p>
            <a:pPr lvl="1">
              <a:lnSpc>
                <a:spcPct val="120000"/>
              </a:lnSpc>
            </a:pPr>
            <a:r>
              <a:rPr lang="en-GB" dirty="0" smtClean="0"/>
              <a:t>MSD panel of 6 members from 4 Departments and chaired by </a:t>
            </a:r>
            <a:r>
              <a:rPr lang="en-GB" dirty="0" err="1" smtClean="0"/>
              <a:t>HMcS</a:t>
            </a:r>
            <a:endParaRPr lang="en-GB" dirty="0"/>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lstStyle/>
          <a:p>
            <a:pPr algn="ctr"/>
            <a:r>
              <a:rPr lang="en-GB" sz="3600" dirty="0" smtClean="0"/>
              <a:t>Submission requirements: </a:t>
            </a:r>
            <a:endParaRPr lang="en-GB" sz="3600" dirty="0"/>
          </a:p>
        </p:txBody>
      </p:sp>
      <p:sp>
        <p:nvSpPr>
          <p:cNvPr id="3" name="Content Placeholder 2"/>
          <p:cNvSpPr>
            <a:spLocks noGrp="1"/>
          </p:cNvSpPr>
          <p:nvPr>
            <p:ph idx="1"/>
          </p:nvPr>
        </p:nvSpPr>
        <p:spPr>
          <a:xfrm>
            <a:off x="204700" y="991987"/>
            <a:ext cx="8728364" cy="5866013"/>
          </a:xfrm>
        </p:spPr>
        <p:txBody>
          <a:bodyPr>
            <a:normAutofit fontScale="55000" lnSpcReduction="20000"/>
          </a:bodyPr>
          <a:lstStyle/>
          <a:p>
            <a:pPr marL="342900" lvl="1" indent="-342900">
              <a:lnSpc>
                <a:spcPct val="140000"/>
              </a:lnSpc>
            </a:pPr>
            <a:r>
              <a:rPr lang="en-GB" sz="3200" dirty="0"/>
              <a:t>Completed application </a:t>
            </a:r>
            <a:r>
              <a:rPr lang="en-GB" sz="3200" dirty="0" smtClean="0"/>
              <a:t>form</a:t>
            </a:r>
          </a:p>
          <a:p>
            <a:pPr marL="342900" lvl="1" indent="-342900">
              <a:lnSpc>
                <a:spcPct val="140000"/>
              </a:lnSpc>
            </a:pPr>
            <a:r>
              <a:rPr lang="en-GB" sz="3200" dirty="0" smtClean="0"/>
              <a:t>An </a:t>
            </a:r>
            <a:r>
              <a:rPr lang="en-GB" sz="3200" dirty="0"/>
              <a:t>up-to-date CV </a:t>
            </a:r>
            <a:endParaRPr lang="en-GB" sz="3200" dirty="0" smtClean="0"/>
          </a:p>
          <a:p>
            <a:pPr marL="342900" lvl="1" indent="-342900">
              <a:lnSpc>
                <a:spcPct val="140000"/>
              </a:lnSpc>
            </a:pPr>
            <a:r>
              <a:rPr lang="en-GB" sz="3200" dirty="0" smtClean="0"/>
              <a:t>a HoD statement confirming </a:t>
            </a:r>
            <a:r>
              <a:rPr lang="en-GB" sz="3200" dirty="0"/>
              <a:t>that the individual’s duties are comparable to an academic post-holder; </a:t>
            </a:r>
          </a:p>
          <a:p>
            <a:pPr marL="342900" lvl="1" indent="-342900">
              <a:lnSpc>
                <a:spcPct val="140000"/>
              </a:lnSpc>
            </a:pPr>
            <a:r>
              <a:rPr lang="en-GB" sz="3200" dirty="0" smtClean="0"/>
              <a:t>a </a:t>
            </a:r>
            <a:r>
              <a:rPr lang="en-GB" sz="3200" dirty="0"/>
              <a:t>short reference by </a:t>
            </a:r>
            <a:r>
              <a:rPr lang="en-GB" sz="3200" dirty="0" smtClean="0"/>
              <a:t>HoD or </a:t>
            </a:r>
            <a:r>
              <a:rPr lang="en-GB" sz="3200" dirty="0"/>
              <a:t>appropriate, senior academic from </a:t>
            </a:r>
            <a:r>
              <a:rPr lang="en-GB" sz="3200" dirty="0" smtClean="0"/>
              <a:t>the </a:t>
            </a:r>
            <a:r>
              <a:rPr lang="en-GB" sz="3200" dirty="0"/>
              <a:t>Department, attesting to the quality of the individual’s contribution and demonstrating that the </a:t>
            </a:r>
            <a:r>
              <a:rPr lang="en-GB" sz="3200" dirty="0" smtClean="0"/>
              <a:t>criteria </a:t>
            </a:r>
            <a:r>
              <a:rPr lang="en-GB" sz="3200" dirty="0"/>
              <a:t>have been met</a:t>
            </a:r>
            <a:r>
              <a:rPr lang="en-GB" sz="3200" dirty="0" smtClean="0"/>
              <a:t>.</a:t>
            </a:r>
          </a:p>
          <a:p>
            <a:pPr marL="342900" lvl="1" indent="-342900">
              <a:lnSpc>
                <a:spcPct val="140000"/>
              </a:lnSpc>
            </a:pPr>
            <a:r>
              <a:rPr lang="en-GB" sz="3200" dirty="0" smtClean="0"/>
              <a:t>an </a:t>
            </a:r>
            <a:r>
              <a:rPr lang="en-GB" sz="3200" dirty="0"/>
              <a:t>independent, external assessment obtained by </a:t>
            </a:r>
            <a:r>
              <a:rPr lang="en-GB" sz="3200" dirty="0" smtClean="0"/>
              <a:t>the </a:t>
            </a:r>
            <a:r>
              <a:rPr lang="en-GB" sz="3200" dirty="0"/>
              <a:t>Head of Department or, if not you, by the departmental referee, of the individual’s research standing.</a:t>
            </a:r>
            <a:endParaRPr lang="en-GB" sz="3200" dirty="0"/>
          </a:p>
          <a:p>
            <a:pPr lvl="0">
              <a:lnSpc>
                <a:spcPct val="140000"/>
              </a:lnSpc>
            </a:pPr>
            <a:r>
              <a:rPr lang="en-GB" sz="3200" dirty="0" smtClean="0"/>
              <a:t>Division may seek </a:t>
            </a:r>
            <a:r>
              <a:rPr lang="en-GB" sz="3200" dirty="0"/>
              <a:t>additional references, including external references, if </a:t>
            </a:r>
            <a:r>
              <a:rPr lang="en-GB" sz="3200" dirty="0" smtClean="0"/>
              <a:t>deemed </a:t>
            </a:r>
            <a:r>
              <a:rPr lang="en-GB" sz="3200" dirty="0"/>
              <a:t>necessary </a:t>
            </a:r>
            <a:endParaRPr lang="en-GB" sz="3200" dirty="0" smtClean="0"/>
          </a:p>
          <a:p>
            <a:pPr lvl="0">
              <a:lnSpc>
                <a:spcPct val="140000"/>
              </a:lnSpc>
            </a:pPr>
            <a:r>
              <a:rPr lang="en-GB" sz="3200" dirty="0" smtClean="0"/>
              <a:t>The </a:t>
            </a:r>
            <a:r>
              <a:rPr lang="en-GB" sz="3200" dirty="0"/>
              <a:t>Medical Sciences Division will seek </a:t>
            </a:r>
            <a:r>
              <a:rPr lang="en-GB" sz="3200" dirty="0" smtClean="0"/>
              <a:t>such additional </a:t>
            </a:r>
            <a:r>
              <a:rPr lang="en-GB" sz="3200" dirty="0"/>
              <a:t>references.</a:t>
            </a:r>
          </a:p>
          <a:p>
            <a:pPr>
              <a:lnSpc>
                <a:spcPct val="140000"/>
              </a:lnSpc>
            </a:pPr>
            <a:r>
              <a:rPr lang="en-GB" sz="3200" dirty="0"/>
              <a:t> </a:t>
            </a:r>
            <a:r>
              <a:rPr lang="en-GB" sz="3200" dirty="0" smtClean="0"/>
              <a:t>Applications </a:t>
            </a:r>
            <a:r>
              <a:rPr lang="en-GB" sz="3200" dirty="0"/>
              <a:t>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smtClean="0"/>
              <a:t>Criteria</a:t>
            </a:r>
            <a:endParaRPr lang="en-GB" dirty="0"/>
          </a:p>
        </p:txBody>
      </p:sp>
      <p:sp>
        <p:nvSpPr>
          <p:cNvPr id="3" name="Content Placeholder 2"/>
          <p:cNvSpPr>
            <a:spLocks noGrp="1"/>
          </p:cNvSpPr>
          <p:nvPr>
            <p:ph idx="1"/>
          </p:nvPr>
        </p:nvSpPr>
        <p:spPr>
          <a:xfrm>
            <a:off x="-124691" y="1225176"/>
            <a:ext cx="9160626" cy="5358504"/>
          </a:xfrm>
        </p:spPr>
        <p:txBody>
          <a:bodyPr>
            <a:normAutofit/>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smtClean="0"/>
              <a:t>Criteria notes</a:t>
            </a:r>
            <a:endParaRPr lang="en-GB" dirty="0"/>
          </a:p>
        </p:txBody>
      </p:sp>
      <p:sp>
        <p:nvSpPr>
          <p:cNvPr id="3" name="Content Placeholder 2"/>
          <p:cNvSpPr>
            <a:spLocks noGrp="1"/>
          </p:cNvSpPr>
          <p:nvPr>
            <p:ph idx="1"/>
          </p:nvPr>
        </p:nvSpPr>
        <p:spPr>
          <a:xfrm>
            <a:off x="191193" y="1193856"/>
            <a:ext cx="8803178" cy="4982499"/>
          </a:xfrm>
        </p:spPr>
        <p:txBody>
          <a:bodyPr>
            <a:normAutofit/>
          </a:bodyPr>
          <a:lstStyle/>
          <a:p>
            <a:pPr>
              <a:lnSpc>
                <a:spcPct val="120000"/>
              </a:lnSpc>
            </a:pPr>
            <a:r>
              <a:rPr lang="en-GB" dirty="0" smtClean="0"/>
              <a:t>Applicants have to meet all 3 criteria</a:t>
            </a:r>
          </a:p>
          <a:p>
            <a:pPr lvl="1">
              <a:lnSpc>
                <a:spcPct val="120000"/>
              </a:lnSpc>
            </a:pPr>
            <a:r>
              <a:rPr lang="en-GB" dirty="0" smtClean="0"/>
              <a:t>Excellence in one area does not mean no contribution is needed in another</a:t>
            </a:r>
          </a:p>
          <a:p>
            <a:pPr>
              <a:lnSpc>
                <a:spcPct val="120000"/>
              </a:lnSpc>
            </a:pPr>
            <a:r>
              <a:rPr lang="en-GB" dirty="0" smtClean="0"/>
              <a:t>Criteria for AP and URL are </a:t>
            </a:r>
            <a:r>
              <a:rPr lang="en-GB" b="1" dirty="0" smtClean="0"/>
              <a:t>THE SAME</a:t>
            </a:r>
          </a:p>
          <a:p>
            <a:pPr>
              <a:lnSpc>
                <a:spcPct val="120000"/>
              </a:lnSpc>
            </a:pPr>
            <a:r>
              <a:rPr lang="en-GB" strike="sngStrike" dirty="0" smtClean="0">
                <a:solidFill>
                  <a:srgbClr val="FF0000"/>
                </a:solidFill>
              </a:rPr>
              <a:t>The only difference depends on the grade of appointment: </a:t>
            </a:r>
          </a:p>
          <a:p>
            <a:pPr lvl="1">
              <a:lnSpc>
                <a:spcPct val="120000"/>
              </a:lnSpc>
            </a:pPr>
            <a:r>
              <a:rPr lang="en-GB" strike="sngStrike" dirty="0" smtClean="0">
                <a:solidFill>
                  <a:srgbClr val="FF0000"/>
                </a:solidFill>
              </a:rPr>
              <a:t>Grade 8 or below: URL</a:t>
            </a:r>
          </a:p>
          <a:p>
            <a:pPr lvl="1">
              <a:lnSpc>
                <a:spcPct val="120000"/>
              </a:lnSpc>
            </a:pPr>
            <a:r>
              <a:rPr lang="en-GB" strike="sngStrike" dirty="0" smtClean="0">
                <a:solidFill>
                  <a:srgbClr val="FF0000"/>
                </a:solidFill>
              </a:rPr>
              <a:t>Grade 9 or above: AP</a:t>
            </a:r>
          </a:p>
          <a:p>
            <a:pPr>
              <a:lnSpc>
                <a:spcPct val="120000"/>
              </a:lnSpc>
            </a:pPr>
            <a:r>
              <a:rPr lang="en-GB" dirty="0" smtClean="0"/>
              <a:t>URL is NOT a stepping stone to AP</a:t>
            </a:r>
            <a:endParaRPr lang="en-GB" dirty="0"/>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smtClean="0"/>
              <a:t>Things to note</a:t>
            </a:r>
            <a:endParaRPr lang="en-GB" dirty="0"/>
          </a:p>
        </p:txBody>
      </p:sp>
      <p:sp>
        <p:nvSpPr>
          <p:cNvPr id="3" name="Content Placeholder 2"/>
          <p:cNvSpPr>
            <a:spLocks noGrp="1"/>
          </p:cNvSpPr>
          <p:nvPr>
            <p:ph idx="1"/>
          </p:nvPr>
        </p:nvSpPr>
        <p:spPr/>
        <p:txBody>
          <a:bodyPr>
            <a:normAutofit fontScale="92500"/>
          </a:bodyPr>
          <a:lstStyle/>
          <a:p>
            <a:pPr>
              <a:lnSpc>
                <a:spcPct val="120000"/>
              </a:lnSpc>
            </a:pPr>
            <a:r>
              <a:rPr lang="en-GB" dirty="0" smtClean="0"/>
              <a:t>Reapplications within a year are strongly discouraged</a:t>
            </a:r>
          </a:p>
          <a:p>
            <a:pPr>
              <a:lnSpc>
                <a:spcPct val="120000"/>
              </a:lnSpc>
            </a:pPr>
            <a:r>
              <a:rPr lang="en-GB" dirty="0" smtClean="0"/>
              <a:t>Any reapplications have to spell out what has changed</a:t>
            </a:r>
          </a:p>
          <a:p>
            <a:pPr>
              <a:lnSpc>
                <a:spcPct val="120000"/>
              </a:lnSpc>
            </a:pPr>
            <a:r>
              <a:rPr lang="en-GB" dirty="0" smtClean="0"/>
              <a:t>Can be a mistake to go in early</a:t>
            </a:r>
          </a:p>
          <a:p>
            <a:pPr>
              <a:lnSpc>
                <a:spcPct val="120000"/>
              </a:lnSpc>
            </a:pPr>
            <a:r>
              <a:rPr lang="en-GB" dirty="0" smtClean="0"/>
              <a:t>No appeal </a:t>
            </a:r>
            <a:r>
              <a:rPr lang="en-GB" dirty="0" smtClean="0"/>
              <a:t>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endParaRPr lang="en-GB" dirty="0"/>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smtClean="0"/>
              <a:t>Common pitfalls</a:t>
            </a:r>
            <a:endParaRPr lang="en-GB" dirty="0"/>
          </a:p>
        </p:txBody>
      </p:sp>
      <p:sp>
        <p:nvSpPr>
          <p:cNvPr id="3" name="Content Placeholder 2"/>
          <p:cNvSpPr>
            <a:spLocks noGrp="1"/>
          </p:cNvSpPr>
          <p:nvPr>
            <p:ph idx="1"/>
          </p:nvPr>
        </p:nvSpPr>
        <p:spPr/>
        <p:txBody>
          <a:bodyPr/>
          <a:lstStyle/>
          <a:p>
            <a:pPr>
              <a:lnSpc>
                <a:spcPct val="120000"/>
              </a:lnSpc>
            </a:pPr>
            <a:r>
              <a:rPr lang="en-GB" dirty="0" smtClean="0"/>
              <a:t>Not meeting both research independence and teaching requirements</a:t>
            </a:r>
          </a:p>
          <a:p>
            <a:pPr>
              <a:lnSpc>
                <a:spcPct val="120000"/>
              </a:lnSpc>
            </a:pPr>
            <a:r>
              <a:rPr lang="en-GB" dirty="0" smtClean="0"/>
              <a:t>Not having sufficient evidence of research independence</a:t>
            </a:r>
            <a:endParaRPr lang="en-GB" dirty="0"/>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r>
              <a:rPr lang="en-GB" sz="1800" dirty="0" smtClean="0"/>
              <a:t/>
            </a:r>
            <a:br>
              <a:rPr lang="en-GB" sz="1800" dirty="0" smtClean="0"/>
            </a:br>
            <a:r>
              <a:rPr lang="en-GB" sz="1800" dirty="0" smtClean="0"/>
              <a:t/>
            </a:r>
            <a:br>
              <a:rPr lang="en-GB" sz="1800" dirty="0" smtClean="0"/>
            </a:br>
            <a:r>
              <a:rPr lang="en-GB" sz="2400" b="1" dirty="0" smtClean="0"/>
              <a:t>The </a:t>
            </a:r>
            <a:r>
              <a:rPr lang="en-GB" sz="2400" b="1" dirty="0"/>
              <a:t>applicant must demonstrate substantial independent research achievements. </a:t>
            </a:r>
            <a:r>
              <a:rPr lang="en-GB" sz="2400" b="1" dirty="0" smtClean="0"/>
              <a:t>Provide </a:t>
            </a:r>
            <a:r>
              <a:rPr lang="en-GB" sz="2400" b="1" dirty="0"/>
              <a:t>full details of all publications during your academic career; you may cross-refer to your CV if you wish. </a:t>
            </a:r>
            <a:r>
              <a:rPr lang="en-GB" sz="2400" b="1" dirty="0">
                <a:solidFill>
                  <a:srgbClr val="FF0000"/>
                </a:solidFill>
              </a:rPr>
              <a:t>Please clearly indicate your name in bold and list your publications in the following order: </a:t>
            </a:r>
            <a:r>
              <a:rPr lang="en-GB" sz="2400" b="1" dirty="0" smtClean="0">
                <a:solidFill>
                  <a:srgbClr val="FF0000"/>
                </a:solidFill>
              </a:rPr>
              <a:t/>
            </a:r>
            <a:br>
              <a:rPr lang="en-GB" sz="2400" b="1" dirty="0" smtClean="0">
                <a:solidFill>
                  <a:srgbClr val="FF0000"/>
                </a:solidFill>
              </a:rPr>
            </a:br>
            <a:r>
              <a:rPr lang="en-GB" sz="2400" b="1" dirty="0" smtClean="0">
                <a:solidFill>
                  <a:srgbClr val="FF0000"/>
                </a:solidFill>
              </a:rPr>
              <a:t>a) Senior Author  b) First Author  c) Other </a:t>
            </a:r>
            <a:r>
              <a:rPr lang="en-GB" sz="2400" b="1" dirty="0">
                <a:solidFill>
                  <a:srgbClr val="FF0000"/>
                </a:solidFill>
              </a:rPr>
              <a:t>Author</a:t>
            </a:r>
            <a:br>
              <a:rPr lang="en-GB" sz="2400" b="1" dirty="0">
                <a:solidFill>
                  <a:srgbClr val="FF0000"/>
                </a:solidFill>
              </a:rPr>
            </a:br>
            <a:r>
              <a:rPr lang="en-GB" sz="2400" b="1" dirty="0"/>
              <a:t/>
            </a:r>
            <a:br>
              <a:rPr lang="en-GB" sz="2400" b="1" dirty="0"/>
            </a:br>
            <a:r>
              <a:rPr lang="en-GB" sz="2400" b="1" strike="sngStrike" dirty="0" smtClean="0"/>
              <a:t>Please </a:t>
            </a:r>
            <a:r>
              <a:rPr lang="en-GB" sz="2400" b="1" strike="sngStrike" dirty="0"/>
              <a:t>clearly indicate if you are first or senior author and list these publications first, indicating the date of publication</a:t>
            </a:r>
            <a:r>
              <a:rPr lang="en-GB" sz="2400" b="1" strike="sngStrike" dirty="0" smtClean="0"/>
              <a:t>.</a:t>
            </a:r>
            <a:r>
              <a:rPr lang="en-GB" sz="2400" b="1" strike="sngStrike" dirty="0"/>
              <a:t/>
            </a:r>
            <a:br>
              <a:rPr lang="en-GB" sz="2400" b="1" strike="sngStrike" dirty="0"/>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smtClean="0"/>
              <a:t>Substantial</a:t>
            </a:r>
          </a:p>
          <a:p>
            <a:pPr>
              <a:lnSpc>
                <a:spcPct val="120000"/>
              </a:lnSpc>
            </a:pPr>
            <a:r>
              <a:rPr lang="en-GB" dirty="0" smtClean="0"/>
              <a:t>Independent</a:t>
            </a:r>
          </a:p>
          <a:p>
            <a:pPr>
              <a:lnSpc>
                <a:spcPct val="120000"/>
              </a:lnSpc>
            </a:pPr>
            <a:r>
              <a:rPr lang="en-GB" strike="sngStrike" dirty="0" smtClean="0"/>
              <a:t>List first and senior au pubs separately </a:t>
            </a:r>
            <a:r>
              <a:rPr lang="en-GB" dirty="0" smtClean="0">
                <a:solidFill>
                  <a:srgbClr val="FF0000"/>
                </a:solidFill>
              </a:rPr>
              <a:t>Indicate the date </a:t>
            </a:r>
            <a:r>
              <a:rPr lang="en-GB" dirty="0" smtClean="0">
                <a:solidFill>
                  <a:srgbClr val="FF0000"/>
                </a:solidFill>
              </a:rPr>
              <a:t>of publication </a:t>
            </a:r>
            <a:r>
              <a:rPr lang="en-GB" dirty="0" smtClean="0">
                <a:solidFill>
                  <a:srgbClr val="FF0000"/>
                </a:solidFill>
              </a:rPr>
              <a:t>and </a:t>
            </a:r>
            <a:r>
              <a:rPr lang="en-GB" dirty="0" smtClean="0">
                <a:solidFill>
                  <a:srgbClr val="FF0000"/>
                </a:solidFill>
              </a:rPr>
              <a:t>put your name in bold</a:t>
            </a:r>
            <a:endParaRPr lang="en-GB" dirty="0">
              <a:solidFill>
                <a:srgbClr val="FF0000"/>
              </a:solidFill>
            </a:endParaRPr>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B448B6-31AB-4825-AA3A-326D18345039}">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adcfa805-e237-4af0-86e0-efffb5656f00"/>
    <ds:schemaRef ds:uri="http://www.w3.org/XML/1998/namespace"/>
    <ds:schemaRef ds:uri="http://purl.org/dc/elements/1.1/"/>
  </ds:schemaRefs>
</ds:datastoreItem>
</file>

<file path=customXml/itemProps2.xml><?xml version="1.0" encoding="utf-8"?>
<ds:datastoreItem xmlns:ds="http://schemas.openxmlformats.org/officeDocument/2006/customXml" ds:itemID="{E8DD397B-4C17-457E-8530-43360D6C9C93}">
  <ds:schemaRefs>
    <ds:schemaRef ds:uri="http://schemas.microsoft.com/sharepoint/v3/contenttype/forms"/>
  </ds:schemaRefs>
</ds:datastoreItem>
</file>

<file path=customXml/itemProps3.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456</TotalTime>
  <Words>1199</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Demystifying the AP / URL process</vt:lpstr>
      <vt:lpstr>Titular titles</vt:lpstr>
      <vt:lpstr>What is the process?</vt:lpstr>
      <vt:lpstr>Submission requirements: </vt:lpstr>
      <vt:lpstr>Criteria</vt:lpstr>
      <vt:lpstr>Criteria notes</vt:lpstr>
      <vt:lpstr>Things to note</vt:lpstr>
      <vt:lpstr>Common pitfalls</vt:lpstr>
      <vt:lpstr>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Please clearly indicate if you are first or senior author and list these publications first, indicating the date of publication.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The title requires that some teaching is undertaken. However, references to teaching need not merely relate to undergraduate teaching. A distinguished researcher would usually have some responsibility for graduate supervision.  Please give:   i) Full details of all teaching (please details of date, number of session, course name, etc.).  (ii) Full details and numbers of all graduate students whom you have formally supervised, including dates when this work took place and level of student (e.g.: MSc, DPhil).  </vt:lpstr>
      <vt:lpstr>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Changes in the 2020/2021 cycle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14</cp:revision>
  <dcterms:created xsi:type="dcterms:W3CDTF">2021-11-08T11:33:46Z</dcterms:created>
  <dcterms:modified xsi:type="dcterms:W3CDTF">2022-01-05T14:30:59Z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