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1"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44" autoAdjust="0"/>
    <p:restoredTop sz="94660"/>
  </p:normalViewPr>
  <p:slideViewPr>
    <p:cSldViewPr snapToGrid="0">
      <p:cViewPr varScale="1">
        <p:scale>
          <a:sx n="111" d="100"/>
          <a:sy n="111" d="100"/>
        </p:scale>
        <p:origin x="3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07/01/2022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07/01/2022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07/01/2022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07/01/2022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Demystifying the AP process</a:t>
            </a:r>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a:t>Helen McShane</a:t>
            </a:r>
          </a:p>
          <a:p>
            <a:r>
              <a:rPr lang="en-GB" dirty="0"/>
              <a:t>Deputy Head (Personnel and Translation), Medical Sciences Division</a:t>
            </a:r>
          </a:p>
          <a:p>
            <a:r>
              <a:rPr lang="en-GB" dirty="0"/>
              <a:t>Chair, AP/URL panel, MSD</a:t>
            </a:r>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r>
              <a:rPr lang="en-GB" sz="2400" b="1" dirty="0"/>
              <a:t/>
            </a:r>
            <a:br>
              <a:rPr lang="en-GB" sz="2400" b="1" dirty="0"/>
            </a:br>
            <a:r>
              <a:rPr lang="en-GB" sz="2400" b="1" dirty="0"/>
              <a:t/>
            </a:r>
            <a:br>
              <a:rPr lang="en-GB" sz="2400" b="1" dirty="0"/>
            </a:br>
            <a:r>
              <a:rPr lang="en-GB" sz="2400" b="1" dirty="0"/>
              <a:t/>
            </a:r>
            <a:br>
              <a:rPr lang="en-GB" sz="2400" b="1" dirty="0"/>
            </a:br>
            <a:r>
              <a:rPr lang="en-GB" sz="2400" b="1" dirty="0"/>
              <a:t/>
            </a:r>
            <a:br>
              <a:rPr lang="en-GB" sz="2400" b="1" dirty="0"/>
            </a:br>
            <a:r>
              <a:rPr lang="en-GB" sz="2400" b="1" dirty="0"/>
              <a:t>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br>
              <a:rPr lang="en-GB" sz="2400" b="1" dirty="0"/>
            </a:br>
            <a:r>
              <a:rPr lang="en-GB" sz="2400" b="1" dirty="0"/>
              <a:t/>
            </a:r>
            <a:br>
              <a:rPr lang="en-GB" sz="2400" b="1" dirty="0"/>
            </a:br>
            <a:r>
              <a:rPr lang="en-GB" sz="2400" b="1" dirty="0"/>
              <a:t> </a:t>
            </a:r>
            <a:br>
              <a:rPr lang="en-GB" sz="2400" b="1" dirty="0"/>
            </a:br>
            <a:r>
              <a:rPr lang="en-GB" sz="2400" b="1" dirty="0"/>
              <a:t/>
            </a:r>
            <a:br>
              <a:rPr lang="en-GB" sz="2400" b="1" dirty="0"/>
            </a:br>
            <a:r>
              <a:rPr lang="en-GB" sz="2400" b="1" dirty="0"/>
              <a:t/>
            </a: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a:t>
            </a:r>
          </a:p>
          <a:p>
            <a:r>
              <a:rPr lang="en-GB" dirty="0"/>
              <a:t>Team science is understood but what is your contribution</a:t>
            </a:r>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PI / Co-app</a:t>
            </a:r>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gn="ctr">
              <a:lnSpc>
                <a:spcPct val="110000"/>
              </a:lnSpc>
            </a:pPr>
            <a:r>
              <a:rPr lang="en-GB" sz="2400" b="1" dirty="0"/>
              <a:t/>
            </a:r>
            <a:br>
              <a:rPr lang="en-GB" sz="2400" b="1" dirty="0"/>
            </a:br>
            <a:r>
              <a:rPr lang="en-GB" sz="2400" b="1" dirty="0"/>
              <a:t/>
            </a:r>
            <a:br>
              <a:rPr lang="en-GB" sz="2400" b="1" dirty="0"/>
            </a:br>
            <a:r>
              <a:rPr lang="en-GB" sz="2400" b="1" dirty="0"/>
              <a:t/>
            </a:r>
            <a:br>
              <a:rPr lang="en-GB" sz="2400" b="1" dirty="0"/>
            </a:br>
            <a:r>
              <a:rPr lang="en-GB" sz="2400" b="1" dirty="0"/>
              <a:t/>
            </a:r>
            <a:br>
              <a:rPr lang="en-GB" sz="2400" b="1" dirty="0"/>
            </a:br>
            <a:r>
              <a:rPr lang="en-GB" sz="2400" b="1" dirty="0"/>
              <a:t/>
            </a:r>
            <a:br>
              <a:rPr lang="en-GB" sz="2400" b="1" dirty="0"/>
            </a:br>
            <a:r>
              <a:rPr lang="en-GB" sz="2400" b="1" dirty="0"/>
              <a:t/>
            </a:r>
            <a:br>
              <a:rPr lang="en-GB" sz="2400" b="1" dirty="0"/>
            </a:br>
            <a:r>
              <a:rPr lang="en-GB" sz="2400" b="1" dirty="0"/>
              <a:t>The title requires that some teaching is undertaken. However, references to teaching need not merely relate to undergraduate teaching. A distinguished researcher would usually have some responsibility for graduate supervision.  Please give:</a:t>
            </a:r>
            <a:br>
              <a:rPr lang="en-GB" sz="2400" b="1" dirty="0"/>
            </a:br>
            <a:r>
              <a:rPr lang="en-GB" sz="2400" b="1" dirty="0"/>
              <a:t> </a:t>
            </a:r>
            <a:br>
              <a:rPr lang="en-GB" sz="2400" b="1" dirty="0"/>
            </a:br>
            <a:r>
              <a:rPr lang="en-GB" sz="2400" b="1" dirty="0" err="1"/>
              <a:t>i</a:t>
            </a:r>
            <a:r>
              <a:rPr lang="en-GB" sz="2400" b="1" dirty="0"/>
              <a:t>)	Full details of all teaching (please details of date, number of session, course name, etc.).</a:t>
            </a:r>
            <a:br>
              <a:rPr lang="en-GB" sz="2400" b="1" dirty="0"/>
            </a:br>
            <a:r>
              <a:rPr lang="en-GB" sz="2400" b="1" dirty="0"/>
              <a:t/>
            </a:r>
            <a:br>
              <a:rPr lang="en-GB" sz="2400" b="1" dirty="0"/>
            </a:br>
            <a:r>
              <a:rPr lang="en-GB" sz="2400" b="1" dirty="0"/>
              <a:t>(ii) Full details and numbers of all graduate students whom you have formally supervised, including dates when this work took place and level of student (e.g.: MSc, DPhil).</a:t>
            </a:r>
            <a:br>
              <a:rPr lang="en-GB" sz="2400" b="1" dirty="0"/>
            </a:br>
            <a:r>
              <a:rPr lang="en-GB" sz="2400" b="1" dirty="0"/>
              <a:t/>
            </a:r>
            <a:br>
              <a:rPr lang="en-GB" sz="2400" b="1" dirty="0"/>
            </a:br>
            <a:endParaRPr lang="en-GB" sz="2400" b="1" dirty="0"/>
          </a:p>
        </p:txBody>
      </p:sp>
      <p:sp>
        <p:nvSpPr>
          <p:cNvPr id="4" name="TextBox 3"/>
          <p:cNvSpPr txBox="1"/>
          <p:nvPr/>
        </p:nvSpPr>
        <p:spPr>
          <a:xfrm>
            <a:off x="877455" y="4978400"/>
            <a:ext cx="7924800" cy="954107"/>
          </a:xfrm>
          <a:prstGeom prst="rect">
            <a:avLst/>
          </a:prstGeom>
          <a:noFill/>
        </p:spPr>
        <p:txBody>
          <a:bodyPr wrap="square" rtlCol="0">
            <a:spAutoFit/>
          </a:bodyPr>
          <a:lstStyle/>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Graduate supervision is expected</a:t>
            </a:r>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400" dirty="0"/>
              <a:t/>
            </a:r>
            <a:br>
              <a:rPr lang="en-GB" sz="2400" dirty="0"/>
            </a:br>
            <a:r>
              <a:rPr lang="en-GB" sz="2000" b="1" dirty="0"/>
              <a:t>The 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a:t>(</a:t>
            </a:r>
            <a:r>
              <a:rPr lang="en-GB" sz="2000" b="1" dirty="0" err="1"/>
              <a:t>i</a:t>
            </a:r>
            <a:r>
              <a:rPr lang="en-GB" sz="2000" b="1" dirty="0"/>
              <a:t>)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a:t>
            </a:r>
            <a:br>
              <a:rPr lang="en-GB" sz="2000" b="1" dirty="0"/>
            </a:br>
            <a:r>
              <a:rPr lang="en-GB" sz="2000" b="1" dirty="0"/>
              <a:t/>
            </a:r>
            <a:br>
              <a:rPr lang="en-GB" sz="2000" b="1" dirty="0"/>
            </a:br>
            <a:r>
              <a:rPr lang="en-GB" sz="2000" b="1" dirty="0"/>
              <a:t>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br>
              <a:rPr lang="en-GB" sz="2000" b="1" dirty="0"/>
            </a:br>
            <a:r>
              <a:rPr lang="en-GB" sz="2000" b="1" dirty="0"/>
              <a:t/>
            </a:r>
            <a:br>
              <a:rPr lang="en-GB" sz="2000" b="1" dirty="0"/>
            </a:br>
            <a:r>
              <a:rPr lang="en-GB" sz="2000" b="1" dirty="0"/>
              <a:t>You are also invited to state whether you have been impacted by caring responsibilities during lockdown, furlough and laboratory closure in 2020 and beyond.</a:t>
            </a:r>
            <a:br>
              <a:rPr lang="en-GB" sz="2000" b="1" dirty="0"/>
            </a:br>
            <a:r>
              <a:rPr lang="en-GB" sz="2000" b="1" dirty="0"/>
              <a:t/>
            </a:r>
            <a:br>
              <a:rPr lang="en-GB" sz="2000" b="1" dirty="0"/>
            </a:br>
            <a:r>
              <a:rPr lang="en-GB" sz="2000" b="1" dirty="0"/>
              <a:t>(ii)	Describing any marks of esteem that you have achieved.  These might include, for example, being asked to deliver external lectures, participating in the editorial boards of academic journals etc.</a:t>
            </a:r>
            <a:br>
              <a:rPr lang="en-GB" sz="2000" b="1" dirty="0"/>
            </a:br>
            <a:r>
              <a:rPr lang="en-GB" sz="2000" b="1" dirty="0"/>
              <a:t/>
            </a: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Changes in the 2020/2021 cycle</a:t>
            </a:r>
          </a:p>
        </p:txBody>
      </p:sp>
      <p:sp>
        <p:nvSpPr>
          <p:cNvPr id="3" name="Content Placeholder 2"/>
          <p:cNvSpPr>
            <a:spLocks noGrp="1"/>
          </p:cNvSpPr>
          <p:nvPr>
            <p:ph idx="1"/>
          </p:nvPr>
        </p:nvSpPr>
        <p:spPr/>
        <p:txBody>
          <a:bodyPr>
            <a:normAutofit fontScale="77500" lnSpcReduction="20000"/>
          </a:bodyPr>
          <a:lstStyle/>
          <a:p>
            <a:pPr>
              <a:lnSpc>
                <a:spcPct val="110000"/>
              </a:lnSpc>
            </a:pPr>
            <a:r>
              <a:rPr lang="en-GB" dirty="0"/>
              <a:t>No URL call</a:t>
            </a:r>
          </a:p>
          <a:p>
            <a:pPr>
              <a:lnSpc>
                <a:spcPct val="110000"/>
              </a:lnSpc>
            </a:pPr>
            <a:r>
              <a:rPr lang="en-GB" dirty="0"/>
              <a:t>Only for AP applicants</a:t>
            </a:r>
          </a:p>
          <a:p>
            <a:pPr lvl="1">
              <a:lnSpc>
                <a:spcPct val="110000"/>
              </a:lnSpc>
            </a:pPr>
            <a:r>
              <a:rPr lang="en-GB" dirty="0"/>
              <a:t>Removed Grade 9 bar for AP applications</a:t>
            </a:r>
          </a:p>
          <a:p>
            <a:pPr lvl="1">
              <a:lnSpc>
                <a:spcPct val="110000"/>
              </a:lnSpc>
            </a:pPr>
            <a:endParaRPr lang="en-GB" dirty="0"/>
          </a:p>
          <a:p>
            <a:pPr>
              <a:lnSpc>
                <a:spcPct val="110000"/>
              </a:lnSpc>
            </a:pPr>
            <a:r>
              <a:rPr lang="en-GB" dirty="0"/>
              <a:t>2021/2022 process: </a:t>
            </a:r>
            <a:endParaRPr lang="en-GB" dirty="0" smtClean="0"/>
          </a:p>
          <a:p>
            <a:pPr>
              <a:lnSpc>
                <a:spcPct val="110000"/>
              </a:lnSpc>
            </a:pPr>
            <a:r>
              <a:rPr lang="en-GB" dirty="0" smtClean="0"/>
              <a:t>12 </a:t>
            </a:r>
            <a:r>
              <a:rPr lang="en-GB" dirty="0"/>
              <a:t>page limit on application document </a:t>
            </a:r>
          </a:p>
          <a:p>
            <a:pPr>
              <a:lnSpc>
                <a:spcPct val="110000"/>
              </a:lnSpc>
            </a:pPr>
            <a:r>
              <a:rPr lang="en-GB" dirty="0"/>
              <a:t>Indicate whether previously applied for AP title</a:t>
            </a:r>
          </a:p>
          <a:p>
            <a:pPr>
              <a:lnSpc>
                <a:spcPct val="110000"/>
              </a:lnSpc>
            </a:pPr>
            <a:r>
              <a:rPr lang="en-GB" dirty="0"/>
              <a:t>Personal circumstances</a:t>
            </a:r>
          </a:p>
          <a:p>
            <a:pPr>
              <a:lnSpc>
                <a:spcPct val="110000"/>
              </a:lnSpc>
            </a:pPr>
            <a:r>
              <a:rPr lang="en-GB" dirty="0"/>
              <a:t>Exercise to convert eligible URL title holders to AP title will take place in 2022</a:t>
            </a:r>
          </a:p>
          <a:p>
            <a:pPr>
              <a:lnSpc>
                <a:spcPct val="110000"/>
              </a:lnSpc>
            </a:pPr>
            <a:r>
              <a:rPr lang="en-GB" dirty="0"/>
              <a:t>Central discussions underway re a pre-AP title next academic year</a:t>
            </a:r>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Titular titles</a:t>
            </a:r>
          </a:p>
        </p:txBody>
      </p:sp>
      <p:sp>
        <p:nvSpPr>
          <p:cNvPr id="3" name="Content Placeholder 2"/>
          <p:cNvSpPr>
            <a:spLocks noGrp="1"/>
          </p:cNvSpPr>
          <p:nvPr>
            <p:ph idx="1"/>
          </p:nvPr>
        </p:nvSpPr>
        <p:spPr/>
        <p:txBody>
          <a:bodyPr/>
          <a:lstStyle/>
          <a:p>
            <a:pPr>
              <a:lnSpc>
                <a:spcPct val="120000"/>
              </a:lnSpc>
            </a:pPr>
            <a:r>
              <a:rPr lang="en-GB" dirty="0"/>
              <a:t>AP: Associate Professor</a:t>
            </a:r>
          </a:p>
          <a:p>
            <a:pPr>
              <a:lnSpc>
                <a:spcPct val="120000"/>
              </a:lnSpc>
            </a:pPr>
            <a:r>
              <a:rPr lang="en-GB" dirty="0"/>
              <a:t>URL: University Research Lecturer* </a:t>
            </a:r>
          </a:p>
          <a:p>
            <a:pPr>
              <a:lnSpc>
                <a:spcPct val="120000"/>
              </a:lnSpc>
            </a:pPr>
            <a:r>
              <a:rPr lang="en-GB" dirty="0"/>
              <a:t>Prof: Full professor 	</a:t>
            </a:r>
          </a:p>
          <a:p>
            <a:pPr lvl="1">
              <a:lnSpc>
                <a:spcPct val="120000"/>
              </a:lnSpc>
            </a:pPr>
            <a:r>
              <a:rPr lang="en-GB" dirty="0"/>
              <a:t>Separate </a:t>
            </a:r>
            <a:r>
              <a:rPr lang="en-GB" dirty="0" err="1"/>
              <a:t>RoD</a:t>
            </a:r>
            <a:r>
              <a:rPr lang="en-GB" dirty="0"/>
              <a:t> exercise</a:t>
            </a:r>
          </a:p>
          <a:p>
            <a:pPr lvl="1">
              <a:lnSpc>
                <a:spcPct val="120000"/>
              </a:lnSpc>
            </a:pPr>
            <a:endParaRPr lang="en-GB" dirty="0"/>
          </a:p>
          <a:p>
            <a:pPr marL="457200" lvl="1" indent="0">
              <a:lnSpc>
                <a:spcPct val="120000"/>
              </a:lnSpc>
              <a:buNone/>
            </a:pPr>
            <a:endParaRPr lang="en-GB" dirty="0"/>
          </a:p>
          <a:p>
            <a:pPr marL="457200" lvl="1" indent="0">
              <a:lnSpc>
                <a:spcPct val="120000"/>
              </a:lnSpc>
              <a:buNone/>
            </a:pPr>
            <a:r>
              <a:rPr lang="en-GB" dirty="0"/>
              <a:t>*still in use at Oxford University but no annual exercise to award this title as the criteria were the same as for AP</a:t>
            </a:r>
          </a:p>
          <a:p>
            <a:pPr lvl="1">
              <a:lnSpc>
                <a:spcPct val="120000"/>
              </a:lnSpc>
            </a:pP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What is the process?</a:t>
            </a:r>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a:t>Centrally overseen</a:t>
            </a:r>
          </a:p>
          <a:p>
            <a:pPr lvl="1">
              <a:lnSpc>
                <a:spcPct val="120000"/>
              </a:lnSpc>
            </a:pPr>
            <a:r>
              <a:rPr lang="en-GB" dirty="0"/>
              <a:t>Criteria set centrally</a:t>
            </a:r>
          </a:p>
          <a:p>
            <a:pPr>
              <a:lnSpc>
                <a:spcPct val="120000"/>
              </a:lnSpc>
            </a:pPr>
            <a:r>
              <a:rPr lang="en-GB" dirty="0"/>
              <a:t>Delivered by Divisions, annually</a:t>
            </a:r>
          </a:p>
          <a:p>
            <a:pPr lvl="0">
              <a:lnSpc>
                <a:spcPct val="120000"/>
              </a:lnSpc>
            </a:pPr>
            <a:r>
              <a:rPr lang="en-GB" dirty="0"/>
              <a:t>Nominations made by </a:t>
            </a:r>
            <a:r>
              <a:rPr lang="en-GB" dirty="0" err="1"/>
              <a:t>HoDs</a:t>
            </a:r>
            <a:r>
              <a:rPr lang="en-GB" dirty="0"/>
              <a:t>  </a:t>
            </a:r>
          </a:p>
          <a:p>
            <a:pPr lvl="0">
              <a:lnSpc>
                <a:spcPct val="120000"/>
              </a:lnSpc>
            </a:pPr>
            <a:r>
              <a:rPr lang="en-GB" dirty="0"/>
              <a:t>Decisions made by Divisional Boards, or by an appropriately senior and experienced sub-committee of the Board, on the delegated authority of the Board.</a:t>
            </a:r>
          </a:p>
          <a:p>
            <a:pPr lvl="1">
              <a:lnSpc>
                <a:spcPct val="120000"/>
              </a:lnSpc>
            </a:pPr>
            <a:r>
              <a:rPr lang="en-GB" dirty="0"/>
              <a:t>MSD panel of 6 members from 4 Departments and chaired by </a:t>
            </a:r>
            <a:r>
              <a:rPr lang="en-GB" dirty="0" err="1"/>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a:t>Submission requirements: </a:t>
            </a:r>
          </a:p>
        </p:txBody>
      </p:sp>
      <p:sp>
        <p:nvSpPr>
          <p:cNvPr id="3" name="Content Placeholder 2"/>
          <p:cNvSpPr>
            <a:spLocks noGrp="1"/>
          </p:cNvSpPr>
          <p:nvPr>
            <p:ph idx="1"/>
          </p:nvPr>
        </p:nvSpPr>
        <p:spPr>
          <a:xfrm>
            <a:off x="204700" y="991987"/>
            <a:ext cx="8728364" cy="5866013"/>
          </a:xfrm>
        </p:spPr>
        <p:txBody>
          <a:bodyPr>
            <a:normAutofit fontScale="55000" lnSpcReduction="20000"/>
          </a:bodyPr>
          <a:lstStyle/>
          <a:p>
            <a:pPr marL="342900" lvl="1" indent="-342900">
              <a:lnSpc>
                <a:spcPct val="140000"/>
              </a:lnSpc>
            </a:pPr>
            <a:r>
              <a:rPr lang="en-GB" sz="3200" dirty="0"/>
              <a:t>Completed application form</a:t>
            </a:r>
          </a:p>
          <a:p>
            <a:pPr marL="342900" lvl="1" indent="-342900">
              <a:lnSpc>
                <a:spcPct val="140000"/>
              </a:lnSpc>
            </a:pPr>
            <a:r>
              <a:rPr lang="en-GB" sz="3200" dirty="0"/>
              <a:t>An up-to-date CV </a:t>
            </a:r>
          </a:p>
          <a:p>
            <a:pPr marL="342900" lvl="1" indent="-342900">
              <a:lnSpc>
                <a:spcPct val="140000"/>
              </a:lnSpc>
            </a:pPr>
            <a:r>
              <a:rPr lang="en-GB" sz="3200" dirty="0"/>
              <a:t>a HoD statement confirming that the individual’s duties are comparable to an academic post-holder; </a:t>
            </a:r>
          </a:p>
          <a:p>
            <a:pPr marL="342900" lvl="1" indent="-342900">
              <a:lnSpc>
                <a:spcPct val="140000"/>
              </a:lnSpc>
            </a:pPr>
            <a:r>
              <a:rPr lang="en-GB" sz="3200" dirty="0"/>
              <a:t>a short reference by HoD or appropriate, senior academic from the Department, attesting to the quality of the individual’s contribution and demonstrating that the criteria have been met.</a:t>
            </a:r>
          </a:p>
          <a:p>
            <a:pPr marL="342900" lvl="1" indent="-342900">
              <a:lnSpc>
                <a:spcPct val="140000"/>
              </a:lnSpc>
            </a:pPr>
            <a:r>
              <a:rPr lang="en-GB" sz="3200" dirty="0"/>
              <a:t>an independent, external assessment obtained by the Head of Department or, if not you, by the departmental referee, of the individual’s research standing.</a:t>
            </a:r>
          </a:p>
          <a:p>
            <a:pPr lvl="0">
              <a:lnSpc>
                <a:spcPct val="140000"/>
              </a:lnSpc>
            </a:pPr>
            <a:r>
              <a:rPr lang="en-GB" sz="3200" dirty="0"/>
              <a:t>Division may seek additional references, including external references, if deemed necessary </a:t>
            </a:r>
          </a:p>
          <a:p>
            <a:pPr lvl="0">
              <a:lnSpc>
                <a:spcPct val="140000"/>
              </a:lnSpc>
            </a:pPr>
            <a:r>
              <a:rPr lang="en-GB" sz="3200" dirty="0"/>
              <a:t>The Medical Sciences Division will seek such additional references.</a:t>
            </a:r>
          </a:p>
          <a:p>
            <a:pPr>
              <a:lnSpc>
                <a:spcPct val="140000"/>
              </a:lnSpc>
            </a:pPr>
            <a:r>
              <a:rPr lang="en-GB" sz="3200" dirty="0"/>
              <a:t> Applications 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a:t>Criteria</a:t>
            </a:r>
          </a:p>
        </p:txBody>
      </p:sp>
      <p:sp>
        <p:nvSpPr>
          <p:cNvPr id="3" name="Content Placeholder 2"/>
          <p:cNvSpPr>
            <a:spLocks noGrp="1"/>
          </p:cNvSpPr>
          <p:nvPr>
            <p:ph idx="1"/>
          </p:nvPr>
        </p:nvSpPr>
        <p:spPr>
          <a:xfrm>
            <a:off x="-124691" y="1225176"/>
            <a:ext cx="9160626" cy="5358504"/>
          </a:xfrm>
        </p:spPr>
        <p:txBody>
          <a:bodyPr>
            <a:normAutofit/>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a:t>Criteria notes</a:t>
            </a:r>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a:t>Applicants have to meet all 3 criteria</a:t>
            </a:r>
          </a:p>
          <a:p>
            <a:pPr lvl="1">
              <a:lnSpc>
                <a:spcPct val="120000"/>
              </a:lnSpc>
            </a:pPr>
            <a:r>
              <a:rPr lang="en-GB" dirty="0"/>
              <a:t>Excellence in one area does not mean no contribution is needed in another</a:t>
            </a:r>
          </a:p>
          <a:p>
            <a:pPr>
              <a:lnSpc>
                <a:spcPct val="120000"/>
              </a:lnSpc>
            </a:pPr>
            <a:r>
              <a:rPr lang="en-GB" dirty="0"/>
              <a:t>Criteria for AP and URL were </a:t>
            </a:r>
            <a:r>
              <a:rPr lang="en-GB" b="1" dirty="0"/>
              <a:t>THE SAME</a:t>
            </a:r>
          </a:p>
          <a:p>
            <a:pPr>
              <a:lnSpc>
                <a:spcPct val="120000"/>
              </a:lnSpc>
            </a:pPr>
            <a:r>
              <a:rPr lang="en-GB" dirty="0" smtClean="0"/>
              <a:t>URL </a:t>
            </a:r>
            <a:r>
              <a:rPr lang="en-GB" dirty="0"/>
              <a:t>was NOT a stepping stone to AP</a:t>
            </a:r>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a:t>Things to note</a:t>
            </a:r>
          </a:p>
        </p:txBody>
      </p:sp>
      <p:sp>
        <p:nvSpPr>
          <p:cNvPr id="3" name="Content Placeholder 2"/>
          <p:cNvSpPr>
            <a:spLocks noGrp="1"/>
          </p:cNvSpPr>
          <p:nvPr>
            <p:ph idx="1"/>
          </p:nvPr>
        </p:nvSpPr>
        <p:spPr/>
        <p:txBody>
          <a:bodyPr>
            <a:normAutofit fontScale="92500"/>
          </a:bodyPr>
          <a:lstStyle/>
          <a:p>
            <a:pPr>
              <a:lnSpc>
                <a:spcPct val="120000"/>
              </a:lnSpc>
            </a:pPr>
            <a:r>
              <a:rPr lang="en-GB" dirty="0"/>
              <a:t>Reapplications within a year are strongly discouraged</a:t>
            </a:r>
          </a:p>
          <a:p>
            <a:pPr>
              <a:lnSpc>
                <a:spcPct val="120000"/>
              </a:lnSpc>
            </a:pPr>
            <a:r>
              <a:rPr lang="en-GB" dirty="0"/>
              <a:t>Any reapplications have to spell out what has changed</a:t>
            </a:r>
          </a:p>
          <a:p>
            <a:pPr>
              <a:lnSpc>
                <a:spcPct val="120000"/>
              </a:lnSpc>
            </a:pPr>
            <a:r>
              <a:rPr lang="en-GB" dirty="0"/>
              <a:t>Can be a mistake to go in early</a:t>
            </a:r>
          </a:p>
          <a:p>
            <a:pPr>
              <a:lnSpc>
                <a:spcPct val="120000"/>
              </a:lnSpc>
            </a:pPr>
            <a:r>
              <a:rPr lang="en-GB" dirty="0"/>
              <a:t>No appeal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Common pitfalls</a:t>
            </a:r>
          </a:p>
        </p:txBody>
      </p:sp>
      <p:sp>
        <p:nvSpPr>
          <p:cNvPr id="3" name="Content Placeholder 2"/>
          <p:cNvSpPr>
            <a:spLocks noGrp="1"/>
          </p:cNvSpPr>
          <p:nvPr>
            <p:ph idx="1"/>
          </p:nvPr>
        </p:nvSpPr>
        <p:spPr/>
        <p:txBody>
          <a:bodyPr/>
          <a:lstStyle/>
          <a:p>
            <a:pPr>
              <a:lnSpc>
                <a:spcPct val="120000"/>
              </a:lnSpc>
            </a:pPr>
            <a:r>
              <a:rPr lang="en-GB" dirty="0"/>
              <a:t>Not meeting both research independence and teaching requirements</a:t>
            </a:r>
          </a:p>
          <a:p>
            <a:pPr>
              <a:lnSpc>
                <a:spcPct val="120000"/>
              </a:lnSpc>
            </a:pPr>
            <a:r>
              <a:rPr lang="en-GB" dirty="0"/>
              <a:t>Not having sufficient evidence of research independence</a:t>
            </a:r>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r>
              <a:rPr lang="en-GB" sz="1800" dirty="0"/>
              <a:t/>
            </a:r>
            <a:br>
              <a:rPr lang="en-GB" sz="1800" dirty="0"/>
            </a:br>
            <a:r>
              <a:rPr lang="en-GB" sz="1800" dirty="0"/>
              <a:t/>
            </a:r>
            <a:br>
              <a:rPr lang="en-GB" sz="1800" dirty="0"/>
            </a:br>
            <a:r>
              <a:rPr lang="en-GB" sz="2400" b="1" dirty="0"/>
              <a:t>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t>
            </a:r>
            <a:br>
              <a:rPr lang="en-GB" sz="2400" b="1" dirty="0"/>
            </a:br>
            <a:r>
              <a:rPr lang="en-GB" sz="2400" b="1" dirty="0"/>
              <a:t>a) Senior Author  b) First Author  c) Other Author</a:t>
            </a:r>
            <a:r>
              <a:rPr lang="en-GB" sz="2400" b="1" dirty="0">
                <a:solidFill>
                  <a:srgbClr val="FF0000"/>
                </a:solidFill>
              </a:rPr>
              <a:t/>
            </a:r>
            <a:br>
              <a:rPr lang="en-GB" sz="2400" b="1" dirty="0">
                <a:solidFill>
                  <a:srgbClr val="FF0000"/>
                </a:solidFill>
              </a:rPr>
            </a:br>
            <a:r>
              <a:rPr lang="en-GB" sz="2400" b="1" dirty="0"/>
              <a:t/>
            </a:r>
            <a:br>
              <a:rPr lang="en-GB" sz="2400" b="1" dirty="0"/>
            </a:br>
            <a:r>
              <a:rPr lang="en-GB" sz="2400" b="1" strike="sngStrike" dirty="0"/>
              <a:t/>
            </a:r>
            <a:br>
              <a:rPr lang="en-GB" sz="2400" b="1" strike="sngStrike" dirty="0"/>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a:t>Substantial</a:t>
            </a:r>
          </a:p>
          <a:p>
            <a:pPr>
              <a:lnSpc>
                <a:spcPct val="120000"/>
              </a:lnSpc>
            </a:pPr>
            <a:r>
              <a:rPr lang="en-GB" dirty="0"/>
              <a:t>Independent</a:t>
            </a:r>
          </a:p>
          <a:p>
            <a:pPr>
              <a:lnSpc>
                <a:spcPct val="120000"/>
              </a:lnSpc>
            </a:pPr>
            <a:r>
              <a:rPr lang="en-GB" dirty="0" smtClean="0"/>
              <a:t>Indicate </a:t>
            </a:r>
            <a:r>
              <a:rPr lang="en-GB" dirty="0"/>
              <a:t>the date of publication and put your name in bold</a:t>
            </a:r>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B448B6-31AB-4825-AA3A-326D18345039}">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adcfa805-e237-4af0-86e0-efffb5656f00"/>
    <ds:schemaRef ds:uri="http://www.w3.org/XML/1998/namespace"/>
  </ds:schemaRefs>
</ds:datastoreItem>
</file>

<file path=customXml/itemProps2.xml><?xml version="1.0" encoding="utf-8"?>
<ds:datastoreItem xmlns:ds="http://schemas.openxmlformats.org/officeDocument/2006/customXml" ds:itemID="{E8DD397B-4C17-457E-8530-43360D6C9C93}">
  <ds:schemaRefs>
    <ds:schemaRef ds:uri="http://schemas.microsoft.com/sharepoint/v3/contenttype/forms"/>
  </ds:schemaRefs>
</ds:datastoreItem>
</file>

<file path=customXml/itemProps3.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531</TotalTime>
  <Words>1170</Words>
  <Application>Microsoft Office PowerPoint</Application>
  <PresentationFormat>On-screen Show (4:3)</PresentationFormat>
  <Paragraphs>74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process</vt:lpstr>
      <vt:lpstr>Titular titles</vt:lpstr>
      <vt:lpstr>What is the process?</vt:lpstr>
      <vt:lpstr>Submission requirements: </vt:lpstr>
      <vt:lpstr>Criteria</vt:lpstr>
      <vt:lpstr>Criteria notes</vt:lpstr>
      <vt:lpstr>Things to note</vt:lpstr>
      <vt:lpstr>Common pitfalls</vt:lpstr>
      <vt:lpstr>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The title requires that some teaching is undertaken. However, references to teaching need not merely relate to undergraduate teaching. A distinguished researcher would usually have some responsibility for graduate supervision.  Please give:   i) Full details of all teaching (please details of date, number of session, course name, etc.).  (ii) Full details and numbers of all graduate students whom you have formally supervised, including dates when this work took place and level of student (e.g.: MSc, DPhil).  </vt:lpstr>
      <vt:lpstr>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Changes in the 2020/2021 cycle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16</cp:revision>
  <dcterms:created xsi:type="dcterms:W3CDTF">2021-11-08T11:33:46Z</dcterms:created>
  <dcterms:modified xsi:type="dcterms:W3CDTF">2022-01-07T13:58:46Z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