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61" r:id="rId6"/>
    <p:sldId id="257" r:id="rId7"/>
    <p:sldId id="258" r:id="rId8"/>
    <p:sldId id="259" r:id="rId9"/>
    <p:sldId id="260" r:id="rId10"/>
    <p:sldId id="262" r:id="rId11"/>
    <p:sldId id="263" r:id="rId12"/>
    <p:sldId id="264" r:id="rId13"/>
    <p:sldId id="265" r:id="rId14"/>
    <p:sldId id="266" r:id="rId15"/>
    <p:sldId id="267" r:id="rId16"/>
    <p:sldId id="268" r:id="rId17"/>
    <p:sldId id="269"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ngunn Haugen" initials="IH" lastIdx="2" clrIdx="0">
    <p:extLst>
      <p:ext uri="{19B8F6BF-5375-455C-9EA6-DF929625EA0E}">
        <p15:presenceInfo xmlns:p15="http://schemas.microsoft.com/office/powerpoint/2012/main" userId="Ingunn Haugen" providerId="None"/>
      </p:ext>
    </p:extLst>
  </p:cmAuthor>
  <p:cmAuthor id="2" name="Ingunn Haugen" initials="IH [2]" lastIdx="1" clrIdx="1">
    <p:extLst>
      <p:ext uri="{19B8F6BF-5375-455C-9EA6-DF929625EA0E}">
        <p15:presenceInfo xmlns:p15="http://schemas.microsoft.com/office/powerpoint/2012/main" userId="b575bc62ebb8865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29" autoAdjust="0"/>
    <p:restoredTop sz="94660"/>
  </p:normalViewPr>
  <p:slideViewPr>
    <p:cSldViewPr snapToGrid="0">
      <p:cViewPr varScale="1">
        <p:scale>
          <a:sx n="111" d="100"/>
          <a:sy n="111" d="100"/>
        </p:scale>
        <p:origin x="354" y="2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F35388C-C54D-4D7F-AD81-C8858BB3D11D}" type="datetimeFigureOut">
              <a:rPr lang="en-GB" smtClean="0"/>
              <a:t>06/01/2022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466E1FC-835E-494F-B3EC-B04863B848EC}" type="slidenum">
              <a:rPr lang="en-GB" smtClean="0"/>
              <a:t>‹#›</a:t>
            </a:fld>
            <a:endParaRPr lang="en-GB"/>
          </a:p>
        </p:txBody>
      </p:sp>
    </p:spTree>
    <p:extLst>
      <p:ext uri="{BB962C8B-B14F-4D97-AF65-F5344CB8AC3E}">
        <p14:creationId xmlns:p14="http://schemas.microsoft.com/office/powerpoint/2010/main" val="9604174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F35388C-C54D-4D7F-AD81-C8858BB3D11D}" type="datetimeFigureOut">
              <a:rPr lang="en-GB" smtClean="0"/>
              <a:t>06/01/2022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466E1FC-835E-494F-B3EC-B04863B848EC}" type="slidenum">
              <a:rPr lang="en-GB" smtClean="0"/>
              <a:t>‹#›</a:t>
            </a:fld>
            <a:endParaRPr lang="en-GB"/>
          </a:p>
        </p:txBody>
      </p:sp>
    </p:spTree>
    <p:extLst>
      <p:ext uri="{BB962C8B-B14F-4D97-AF65-F5344CB8AC3E}">
        <p14:creationId xmlns:p14="http://schemas.microsoft.com/office/powerpoint/2010/main" val="37976689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F35388C-C54D-4D7F-AD81-C8858BB3D11D}" type="datetimeFigureOut">
              <a:rPr lang="en-GB" smtClean="0"/>
              <a:t>06/01/2022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466E1FC-835E-494F-B3EC-B04863B848EC}" type="slidenum">
              <a:rPr lang="en-GB" smtClean="0"/>
              <a:t>‹#›</a:t>
            </a:fld>
            <a:endParaRPr lang="en-GB"/>
          </a:p>
        </p:txBody>
      </p:sp>
    </p:spTree>
    <p:extLst>
      <p:ext uri="{BB962C8B-B14F-4D97-AF65-F5344CB8AC3E}">
        <p14:creationId xmlns:p14="http://schemas.microsoft.com/office/powerpoint/2010/main" val="1228078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F35388C-C54D-4D7F-AD81-C8858BB3D11D}" type="datetimeFigureOut">
              <a:rPr lang="en-GB" smtClean="0"/>
              <a:t>06/01/2022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466E1FC-835E-494F-B3EC-B04863B848EC}" type="slidenum">
              <a:rPr lang="en-GB" smtClean="0"/>
              <a:t>‹#›</a:t>
            </a:fld>
            <a:endParaRPr lang="en-GB"/>
          </a:p>
        </p:txBody>
      </p:sp>
    </p:spTree>
    <p:extLst>
      <p:ext uri="{BB962C8B-B14F-4D97-AF65-F5344CB8AC3E}">
        <p14:creationId xmlns:p14="http://schemas.microsoft.com/office/powerpoint/2010/main" val="23472897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F35388C-C54D-4D7F-AD81-C8858BB3D11D}" type="datetimeFigureOut">
              <a:rPr lang="en-GB" smtClean="0"/>
              <a:t>06/01/2022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466E1FC-835E-494F-B3EC-B04863B848EC}" type="slidenum">
              <a:rPr lang="en-GB" smtClean="0"/>
              <a:t>‹#›</a:t>
            </a:fld>
            <a:endParaRPr lang="en-GB"/>
          </a:p>
        </p:txBody>
      </p:sp>
    </p:spTree>
    <p:extLst>
      <p:ext uri="{BB962C8B-B14F-4D97-AF65-F5344CB8AC3E}">
        <p14:creationId xmlns:p14="http://schemas.microsoft.com/office/powerpoint/2010/main" val="2711948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F35388C-C54D-4D7F-AD81-C8858BB3D11D}" type="datetimeFigureOut">
              <a:rPr lang="en-GB" smtClean="0"/>
              <a:t>06/01/2022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466E1FC-835E-494F-B3EC-B04863B848EC}" type="slidenum">
              <a:rPr lang="en-GB" smtClean="0"/>
              <a:t>‹#›</a:t>
            </a:fld>
            <a:endParaRPr lang="en-GB"/>
          </a:p>
        </p:txBody>
      </p:sp>
    </p:spTree>
    <p:extLst>
      <p:ext uri="{BB962C8B-B14F-4D97-AF65-F5344CB8AC3E}">
        <p14:creationId xmlns:p14="http://schemas.microsoft.com/office/powerpoint/2010/main" val="7998929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F35388C-C54D-4D7F-AD81-C8858BB3D11D}" type="datetimeFigureOut">
              <a:rPr lang="en-GB" smtClean="0"/>
              <a:t>06/01/2022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466E1FC-835E-494F-B3EC-B04863B848EC}" type="slidenum">
              <a:rPr lang="en-GB" smtClean="0"/>
              <a:t>‹#›</a:t>
            </a:fld>
            <a:endParaRPr lang="en-GB"/>
          </a:p>
        </p:txBody>
      </p:sp>
    </p:spTree>
    <p:extLst>
      <p:ext uri="{BB962C8B-B14F-4D97-AF65-F5344CB8AC3E}">
        <p14:creationId xmlns:p14="http://schemas.microsoft.com/office/powerpoint/2010/main" val="5584331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F35388C-C54D-4D7F-AD81-C8858BB3D11D}" type="datetimeFigureOut">
              <a:rPr lang="en-GB" smtClean="0"/>
              <a:t>06/01/2022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466E1FC-835E-494F-B3EC-B04863B848EC}" type="slidenum">
              <a:rPr lang="en-GB" smtClean="0"/>
              <a:t>‹#›</a:t>
            </a:fld>
            <a:endParaRPr lang="en-GB"/>
          </a:p>
        </p:txBody>
      </p:sp>
    </p:spTree>
    <p:extLst>
      <p:ext uri="{BB962C8B-B14F-4D97-AF65-F5344CB8AC3E}">
        <p14:creationId xmlns:p14="http://schemas.microsoft.com/office/powerpoint/2010/main" val="2511493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35388C-C54D-4D7F-AD81-C8858BB3D11D}" type="datetimeFigureOut">
              <a:rPr lang="en-GB" smtClean="0"/>
              <a:t>06/01/2022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466E1FC-835E-494F-B3EC-B04863B848EC}" type="slidenum">
              <a:rPr lang="en-GB" smtClean="0"/>
              <a:t>‹#›</a:t>
            </a:fld>
            <a:endParaRPr lang="en-GB"/>
          </a:p>
        </p:txBody>
      </p:sp>
    </p:spTree>
    <p:extLst>
      <p:ext uri="{BB962C8B-B14F-4D97-AF65-F5344CB8AC3E}">
        <p14:creationId xmlns:p14="http://schemas.microsoft.com/office/powerpoint/2010/main" val="1514222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F35388C-C54D-4D7F-AD81-C8858BB3D11D}" type="datetimeFigureOut">
              <a:rPr lang="en-GB" smtClean="0"/>
              <a:t>06/01/2022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466E1FC-835E-494F-B3EC-B04863B848EC}" type="slidenum">
              <a:rPr lang="en-GB" smtClean="0"/>
              <a:t>‹#›</a:t>
            </a:fld>
            <a:endParaRPr lang="en-GB"/>
          </a:p>
        </p:txBody>
      </p:sp>
    </p:spTree>
    <p:extLst>
      <p:ext uri="{BB962C8B-B14F-4D97-AF65-F5344CB8AC3E}">
        <p14:creationId xmlns:p14="http://schemas.microsoft.com/office/powerpoint/2010/main" val="10994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F35388C-C54D-4D7F-AD81-C8858BB3D11D}" type="datetimeFigureOut">
              <a:rPr lang="en-GB" smtClean="0"/>
              <a:t>06/01/2022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466E1FC-835E-494F-B3EC-B04863B848EC}" type="slidenum">
              <a:rPr lang="en-GB" smtClean="0"/>
              <a:t>‹#›</a:t>
            </a:fld>
            <a:endParaRPr lang="en-GB"/>
          </a:p>
        </p:txBody>
      </p:sp>
    </p:spTree>
    <p:extLst>
      <p:ext uri="{BB962C8B-B14F-4D97-AF65-F5344CB8AC3E}">
        <p14:creationId xmlns:p14="http://schemas.microsoft.com/office/powerpoint/2010/main" val="32378203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35388C-C54D-4D7F-AD81-C8858BB3D11D}" type="datetimeFigureOut">
              <a:rPr lang="en-GB" smtClean="0"/>
              <a:t>06/01/2022</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66E1FC-835E-494F-B3EC-B04863B848EC}" type="slidenum">
              <a:rPr lang="en-GB" smtClean="0"/>
              <a:t>‹#›</a:t>
            </a:fld>
            <a:endParaRPr lang="en-GB"/>
          </a:p>
        </p:txBody>
      </p:sp>
    </p:spTree>
    <p:extLst>
      <p:ext uri="{BB962C8B-B14F-4D97-AF65-F5344CB8AC3E}">
        <p14:creationId xmlns:p14="http://schemas.microsoft.com/office/powerpoint/2010/main" val="19310305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Demystifying the AP / URL process</a:t>
            </a:r>
            <a:endParaRPr lang="en-GB" dirty="0"/>
          </a:p>
        </p:txBody>
      </p:sp>
      <p:sp>
        <p:nvSpPr>
          <p:cNvPr id="3" name="Subtitle 2"/>
          <p:cNvSpPr>
            <a:spLocks noGrp="1"/>
          </p:cNvSpPr>
          <p:nvPr>
            <p:ph type="subTitle" idx="1"/>
          </p:nvPr>
        </p:nvSpPr>
        <p:spPr>
          <a:xfrm>
            <a:off x="1143000" y="4100802"/>
            <a:ext cx="6858000" cy="1655762"/>
          </a:xfrm>
        </p:spPr>
        <p:txBody>
          <a:bodyPr>
            <a:normAutofit lnSpcReduction="10000"/>
          </a:bodyPr>
          <a:lstStyle/>
          <a:p>
            <a:r>
              <a:rPr lang="en-GB" dirty="0" smtClean="0"/>
              <a:t>Helen McShane</a:t>
            </a:r>
          </a:p>
          <a:p>
            <a:r>
              <a:rPr lang="en-GB" dirty="0" smtClean="0"/>
              <a:t>Deputy Head (Personnel and Translation), Medical Sciences Division</a:t>
            </a:r>
          </a:p>
          <a:p>
            <a:r>
              <a:rPr lang="en-GB" dirty="0" smtClean="0"/>
              <a:t>Chair, AP/URL panel, MSD</a:t>
            </a:r>
            <a:endParaRPr lang="en-GB" dirty="0"/>
          </a:p>
        </p:txBody>
      </p:sp>
    </p:spTree>
    <p:extLst>
      <p:ext uri="{BB962C8B-B14F-4D97-AF65-F5344CB8AC3E}">
        <p14:creationId xmlns:p14="http://schemas.microsoft.com/office/powerpoint/2010/main" val="344473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412530"/>
            <a:ext cx="7886700" cy="1325563"/>
          </a:xfrm>
        </p:spPr>
        <p:txBody>
          <a:bodyPr>
            <a:noAutofit/>
          </a:bodyPr>
          <a:lstStyle/>
          <a:p>
            <a:pPr algn="ctr">
              <a:lnSpc>
                <a:spcPct val="110000"/>
              </a:lnSpc>
            </a:pPr>
            <a:r>
              <a:rPr lang="en-GB" sz="2400" b="1" dirty="0" smtClean="0"/>
              <a:t/>
            </a:r>
            <a:br>
              <a:rPr lang="en-GB" sz="2400" b="1" dirty="0" smtClean="0"/>
            </a:br>
            <a:r>
              <a:rPr lang="en-GB" sz="2400" b="1" dirty="0" smtClean="0"/>
              <a:t/>
            </a:r>
            <a:br>
              <a:rPr lang="en-GB" sz="2400" b="1" dirty="0" smtClean="0"/>
            </a:br>
            <a:r>
              <a:rPr lang="en-GB" sz="2400" b="1" dirty="0"/>
              <a:t/>
            </a:r>
            <a:br>
              <a:rPr lang="en-GB" sz="2400" b="1" dirty="0"/>
            </a:br>
            <a:r>
              <a:rPr lang="en-GB" sz="2400" b="1" dirty="0" smtClean="0"/>
              <a:t/>
            </a:r>
            <a:br>
              <a:rPr lang="en-GB" sz="2400" b="1" dirty="0" smtClean="0"/>
            </a:br>
            <a:r>
              <a:rPr lang="en-GB" sz="2400" b="1" dirty="0" smtClean="0"/>
              <a:t>Demonstrate </a:t>
            </a:r>
            <a:r>
              <a:rPr lang="en-GB" sz="2400" b="1" dirty="0"/>
              <a:t>the quality of their contributions in their chosen research field by giving details of the five most significant publications whilst working for, or in association, with the University of Oxford, and explain their individual contribution to these five publications, e.g., senior authorship, major contribution to an important aspect of the paper (such as statistical analysis, structural biology etc.). We would expect most to be recent publications, i.e. within the last five years. </a:t>
            </a:r>
            <a:r>
              <a:rPr lang="en-GB" sz="2400" b="1" dirty="0" smtClean="0"/>
              <a:t/>
            </a:r>
            <a:br>
              <a:rPr lang="en-GB" sz="2400" b="1" dirty="0" smtClean="0"/>
            </a:br>
            <a:r>
              <a:rPr lang="en-GB" sz="2400" b="1" dirty="0"/>
              <a:t/>
            </a:r>
            <a:br>
              <a:rPr lang="en-GB" sz="2400" b="1" dirty="0"/>
            </a:br>
            <a:r>
              <a:rPr lang="en-GB" sz="2400" b="1" dirty="0" smtClean="0"/>
              <a:t> </a:t>
            </a:r>
            <a:r>
              <a:rPr lang="en-GB" sz="2400" b="1" dirty="0"/>
              <a:t/>
            </a:r>
            <a:br>
              <a:rPr lang="en-GB" sz="2400" b="1" dirty="0"/>
            </a:br>
            <a:r>
              <a:rPr lang="en-GB" sz="2400" b="1" dirty="0" smtClean="0"/>
              <a:t/>
            </a:r>
            <a:br>
              <a:rPr lang="en-GB" sz="2400" b="1" dirty="0" smtClean="0"/>
            </a:br>
            <a:r>
              <a:rPr lang="en-GB" sz="2400" b="1" dirty="0"/>
              <a:t/>
            </a:r>
            <a:br>
              <a:rPr lang="en-GB" sz="2400" b="1" dirty="0"/>
            </a:br>
            <a:r>
              <a:rPr lang="en-GB" sz="2000" b="1" dirty="0"/>
              <a:t> </a:t>
            </a:r>
            <a:br>
              <a:rPr lang="en-GB" sz="2000" b="1" dirty="0"/>
            </a:br>
            <a:endParaRPr lang="en-GB" sz="2000" b="1" dirty="0"/>
          </a:p>
        </p:txBody>
      </p:sp>
      <p:sp>
        <p:nvSpPr>
          <p:cNvPr id="3" name="Content Placeholder 2"/>
          <p:cNvSpPr>
            <a:spLocks noGrp="1"/>
          </p:cNvSpPr>
          <p:nvPr>
            <p:ph idx="1"/>
          </p:nvPr>
        </p:nvSpPr>
        <p:spPr>
          <a:xfrm>
            <a:off x="617220" y="3940231"/>
            <a:ext cx="7886700" cy="3475327"/>
          </a:xfrm>
        </p:spPr>
        <p:txBody>
          <a:bodyPr/>
          <a:lstStyle/>
          <a:p>
            <a:r>
              <a:rPr lang="en-GB" dirty="0"/>
              <a:t>Only published research available for inspection should be listed.  Unpublished research should not be listed. </a:t>
            </a:r>
            <a:endParaRPr lang="en-GB" dirty="0" smtClean="0"/>
          </a:p>
          <a:p>
            <a:r>
              <a:rPr lang="en-GB" dirty="0" smtClean="0"/>
              <a:t>Team science is understood but what is your contribution</a:t>
            </a:r>
            <a:endParaRPr lang="en-GB" dirty="0"/>
          </a:p>
        </p:txBody>
      </p:sp>
    </p:spTree>
    <p:extLst>
      <p:ext uri="{BB962C8B-B14F-4D97-AF65-F5344CB8AC3E}">
        <p14:creationId xmlns:p14="http://schemas.microsoft.com/office/powerpoint/2010/main" val="18754326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0336" y="1014153"/>
            <a:ext cx="7886700" cy="1688147"/>
          </a:xfrm>
        </p:spPr>
        <p:txBody>
          <a:bodyPr>
            <a:noAutofit/>
          </a:bodyPr>
          <a:lstStyle/>
          <a:p>
            <a:pPr algn="ctr">
              <a:lnSpc>
                <a:spcPct val="110000"/>
              </a:lnSpc>
            </a:pPr>
            <a:r>
              <a:rPr lang="en-GB" sz="2400" b="1" dirty="0"/>
              <a:t>The applicant must have been successful in obtaining research grants independently.  Please give full details of all successful grant applications that you have made. Please list only those grants in which your role was a PI or Co-applicant. </a:t>
            </a:r>
            <a:br>
              <a:rPr lang="en-GB" sz="2400" b="1" dirty="0"/>
            </a:br>
            <a:endParaRPr lang="en-GB" sz="2400" b="1" dirty="0"/>
          </a:p>
        </p:txBody>
      </p:sp>
      <p:sp>
        <p:nvSpPr>
          <p:cNvPr id="4" name="TextBox 3"/>
          <p:cNvSpPr txBox="1"/>
          <p:nvPr/>
        </p:nvSpPr>
        <p:spPr>
          <a:xfrm>
            <a:off x="872836" y="3449782"/>
            <a:ext cx="7634200" cy="2246769"/>
          </a:xfrm>
          <a:prstGeom prst="rect">
            <a:avLst/>
          </a:prstGeom>
          <a:noFill/>
        </p:spPr>
        <p:txBody>
          <a:bodyPr wrap="square" rtlCol="0">
            <a:spAutoFit/>
          </a:bodyPr>
          <a:lstStyle/>
          <a:p>
            <a:pPr marL="457200" indent="-457200">
              <a:buFont typeface="Arial" panose="020B0604020202020204" pitchFamily="34" charset="0"/>
              <a:buChar char="•"/>
            </a:pPr>
            <a:r>
              <a:rPr lang="en-GB" sz="2800" dirty="0" smtClean="0"/>
              <a:t>Independent</a:t>
            </a:r>
          </a:p>
          <a:p>
            <a:pPr marL="457200" indent="-457200">
              <a:buFont typeface="Arial" panose="020B0604020202020204" pitchFamily="34" charset="0"/>
              <a:buChar char="•"/>
            </a:pPr>
            <a:endParaRPr lang="en-GB" sz="2800" dirty="0"/>
          </a:p>
          <a:p>
            <a:pPr marL="457200" indent="-457200">
              <a:buFont typeface="Arial" panose="020B0604020202020204" pitchFamily="34" charset="0"/>
              <a:buChar char="•"/>
            </a:pPr>
            <a:r>
              <a:rPr lang="en-GB" sz="2800" dirty="0" smtClean="0"/>
              <a:t>Successful</a:t>
            </a:r>
          </a:p>
          <a:p>
            <a:pPr marL="457200" indent="-457200">
              <a:buFont typeface="Arial" panose="020B0604020202020204" pitchFamily="34" charset="0"/>
              <a:buChar char="•"/>
            </a:pPr>
            <a:endParaRPr lang="en-GB" sz="2800" dirty="0"/>
          </a:p>
          <a:p>
            <a:pPr marL="457200" indent="-457200">
              <a:buFont typeface="Arial" panose="020B0604020202020204" pitchFamily="34" charset="0"/>
              <a:buChar char="•"/>
            </a:pPr>
            <a:r>
              <a:rPr lang="en-GB" sz="2800" dirty="0" smtClean="0"/>
              <a:t>PI / Co-app</a:t>
            </a:r>
            <a:endParaRPr lang="en-GB" sz="2800" dirty="0"/>
          </a:p>
        </p:txBody>
      </p:sp>
    </p:spTree>
    <p:extLst>
      <p:ext uri="{BB962C8B-B14F-4D97-AF65-F5344CB8AC3E}">
        <p14:creationId xmlns:p14="http://schemas.microsoft.com/office/powerpoint/2010/main" val="42866435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7220" y="1162843"/>
            <a:ext cx="7886700" cy="1325563"/>
          </a:xfrm>
        </p:spPr>
        <p:txBody>
          <a:bodyPr>
            <a:noAutofit/>
          </a:bodyPr>
          <a:lstStyle/>
          <a:p>
            <a:pPr algn="ctr">
              <a:lnSpc>
                <a:spcPct val="110000"/>
              </a:lnSpc>
            </a:pPr>
            <a:r>
              <a:rPr lang="en-GB" sz="2400" b="1" dirty="0" smtClean="0"/>
              <a:t/>
            </a:r>
            <a:br>
              <a:rPr lang="en-GB" sz="2400" b="1" dirty="0" smtClean="0"/>
            </a:br>
            <a:r>
              <a:rPr lang="en-GB" sz="2400" b="1" dirty="0"/>
              <a:t/>
            </a:r>
            <a:br>
              <a:rPr lang="en-GB" sz="2400" b="1" dirty="0"/>
            </a:br>
            <a:r>
              <a:rPr lang="en-GB" sz="2400" b="1" dirty="0" smtClean="0"/>
              <a:t/>
            </a:r>
            <a:br>
              <a:rPr lang="en-GB" sz="2400" b="1" dirty="0" smtClean="0"/>
            </a:br>
            <a:r>
              <a:rPr lang="en-GB" sz="2400" b="1" dirty="0"/>
              <a:t/>
            </a:r>
            <a:br>
              <a:rPr lang="en-GB" sz="2400" b="1" dirty="0"/>
            </a:br>
            <a:r>
              <a:rPr lang="en-GB" sz="2400" b="1" dirty="0" smtClean="0"/>
              <a:t/>
            </a:r>
            <a:br>
              <a:rPr lang="en-GB" sz="2400" b="1" dirty="0" smtClean="0"/>
            </a:br>
            <a:r>
              <a:rPr lang="en-GB" sz="2400" b="1" dirty="0"/>
              <a:t/>
            </a:r>
            <a:br>
              <a:rPr lang="en-GB" sz="2400" b="1" dirty="0"/>
            </a:br>
            <a:r>
              <a:rPr lang="en-GB" sz="2400" b="1" dirty="0" smtClean="0"/>
              <a:t>The </a:t>
            </a:r>
            <a:r>
              <a:rPr lang="en-GB" sz="2400" b="1" dirty="0"/>
              <a:t>title requires that some teaching is undertaken. However, references to teaching need not merely relate to undergraduate teaching. A distinguished researcher would usually have some responsibility for graduate supervision.  Please give:</a:t>
            </a:r>
            <a:br>
              <a:rPr lang="en-GB" sz="2400" b="1" dirty="0"/>
            </a:br>
            <a:r>
              <a:rPr lang="en-GB" sz="2400" b="1" dirty="0"/>
              <a:t> </a:t>
            </a:r>
            <a:br>
              <a:rPr lang="en-GB" sz="2400" b="1" dirty="0"/>
            </a:br>
            <a:r>
              <a:rPr lang="en-GB" sz="2400" b="1" dirty="0" err="1"/>
              <a:t>i</a:t>
            </a:r>
            <a:r>
              <a:rPr lang="en-GB" sz="2400" b="1" dirty="0"/>
              <a:t>)	Full details of all teaching (please details of date, number of session, course name, etc</a:t>
            </a:r>
            <a:r>
              <a:rPr lang="en-GB" sz="2400" b="1" dirty="0" smtClean="0"/>
              <a:t>.).</a:t>
            </a:r>
            <a:br>
              <a:rPr lang="en-GB" sz="2400" b="1" dirty="0" smtClean="0"/>
            </a:br>
            <a:r>
              <a:rPr lang="en-GB" sz="2400" b="1" dirty="0"/>
              <a:t/>
            </a:r>
            <a:br>
              <a:rPr lang="en-GB" sz="2400" b="1" dirty="0"/>
            </a:br>
            <a:r>
              <a:rPr lang="en-GB" sz="2400" b="1" dirty="0" smtClean="0"/>
              <a:t>(ii) Full </a:t>
            </a:r>
            <a:r>
              <a:rPr lang="en-GB" sz="2400" b="1" dirty="0"/>
              <a:t>details and numbers of all graduate students whom you have formally supervised, including dates when this work took place and level of student (e.g.: MSc, DPhil).</a:t>
            </a:r>
            <a:br>
              <a:rPr lang="en-GB" sz="2400" b="1" dirty="0"/>
            </a:br>
            <a:r>
              <a:rPr lang="en-GB" sz="2400" b="1" dirty="0"/>
              <a:t/>
            </a:r>
            <a:br>
              <a:rPr lang="en-GB" sz="2400" b="1" dirty="0"/>
            </a:br>
            <a:endParaRPr lang="en-GB" sz="2400" b="1" dirty="0"/>
          </a:p>
        </p:txBody>
      </p:sp>
      <p:sp>
        <p:nvSpPr>
          <p:cNvPr id="4" name="TextBox 3"/>
          <p:cNvSpPr txBox="1"/>
          <p:nvPr/>
        </p:nvSpPr>
        <p:spPr>
          <a:xfrm>
            <a:off x="877455" y="4978400"/>
            <a:ext cx="7924800" cy="954107"/>
          </a:xfrm>
          <a:prstGeom prst="rect">
            <a:avLst/>
          </a:prstGeom>
          <a:noFill/>
        </p:spPr>
        <p:txBody>
          <a:bodyPr wrap="square" rtlCol="0">
            <a:spAutoFit/>
          </a:bodyPr>
          <a:lstStyle/>
          <a:p>
            <a:pPr marL="285750" indent="-285750">
              <a:buFont typeface="Arial" panose="020B0604020202020204" pitchFamily="34" charset="0"/>
              <a:buChar char="•"/>
            </a:pPr>
            <a:endParaRPr lang="en-GB" sz="2800" dirty="0"/>
          </a:p>
          <a:p>
            <a:pPr marL="285750" indent="-285750">
              <a:buFont typeface="Arial" panose="020B0604020202020204" pitchFamily="34" charset="0"/>
              <a:buChar char="•"/>
            </a:pPr>
            <a:r>
              <a:rPr lang="en-GB" sz="2800" dirty="0" smtClean="0"/>
              <a:t>Graduate supervision is expected</a:t>
            </a:r>
            <a:endParaRPr lang="en-GB" sz="2800" dirty="0"/>
          </a:p>
        </p:txBody>
      </p:sp>
    </p:spTree>
    <p:extLst>
      <p:ext uri="{BB962C8B-B14F-4D97-AF65-F5344CB8AC3E}">
        <p14:creationId xmlns:p14="http://schemas.microsoft.com/office/powerpoint/2010/main" val="38901007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GB" sz="2400" dirty="0" smtClean="0"/>
              <a:t/>
            </a:r>
            <a:br>
              <a:rPr lang="en-GB" sz="2400" dirty="0" smtClean="0"/>
            </a:br>
            <a:r>
              <a:rPr lang="en-GB" sz="2400" dirty="0"/>
              <a:t/>
            </a:r>
            <a:br>
              <a:rPr lang="en-GB" sz="2400" dirty="0"/>
            </a:br>
            <a:r>
              <a:rPr lang="en-GB" sz="2400" dirty="0" smtClean="0"/>
              <a:t/>
            </a:r>
            <a:br>
              <a:rPr lang="en-GB" sz="2400" dirty="0" smtClean="0"/>
            </a:br>
            <a:r>
              <a:rPr lang="en-GB" sz="2400" dirty="0"/>
              <a:t/>
            </a:r>
            <a:br>
              <a:rPr lang="en-GB" sz="2400" dirty="0"/>
            </a:br>
            <a:r>
              <a:rPr lang="en-GB" sz="2400" dirty="0" smtClean="0"/>
              <a:t/>
            </a:r>
            <a:br>
              <a:rPr lang="en-GB" sz="2400" dirty="0" smtClean="0"/>
            </a:br>
            <a:r>
              <a:rPr lang="en-GB" sz="2400" dirty="0"/>
              <a:t/>
            </a:r>
            <a:br>
              <a:rPr lang="en-GB" sz="2400" dirty="0"/>
            </a:br>
            <a:r>
              <a:rPr lang="en-GB" sz="2400" dirty="0" smtClean="0"/>
              <a:t/>
            </a:r>
            <a:br>
              <a:rPr lang="en-GB" sz="2400" dirty="0" smtClean="0"/>
            </a:br>
            <a:r>
              <a:rPr lang="en-GB" sz="2400" dirty="0"/>
              <a:t/>
            </a:r>
            <a:br>
              <a:rPr lang="en-GB" sz="2400" dirty="0"/>
            </a:br>
            <a:r>
              <a:rPr lang="en-GB" sz="2400" dirty="0" smtClean="0"/>
              <a:t/>
            </a:r>
            <a:br>
              <a:rPr lang="en-GB" sz="2400" dirty="0" smtClean="0"/>
            </a:br>
            <a:r>
              <a:rPr lang="en-GB" sz="2400" dirty="0"/>
              <a:t/>
            </a:r>
            <a:br>
              <a:rPr lang="en-GB" sz="2400" dirty="0"/>
            </a:br>
            <a:r>
              <a:rPr lang="en-GB" sz="2400" dirty="0" smtClean="0"/>
              <a:t/>
            </a:r>
            <a:br>
              <a:rPr lang="en-GB" sz="2400" dirty="0" smtClean="0"/>
            </a:br>
            <a:r>
              <a:rPr lang="en-GB" sz="2400" dirty="0" smtClean="0"/>
              <a:t/>
            </a:r>
            <a:br>
              <a:rPr lang="en-GB" sz="2400" dirty="0" smtClean="0"/>
            </a:br>
            <a:r>
              <a:rPr lang="en-GB" sz="2400" dirty="0"/>
              <a:t/>
            </a:r>
            <a:br>
              <a:rPr lang="en-GB" sz="2400" dirty="0"/>
            </a:br>
            <a:r>
              <a:rPr lang="en-GB" sz="2400" dirty="0" smtClean="0"/>
              <a:t/>
            </a:r>
            <a:br>
              <a:rPr lang="en-GB" sz="2400" dirty="0" smtClean="0"/>
            </a:br>
            <a:r>
              <a:rPr lang="en-GB" sz="2400" dirty="0"/>
              <a:t/>
            </a:r>
            <a:br>
              <a:rPr lang="en-GB" sz="2400" dirty="0"/>
            </a:br>
            <a:r>
              <a:rPr lang="en-GB" sz="2400" dirty="0" smtClean="0"/>
              <a:t/>
            </a:r>
            <a:br>
              <a:rPr lang="en-GB" sz="2400" dirty="0" smtClean="0"/>
            </a:br>
            <a:r>
              <a:rPr lang="en-GB" sz="2000" b="1" dirty="0" smtClean="0"/>
              <a:t>The </a:t>
            </a:r>
            <a:r>
              <a:rPr lang="en-GB" sz="2000" b="1" dirty="0"/>
              <a:t>applicant must demonstrate a sustained and continuing contribution to the general work of the Medical Sciences Division over the last three years.  Please provide evidence that you have met this criterion by:</a:t>
            </a:r>
            <a:br>
              <a:rPr lang="en-GB" sz="2000" b="1" dirty="0"/>
            </a:br>
            <a:r>
              <a:rPr lang="en-GB" sz="2000" b="1" dirty="0"/>
              <a:t> </a:t>
            </a:r>
            <a:br>
              <a:rPr lang="en-GB" sz="2000" b="1" dirty="0"/>
            </a:br>
            <a:r>
              <a:rPr lang="en-GB" sz="2000" b="1" dirty="0" smtClean="0"/>
              <a:t>(</a:t>
            </a:r>
            <a:r>
              <a:rPr lang="en-GB" sz="2000" b="1" dirty="0" err="1" smtClean="0"/>
              <a:t>i</a:t>
            </a:r>
            <a:r>
              <a:rPr lang="en-GB" sz="2000" b="1" dirty="0" smtClean="0"/>
              <a:t>)    Describing </a:t>
            </a:r>
            <a:r>
              <a:rPr lang="en-GB" sz="2000" b="1" dirty="0"/>
              <a:t>any role that you have played in the life of their department, the Division or the University by, for example, serving on relevant committees, examining, assessing, mentoring or contributing to the organisation of seminars or other scientific events over the last three years. </a:t>
            </a:r>
            <a:r>
              <a:rPr lang="en-GB" sz="2000" b="1" dirty="0" smtClean="0"/>
              <a:t/>
            </a:r>
            <a:br>
              <a:rPr lang="en-GB" sz="2000" b="1" dirty="0" smtClean="0"/>
            </a:br>
            <a:r>
              <a:rPr lang="en-GB" sz="2000" b="1" dirty="0"/>
              <a:t/>
            </a:r>
            <a:br>
              <a:rPr lang="en-GB" sz="2000" b="1" dirty="0"/>
            </a:br>
            <a:r>
              <a:rPr lang="en-GB" sz="2000" b="1" dirty="0" smtClean="0"/>
              <a:t>Please </a:t>
            </a:r>
            <a:r>
              <a:rPr lang="en-GB" sz="2000" b="1" dirty="0"/>
              <a:t>indicate how you are personally contributing to Equality, Diversity and Inclusion (EDI) actions in your group and department, demonstrate the commitment to EDI both in terms of research design, and also in terms of actions around gender, race and broader equality at all levels, including Athena Swan. This may include information on what you are personally doing to further the aim of EDI in your workplace. </a:t>
            </a:r>
            <a:r>
              <a:rPr lang="en-GB" sz="2000" b="1" dirty="0" smtClean="0"/>
              <a:t/>
            </a:r>
            <a:br>
              <a:rPr lang="en-GB" sz="2000" b="1" dirty="0" smtClean="0"/>
            </a:br>
            <a:r>
              <a:rPr lang="en-GB" sz="2000" b="1" dirty="0"/>
              <a:t/>
            </a:r>
            <a:br>
              <a:rPr lang="en-GB" sz="2000" b="1" dirty="0"/>
            </a:br>
            <a:r>
              <a:rPr lang="en-GB" sz="2000" b="1" dirty="0" smtClean="0"/>
              <a:t>You </a:t>
            </a:r>
            <a:r>
              <a:rPr lang="en-GB" sz="2000" b="1" dirty="0"/>
              <a:t>are also invited to state whether you have been impacted by caring responsibilities during lockdown, furlough and laboratory closure in 2020 and beyond</a:t>
            </a:r>
            <a:r>
              <a:rPr lang="en-GB" sz="2000" b="1" dirty="0" smtClean="0"/>
              <a:t>.</a:t>
            </a:r>
            <a:br>
              <a:rPr lang="en-GB" sz="2000" b="1" dirty="0" smtClean="0"/>
            </a:br>
            <a:r>
              <a:rPr lang="en-GB" sz="2000" b="1" dirty="0"/>
              <a:t/>
            </a:r>
            <a:br>
              <a:rPr lang="en-GB" sz="2000" b="1" dirty="0"/>
            </a:br>
            <a:r>
              <a:rPr lang="en-GB" sz="2000" b="1" dirty="0" smtClean="0"/>
              <a:t>(ii</a:t>
            </a:r>
            <a:r>
              <a:rPr lang="en-GB" sz="2000" b="1" dirty="0"/>
              <a:t>)	Describing any marks of esteem that you have achieved.  These might include, for example, being asked to deliver external lectures, participating in the editorial boards of academic journals etc.</a:t>
            </a:r>
            <a:br>
              <a:rPr lang="en-GB" sz="2000" b="1" dirty="0"/>
            </a:br>
            <a:r>
              <a:rPr lang="en-GB" sz="2000" b="1" dirty="0"/>
              <a:t/>
            </a:r>
            <a:br>
              <a:rPr lang="en-GB" sz="2000" b="1" dirty="0"/>
            </a:br>
            <a:endParaRPr lang="en-GB" sz="2000" b="1" dirty="0"/>
          </a:p>
        </p:txBody>
      </p:sp>
    </p:spTree>
    <p:extLst>
      <p:ext uri="{BB962C8B-B14F-4D97-AF65-F5344CB8AC3E}">
        <p14:creationId xmlns:p14="http://schemas.microsoft.com/office/powerpoint/2010/main" val="20624370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Changes in the 2020/2021 cycle</a:t>
            </a:r>
            <a:endParaRPr lang="en-GB" dirty="0"/>
          </a:p>
        </p:txBody>
      </p:sp>
      <p:sp>
        <p:nvSpPr>
          <p:cNvPr id="3" name="Content Placeholder 2"/>
          <p:cNvSpPr>
            <a:spLocks noGrp="1"/>
          </p:cNvSpPr>
          <p:nvPr>
            <p:ph idx="1"/>
          </p:nvPr>
        </p:nvSpPr>
        <p:spPr>
          <a:xfrm>
            <a:off x="628650" y="1955021"/>
            <a:ext cx="7886700" cy="4351338"/>
          </a:xfrm>
        </p:spPr>
        <p:txBody>
          <a:bodyPr>
            <a:normAutofit fontScale="77500" lnSpcReduction="20000"/>
          </a:bodyPr>
          <a:lstStyle/>
          <a:p>
            <a:pPr>
              <a:lnSpc>
                <a:spcPct val="110000"/>
              </a:lnSpc>
            </a:pPr>
            <a:r>
              <a:rPr lang="en-GB" dirty="0" smtClean="0"/>
              <a:t>No URL call</a:t>
            </a:r>
          </a:p>
          <a:p>
            <a:pPr>
              <a:lnSpc>
                <a:spcPct val="110000"/>
              </a:lnSpc>
            </a:pPr>
            <a:r>
              <a:rPr lang="en-GB" dirty="0" smtClean="0"/>
              <a:t>Only for AP applicants</a:t>
            </a:r>
          </a:p>
          <a:p>
            <a:pPr lvl="1">
              <a:lnSpc>
                <a:spcPct val="110000"/>
              </a:lnSpc>
            </a:pPr>
            <a:r>
              <a:rPr lang="en-GB" dirty="0" smtClean="0"/>
              <a:t>Removed Grade 9 bar for AP applications</a:t>
            </a:r>
          </a:p>
          <a:p>
            <a:pPr lvl="1">
              <a:lnSpc>
                <a:spcPct val="110000"/>
              </a:lnSpc>
            </a:pPr>
            <a:endParaRPr lang="en-GB" dirty="0"/>
          </a:p>
          <a:p>
            <a:pPr>
              <a:lnSpc>
                <a:spcPct val="110000"/>
              </a:lnSpc>
            </a:pPr>
            <a:r>
              <a:rPr lang="en-GB" dirty="0" smtClean="0"/>
              <a:t>2021/2022 process: </a:t>
            </a:r>
          </a:p>
          <a:p>
            <a:pPr>
              <a:lnSpc>
                <a:spcPct val="110000"/>
              </a:lnSpc>
            </a:pPr>
            <a:r>
              <a:rPr lang="en-GB" dirty="0" smtClean="0"/>
              <a:t>12 page limit on application document </a:t>
            </a:r>
          </a:p>
          <a:p>
            <a:pPr>
              <a:lnSpc>
                <a:spcPct val="110000"/>
              </a:lnSpc>
            </a:pPr>
            <a:r>
              <a:rPr lang="en-GB" dirty="0" smtClean="0"/>
              <a:t>Indicate whether previously applied for AP title</a:t>
            </a:r>
          </a:p>
          <a:p>
            <a:pPr>
              <a:lnSpc>
                <a:spcPct val="110000"/>
              </a:lnSpc>
            </a:pPr>
            <a:r>
              <a:rPr lang="en-GB" dirty="0" smtClean="0"/>
              <a:t>Personal circumstances</a:t>
            </a:r>
          </a:p>
          <a:p>
            <a:pPr>
              <a:lnSpc>
                <a:spcPct val="110000"/>
              </a:lnSpc>
            </a:pPr>
            <a:r>
              <a:rPr lang="en-GB" dirty="0" smtClean="0"/>
              <a:t>Exercise </a:t>
            </a:r>
            <a:r>
              <a:rPr lang="en-GB" dirty="0"/>
              <a:t>to convert eligible URL title holders to AP title will take place in 2022</a:t>
            </a:r>
          </a:p>
          <a:p>
            <a:pPr>
              <a:lnSpc>
                <a:spcPct val="110000"/>
              </a:lnSpc>
            </a:pPr>
            <a:r>
              <a:rPr lang="en-GB" dirty="0" smtClean="0"/>
              <a:t>Central discussions underway re a pre-AP title next academic year</a:t>
            </a:r>
            <a:endParaRPr lang="en-GB" dirty="0"/>
          </a:p>
        </p:txBody>
      </p:sp>
    </p:spTree>
    <p:extLst>
      <p:ext uri="{BB962C8B-B14F-4D97-AF65-F5344CB8AC3E}">
        <p14:creationId xmlns:p14="http://schemas.microsoft.com/office/powerpoint/2010/main" val="38002363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Titular titles</a:t>
            </a:r>
            <a:endParaRPr lang="en-GB" dirty="0"/>
          </a:p>
        </p:txBody>
      </p:sp>
      <p:sp>
        <p:nvSpPr>
          <p:cNvPr id="3" name="Content Placeholder 2"/>
          <p:cNvSpPr>
            <a:spLocks noGrp="1"/>
          </p:cNvSpPr>
          <p:nvPr>
            <p:ph idx="1"/>
          </p:nvPr>
        </p:nvSpPr>
        <p:spPr/>
        <p:txBody>
          <a:bodyPr/>
          <a:lstStyle/>
          <a:p>
            <a:pPr>
              <a:lnSpc>
                <a:spcPct val="120000"/>
              </a:lnSpc>
            </a:pPr>
            <a:r>
              <a:rPr lang="en-GB" dirty="0" smtClean="0"/>
              <a:t>AP: Associate Professor</a:t>
            </a:r>
          </a:p>
          <a:p>
            <a:pPr>
              <a:lnSpc>
                <a:spcPct val="120000"/>
              </a:lnSpc>
            </a:pPr>
            <a:r>
              <a:rPr lang="en-GB" dirty="0" smtClean="0"/>
              <a:t>URL: University Research Lecturer</a:t>
            </a:r>
          </a:p>
          <a:p>
            <a:pPr>
              <a:lnSpc>
                <a:spcPct val="120000"/>
              </a:lnSpc>
            </a:pPr>
            <a:r>
              <a:rPr lang="en-GB" dirty="0" smtClean="0"/>
              <a:t>Prof: Full professor 	</a:t>
            </a:r>
          </a:p>
          <a:p>
            <a:pPr lvl="1">
              <a:lnSpc>
                <a:spcPct val="120000"/>
              </a:lnSpc>
            </a:pPr>
            <a:r>
              <a:rPr lang="en-GB" dirty="0" smtClean="0"/>
              <a:t>Separate </a:t>
            </a:r>
            <a:r>
              <a:rPr lang="en-GB" dirty="0" err="1" smtClean="0"/>
              <a:t>RoD</a:t>
            </a:r>
            <a:r>
              <a:rPr lang="en-GB" dirty="0" smtClean="0"/>
              <a:t> exercise</a:t>
            </a:r>
            <a:endParaRPr lang="en-GB" dirty="0"/>
          </a:p>
        </p:txBody>
      </p:sp>
    </p:spTree>
    <p:extLst>
      <p:ext uri="{BB962C8B-B14F-4D97-AF65-F5344CB8AC3E}">
        <p14:creationId xmlns:p14="http://schemas.microsoft.com/office/powerpoint/2010/main" val="10982540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0"/>
            <a:ext cx="7886700" cy="1325563"/>
          </a:xfrm>
        </p:spPr>
        <p:txBody>
          <a:bodyPr/>
          <a:lstStyle/>
          <a:p>
            <a:pPr algn="ctr"/>
            <a:r>
              <a:rPr lang="en-GB" dirty="0" smtClean="0"/>
              <a:t>What is the process?</a:t>
            </a:r>
            <a:endParaRPr lang="en-GB" dirty="0"/>
          </a:p>
        </p:txBody>
      </p:sp>
      <p:sp>
        <p:nvSpPr>
          <p:cNvPr id="3" name="Content Placeholder 2"/>
          <p:cNvSpPr>
            <a:spLocks noGrp="1"/>
          </p:cNvSpPr>
          <p:nvPr>
            <p:ph idx="1"/>
          </p:nvPr>
        </p:nvSpPr>
        <p:spPr>
          <a:xfrm>
            <a:off x="324197" y="1413164"/>
            <a:ext cx="8578734" cy="5095701"/>
          </a:xfrm>
        </p:spPr>
        <p:txBody>
          <a:bodyPr>
            <a:normAutofit/>
          </a:bodyPr>
          <a:lstStyle/>
          <a:p>
            <a:pPr>
              <a:lnSpc>
                <a:spcPct val="120000"/>
              </a:lnSpc>
            </a:pPr>
            <a:r>
              <a:rPr lang="en-GB" dirty="0" smtClean="0"/>
              <a:t>Centrally overseen</a:t>
            </a:r>
          </a:p>
          <a:p>
            <a:pPr lvl="1">
              <a:lnSpc>
                <a:spcPct val="120000"/>
              </a:lnSpc>
            </a:pPr>
            <a:r>
              <a:rPr lang="en-GB" dirty="0" smtClean="0"/>
              <a:t>Criteria set centrally</a:t>
            </a:r>
          </a:p>
          <a:p>
            <a:pPr>
              <a:lnSpc>
                <a:spcPct val="120000"/>
              </a:lnSpc>
            </a:pPr>
            <a:r>
              <a:rPr lang="en-GB" dirty="0" smtClean="0"/>
              <a:t>Delivered by Divisions, annually</a:t>
            </a:r>
          </a:p>
          <a:p>
            <a:pPr lvl="0">
              <a:lnSpc>
                <a:spcPct val="120000"/>
              </a:lnSpc>
            </a:pPr>
            <a:r>
              <a:rPr lang="en-GB" dirty="0"/>
              <a:t>Nominations </a:t>
            </a:r>
            <a:r>
              <a:rPr lang="en-GB" dirty="0" smtClean="0"/>
              <a:t>made </a:t>
            </a:r>
            <a:r>
              <a:rPr lang="en-GB" dirty="0"/>
              <a:t>by </a:t>
            </a:r>
            <a:r>
              <a:rPr lang="en-GB" dirty="0" err="1" smtClean="0"/>
              <a:t>HoDs</a:t>
            </a:r>
            <a:r>
              <a:rPr lang="en-GB" dirty="0" smtClean="0"/>
              <a:t> </a:t>
            </a:r>
            <a:r>
              <a:rPr lang="en-GB" dirty="0"/>
              <a:t> </a:t>
            </a:r>
          </a:p>
          <a:p>
            <a:pPr lvl="0">
              <a:lnSpc>
                <a:spcPct val="120000"/>
              </a:lnSpc>
            </a:pPr>
            <a:r>
              <a:rPr lang="en-GB" dirty="0"/>
              <a:t>Decisions </a:t>
            </a:r>
            <a:r>
              <a:rPr lang="en-GB" dirty="0" smtClean="0"/>
              <a:t>made </a:t>
            </a:r>
            <a:r>
              <a:rPr lang="en-GB" dirty="0"/>
              <a:t>by Divisional Boards, or by an appropriately senior and experienced sub-committee of the Board, on the delegated authority of the Board</a:t>
            </a:r>
            <a:r>
              <a:rPr lang="en-GB" dirty="0" smtClean="0"/>
              <a:t>.</a:t>
            </a:r>
          </a:p>
          <a:p>
            <a:pPr lvl="1">
              <a:lnSpc>
                <a:spcPct val="120000"/>
              </a:lnSpc>
            </a:pPr>
            <a:r>
              <a:rPr lang="en-GB" dirty="0" smtClean="0"/>
              <a:t>MSD panel of 6 members from 4 Departments and chaired by </a:t>
            </a:r>
            <a:r>
              <a:rPr lang="en-GB" dirty="0" err="1" smtClean="0"/>
              <a:t>HMcS</a:t>
            </a:r>
            <a:endParaRPr lang="en-GB" dirty="0"/>
          </a:p>
          <a:p>
            <a:endParaRPr lang="en-GB" dirty="0"/>
          </a:p>
        </p:txBody>
      </p:sp>
    </p:spTree>
    <p:extLst>
      <p:ext uri="{BB962C8B-B14F-4D97-AF65-F5344CB8AC3E}">
        <p14:creationId xmlns:p14="http://schemas.microsoft.com/office/powerpoint/2010/main" val="20242964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5532" y="-216131"/>
            <a:ext cx="7886700" cy="1325563"/>
          </a:xfrm>
        </p:spPr>
        <p:txBody>
          <a:bodyPr/>
          <a:lstStyle/>
          <a:p>
            <a:pPr algn="ctr"/>
            <a:r>
              <a:rPr lang="en-GB" sz="3600" dirty="0" smtClean="0"/>
              <a:t>Submission requirements: </a:t>
            </a:r>
            <a:endParaRPr lang="en-GB" sz="3600" dirty="0"/>
          </a:p>
        </p:txBody>
      </p:sp>
      <p:sp>
        <p:nvSpPr>
          <p:cNvPr id="3" name="Content Placeholder 2"/>
          <p:cNvSpPr>
            <a:spLocks noGrp="1"/>
          </p:cNvSpPr>
          <p:nvPr>
            <p:ph idx="1"/>
          </p:nvPr>
        </p:nvSpPr>
        <p:spPr>
          <a:xfrm>
            <a:off x="204700" y="991987"/>
            <a:ext cx="8728364" cy="5866013"/>
          </a:xfrm>
        </p:spPr>
        <p:txBody>
          <a:bodyPr>
            <a:normAutofit fontScale="55000" lnSpcReduction="20000"/>
          </a:bodyPr>
          <a:lstStyle/>
          <a:p>
            <a:pPr marL="342900" lvl="1" indent="-342900">
              <a:lnSpc>
                <a:spcPct val="140000"/>
              </a:lnSpc>
            </a:pPr>
            <a:r>
              <a:rPr lang="en-GB" sz="3200" dirty="0"/>
              <a:t>Completed application </a:t>
            </a:r>
            <a:r>
              <a:rPr lang="en-GB" sz="3200" dirty="0" smtClean="0"/>
              <a:t>form</a:t>
            </a:r>
          </a:p>
          <a:p>
            <a:pPr marL="342900" lvl="1" indent="-342900">
              <a:lnSpc>
                <a:spcPct val="140000"/>
              </a:lnSpc>
            </a:pPr>
            <a:r>
              <a:rPr lang="en-GB" sz="3200" dirty="0" smtClean="0"/>
              <a:t>An </a:t>
            </a:r>
            <a:r>
              <a:rPr lang="en-GB" sz="3200" dirty="0"/>
              <a:t>up-to-date CV </a:t>
            </a:r>
            <a:endParaRPr lang="en-GB" sz="3200" dirty="0" smtClean="0"/>
          </a:p>
          <a:p>
            <a:pPr marL="342900" lvl="1" indent="-342900">
              <a:lnSpc>
                <a:spcPct val="140000"/>
              </a:lnSpc>
            </a:pPr>
            <a:r>
              <a:rPr lang="en-GB" sz="3200" dirty="0" smtClean="0"/>
              <a:t>a HoD statement confirming </a:t>
            </a:r>
            <a:r>
              <a:rPr lang="en-GB" sz="3200" dirty="0"/>
              <a:t>that the individual’s duties are comparable to an academic post-holder; </a:t>
            </a:r>
          </a:p>
          <a:p>
            <a:pPr marL="342900" lvl="1" indent="-342900">
              <a:lnSpc>
                <a:spcPct val="140000"/>
              </a:lnSpc>
            </a:pPr>
            <a:r>
              <a:rPr lang="en-GB" sz="3200" dirty="0" smtClean="0"/>
              <a:t>a </a:t>
            </a:r>
            <a:r>
              <a:rPr lang="en-GB" sz="3200" dirty="0"/>
              <a:t>short reference by </a:t>
            </a:r>
            <a:r>
              <a:rPr lang="en-GB" sz="3200" dirty="0" smtClean="0"/>
              <a:t>HoD or </a:t>
            </a:r>
            <a:r>
              <a:rPr lang="en-GB" sz="3200" dirty="0"/>
              <a:t>appropriate, senior academic from </a:t>
            </a:r>
            <a:r>
              <a:rPr lang="en-GB" sz="3200" dirty="0" smtClean="0"/>
              <a:t>the </a:t>
            </a:r>
            <a:r>
              <a:rPr lang="en-GB" sz="3200" dirty="0"/>
              <a:t>Department, attesting to the quality of the individual’s contribution and demonstrating that the </a:t>
            </a:r>
            <a:r>
              <a:rPr lang="en-GB" sz="3200" dirty="0" smtClean="0"/>
              <a:t>criteria </a:t>
            </a:r>
            <a:r>
              <a:rPr lang="en-GB" sz="3200" dirty="0"/>
              <a:t>have been met</a:t>
            </a:r>
            <a:r>
              <a:rPr lang="en-GB" sz="3200" dirty="0" smtClean="0"/>
              <a:t>.</a:t>
            </a:r>
          </a:p>
          <a:p>
            <a:pPr marL="342900" lvl="1" indent="-342900">
              <a:lnSpc>
                <a:spcPct val="140000"/>
              </a:lnSpc>
            </a:pPr>
            <a:r>
              <a:rPr lang="en-GB" sz="3200" dirty="0" smtClean="0"/>
              <a:t>an </a:t>
            </a:r>
            <a:r>
              <a:rPr lang="en-GB" sz="3200" dirty="0"/>
              <a:t>independent, external assessment obtained by </a:t>
            </a:r>
            <a:r>
              <a:rPr lang="en-GB" sz="3200" dirty="0" smtClean="0"/>
              <a:t>the </a:t>
            </a:r>
            <a:r>
              <a:rPr lang="en-GB" sz="3200" dirty="0"/>
              <a:t>Head of Department or, if not you, by the departmental referee, of the individual’s research standing.</a:t>
            </a:r>
          </a:p>
          <a:p>
            <a:pPr lvl="0">
              <a:lnSpc>
                <a:spcPct val="140000"/>
              </a:lnSpc>
            </a:pPr>
            <a:r>
              <a:rPr lang="en-GB" sz="3200" dirty="0" smtClean="0"/>
              <a:t>Division may seek </a:t>
            </a:r>
            <a:r>
              <a:rPr lang="en-GB" sz="3200" dirty="0"/>
              <a:t>additional references, including external references, if </a:t>
            </a:r>
            <a:r>
              <a:rPr lang="en-GB" sz="3200" dirty="0" smtClean="0"/>
              <a:t>deemed </a:t>
            </a:r>
            <a:r>
              <a:rPr lang="en-GB" sz="3200" dirty="0"/>
              <a:t>necessary </a:t>
            </a:r>
            <a:endParaRPr lang="en-GB" sz="3200" dirty="0" smtClean="0"/>
          </a:p>
          <a:p>
            <a:pPr lvl="0">
              <a:lnSpc>
                <a:spcPct val="140000"/>
              </a:lnSpc>
            </a:pPr>
            <a:r>
              <a:rPr lang="en-GB" sz="3200" dirty="0" smtClean="0"/>
              <a:t>The </a:t>
            </a:r>
            <a:r>
              <a:rPr lang="en-GB" sz="3200" dirty="0"/>
              <a:t>Medical Sciences Division will seek </a:t>
            </a:r>
            <a:r>
              <a:rPr lang="en-GB" sz="3200" dirty="0" smtClean="0"/>
              <a:t>such additional </a:t>
            </a:r>
            <a:r>
              <a:rPr lang="en-GB" sz="3200" dirty="0"/>
              <a:t>references.</a:t>
            </a:r>
          </a:p>
          <a:p>
            <a:pPr>
              <a:lnSpc>
                <a:spcPct val="140000"/>
              </a:lnSpc>
            </a:pPr>
            <a:r>
              <a:rPr lang="en-GB" sz="3200" dirty="0"/>
              <a:t> </a:t>
            </a:r>
            <a:r>
              <a:rPr lang="en-GB" sz="3200" dirty="0" smtClean="0"/>
              <a:t>Applications </a:t>
            </a:r>
            <a:r>
              <a:rPr lang="en-GB" sz="3200" dirty="0"/>
              <a:t>for college employed staff should include a reference from the Head of House, addressing the quality of teaching carried out in the college, in comparison to the standards expected of a substantive Associate Professor.</a:t>
            </a:r>
          </a:p>
          <a:p>
            <a:pPr marL="0" indent="0">
              <a:lnSpc>
                <a:spcPct val="140000"/>
              </a:lnSpc>
              <a:buNone/>
            </a:pPr>
            <a:endParaRPr lang="en-GB" sz="3600" dirty="0"/>
          </a:p>
          <a:p>
            <a:pPr>
              <a:lnSpc>
                <a:spcPct val="140000"/>
              </a:lnSpc>
            </a:pPr>
            <a:endParaRPr lang="en-GB" dirty="0"/>
          </a:p>
        </p:txBody>
      </p:sp>
    </p:spTree>
    <p:extLst>
      <p:ext uri="{BB962C8B-B14F-4D97-AF65-F5344CB8AC3E}">
        <p14:creationId xmlns:p14="http://schemas.microsoft.com/office/powerpoint/2010/main" val="16342654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00387"/>
            <a:ext cx="7886700" cy="1325563"/>
          </a:xfrm>
        </p:spPr>
        <p:txBody>
          <a:bodyPr/>
          <a:lstStyle/>
          <a:p>
            <a:pPr algn="ctr"/>
            <a:r>
              <a:rPr lang="en-GB" dirty="0" smtClean="0"/>
              <a:t>Criteria</a:t>
            </a:r>
            <a:endParaRPr lang="en-GB" dirty="0"/>
          </a:p>
        </p:txBody>
      </p:sp>
      <p:sp>
        <p:nvSpPr>
          <p:cNvPr id="3" name="Content Placeholder 2"/>
          <p:cNvSpPr>
            <a:spLocks noGrp="1"/>
          </p:cNvSpPr>
          <p:nvPr>
            <p:ph idx="1"/>
          </p:nvPr>
        </p:nvSpPr>
        <p:spPr>
          <a:xfrm>
            <a:off x="-124691" y="1225176"/>
            <a:ext cx="9160626" cy="5358504"/>
          </a:xfrm>
        </p:spPr>
        <p:txBody>
          <a:bodyPr>
            <a:normAutofit/>
          </a:bodyPr>
          <a:lstStyle/>
          <a:p>
            <a:pPr lvl="1">
              <a:lnSpc>
                <a:spcPct val="120000"/>
              </a:lnSpc>
            </a:pPr>
            <a:r>
              <a:rPr lang="en-GB" dirty="0"/>
              <a:t>An </a:t>
            </a:r>
            <a:r>
              <a:rPr lang="en-GB" b="1" dirty="0"/>
              <a:t>independent</a:t>
            </a:r>
            <a:r>
              <a:rPr lang="en-GB" dirty="0"/>
              <a:t> programme of research and grants as a key focus of their role and of a standard equivalent to that required for confirmation in post as an Associate Professor; </a:t>
            </a:r>
            <a:endParaRPr lang="en-GB" sz="3200" dirty="0"/>
          </a:p>
          <a:p>
            <a:pPr lvl="1">
              <a:lnSpc>
                <a:spcPct val="120000"/>
              </a:lnSpc>
            </a:pPr>
            <a:r>
              <a:rPr lang="en-GB" dirty="0"/>
              <a:t>A teaching role comparable with that of a substantive Associate Professor, to include </a:t>
            </a:r>
            <a:r>
              <a:rPr lang="en-GB" b="1" dirty="0"/>
              <a:t>supervision</a:t>
            </a:r>
            <a:r>
              <a:rPr lang="en-GB" dirty="0"/>
              <a:t>. Teaching and administrative duties are carried out at no less a level of excellence than is expected of a substantive Associate Professor; and</a:t>
            </a:r>
            <a:endParaRPr lang="en-GB" sz="3200" dirty="0"/>
          </a:p>
          <a:p>
            <a:pPr lvl="1">
              <a:lnSpc>
                <a:spcPct val="120000"/>
              </a:lnSpc>
            </a:pPr>
            <a:r>
              <a:rPr lang="en-GB" dirty="0"/>
              <a:t>Contribution to other departmental duties, academic and otherwise, demonstrating the level of </a:t>
            </a:r>
            <a:r>
              <a:rPr lang="en-GB" b="1" dirty="0"/>
              <a:t>citizenship</a:t>
            </a:r>
            <a:r>
              <a:rPr lang="en-GB" dirty="0"/>
              <a:t> expected of a substantive Associate Professor, and personal contribution to Equality, Diversity and Inclusion actions in their group.</a:t>
            </a:r>
            <a:endParaRPr lang="en-GB" sz="3200" dirty="0"/>
          </a:p>
          <a:p>
            <a:endParaRPr lang="en-GB" dirty="0"/>
          </a:p>
        </p:txBody>
      </p:sp>
    </p:spTree>
    <p:extLst>
      <p:ext uri="{BB962C8B-B14F-4D97-AF65-F5344CB8AC3E}">
        <p14:creationId xmlns:p14="http://schemas.microsoft.com/office/powerpoint/2010/main" val="3370791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91193"/>
            <a:ext cx="7886700" cy="1325563"/>
          </a:xfrm>
        </p:spPr>
        <p:txBody>
          <a:bodyPr/>
          <a:lstStyle/>
          <a:p>
            <a:pPr algn="ctr"/>
            <a:r>
              <a:rPr lang="en-GB" dirty="0" smtClean="0"/>
              <a:t>Criteria notes</a:t>
            </a:r>
            <a:endParaRPr lang="en-GB" dirty="0"/>
          </a:p>
        </p:txBody>
      </p:sp>
      <p:sp>
        <p:nvSpPr>
          <p:cNvPr id="3" name="Content Placeholder 2"/>
          <p:cNvSpPr>
            <a:spLocks noGrp="1"/>
          </p:cNvSpPr>
          <p:nvPr>
            <p:ph idx="1"/>
          </p:nvPr>
        </p:nvSpPr>
        <p:spPr>
          <a:xfrm>
            <a:off x="191193" y="1193856"/>
            <a:ext cx="8803178" cy="4982499"/>
          </a:xfrm>
        </p:spPr>
        <p:txBody>
          <a:bodyPr>
            <a:normAutofit/>
          </a:bodyPr>
          <a:lstStyle/>
          <a:p>
            <a:pPr>
              <a:lnSpc>
                <a:spcPct val="120000"/>
              </a:lnSpc>
            </a:pPr>
            <a:r>
              <a:rPr lang="en-GB" dirty="0" smtClean="0"/>
              <a:t>Applicants have to meet all 3 criteria</a:t>
            </a:r>
          </a:p>
          <a:p>
            <a:pPr lvl="1">
              <a:lnSpc>
                <a:spcPct val="120000"/>
              </a:lnSpc>
            </a:pPr>
            <a:r>
              <a:rPr lang="en-GB" dirty="0" smtClean="0"/>
              <a:t>Excellence in one area does not mean no contribution is needed in another</a:t>
            </a:r>
          </a:p>
          <a:p>
            <a:pPr>
              <a:lnSpc>
                <a:spcPct val="120000"/>
              </a:lnSpc>
            </a:pPr>
            <a:r>
              <a:rPr lang="en-GB" dirty="0" smtClean="0"/>
              <a:t>Criteria for AP and URL are </a:t>
            </a:r>
            <a:r>
              <a:rPr lang="en-GB" b="1" dirty="0" smtClean="0"/>
              <a:t>THE SAME</a:t>
            </a:r>
          </a:p>
          <a:p>
            <a:pPr>
              <a:lnSpc>
                <a:spcPct val="120000"/>
              </a:lnSpc>
            </a:pPr>
            <a:r>
              <a:rPr lang="en-GB" dirty="0" smtClean="0"/>
              <a:t>URL is NOT a stepping stone to AP</a:t>
            </a:r>
            <a:endParaRPr lang="en-GB" dirty="0"/>
          </a:p>
        </p:txBody>
      </p:sp>
    </p:spTree>
    <p:extLst>
      <p:ext uri="{BB962C8B-B14F-4D97-AF65-F5344CB8AC3E}">
        <p14:creationId xmlns:p14="http://schemas.microsoft.com/office/powerpoint/2010/main" val="10342926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0461" y="0"/>
            <a:ext cx="7886700" cy="1325563"/>
          </a:xfrm>
        </p:spPr>
        <p:txBody>
          <a:bodyPr/>
          <a:lstStyle/>
          <a:p>
            <a:pPr algn="ctr"/>
            <a:r>
              <a:rPr lang="en-GB" dirty="0" smtClean="0"/>
              <a:t>Things to note</a:t>
            </a:r>
            <a:endParaRPr lang="en-GB" dirty="0"/>
          </a:p>
        </p:txBody>
      </p:sp>
      <p:sp>
        <p:nvSpPr>
          <p:cNvPr id="3" name="Content Placeholder 2"/>
          <p:cNvSpPr>
            <a:spLocks noGrp="1"/>
          </p:cNvSpPr>
          <p:nvPr>
            <p:ph idx="1"/>
          </p:nvPr>
        </p:nvSpPr>
        <p:spPr/>
        <p:txBody>
          <a:bodyPr>
            <a:normAutofit fontScale="92500"/>
          </a:bodyPr>
          <a:lstStyle/>
          <a:p>
            <a:pPr>
              <a:lnSpc>
                <a:spcPct val="120000"/>
              </a:lnSpc>
            </a:pPr>
            <a:r>
              <a:rPr lang="en-GB" dirty="0" smtClean="0"/>
              <a:t>Reapplications within a year are strongly discouraged</a:t>
            </a:r>
          </a:p>
          <a:p>
            <a:pPr>
              <a:lnSpc>
                <a:spcPct val="120000"/>
              </a:lnSpc>
            </a:pPr>
            <a:r>
              <a:rPr lang="en-GB" dirty="0" smtClean="0"/>
              <a:t>Any reapplications have to spell out what has changed</a:t>
            </a:r>
          </a:p>
          <a:p>
            <a:pPr>
              <a:lnSpc>
                <a:spcPct val="120000"/>
              </a:lnSpc>
            </a:pPr>
            <a:r>
              <a:rPr lang="en-GB" dirty="0" smtClean="0"/>
              <a:t>Can be a mistake to go in early</a:t>
            </a:r>
          </a:p>
          <a:p>
            <a:pPr>
              <a:lnSpc>
                <a:spcPct val="120000"/>
              </a:lnSpc>
            </a:pPr>
            <a:r>
              <a:rPr lang="en-GB" dirty="0" smtClean="0"/>
              <a:t>No appeal process</a:t>
            </a:r>
          </a:p>
          <a:p>
            <a:pPr>
              <a:lnSpc>
                <a:spcPct val="120000"/>
              </a:lnSpc>
            </a:pPr>
            <a:r>
              <a:rPr lang="en-GB" dirty="0"/>
              <a:t>Previous applicants </a:t>
            </a:r>
            <a:r>
              <a:rPr lang="en-GB" b="1" dirty="0"/>
              <a:t>must</a:t>
            </a:r>
            <a:r>
              <a:rPr lang="en-GB" dirty="0"/>
              <a:t> indicate whether they have applied previously, and include a statement (no more than one page) of changes since the last application. </a:t>
            </a:r>
          </a:p>
        </p:txBody>
      </p:sp>
    </p:spTree>
    <p:extLst>
      <p:ext uri="{BB962C8B-B14F-4D97-AF65-F5344CB8AC3E}">
        <p14:creationId xmlns:p14="http://schemas.microsoft.com/office/powerpoint/2010/main" val="20128881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0"/>
            <a:ext cx="7886700" cy="1325563"/>
          </a:xfrm>
        </p:spPr>
        <p:txBody>
          <a:bodyPr/>
          <a:lstStyle/>
          <a:p>
            <a:pPr algn="ctr"/>
            <a:r>
              <a:rPr lang="en-GB" dirty="0" smtClean="0"/>
              <a:t>Common pitfalls</a:t>
            </a:r>
            <a:endParaRPr lang="en-GB" dirty="0"/>
          </a:p>
        </p:txBody>
      </p:sp>
      <p:sp>
        <p:nvSpPr>
          <p:cNvPr id="3" name="Content Placeholder 2"/>
          <p:cNvSpPr>
            <a:spLocks noGrp="1"/>
          </p:cNvSpPr>
          <p:nvPr>
            <p:ph idx="1"/>
          </p:nvPr>
        </p:nvSpPr>
        <p:spPr/>
        <p:txBody>
          <a:bodyPr/>
          <a:lstStyle/>
          <a:p>
            <a:pPr>
              <a:lnSpc>
                <a:spcPct val="120000"/>
              </a:lnSpc>
            </a:pPr>
            <a:r>
              <a:rPr lang="en-GB" dirty="0" smtClean="0"/>
              <a:t>Not meeting both research independence and teaching requirements</a:t>
            </a:r>
          </a:p>
          <a:p>
            <a:pPr>
              <a:lnSpc>
                <a:spcPct val="120000"/>
              </a:lnSpc>
            </a:pPr>
            <a:r>
              <a:rPr lang="en-GB" dirty="0" smtClean="0"/>
              <a:t>Not having sufficient evidence of research independence</a:t>
            </a:r>
            <a:endParaRPr lang="en-GB" dirty="0"/>
          </a:p>
        </p:txBody>
      </p:sp>
    </p:spTree>
    <p:extLst>
      <p:ext uri="{BB962C8B-B14F-4D97-AF65-F5344CB8AC3E}">
        <p14:creationId xmlns:p14="http://schemas.microsoft.com/office/powerpoint/2010/main" val="3347669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922079"/>
            <a:ext cx="7886700" cy="1325563"/>
          </a:xfrm>
        </p:spPr>
        <p:txBody>
          <a:bodyPr>
            <a:noAutofit/>
          </a:bodyPr>
          <a:lstStyle/>
          <a:p>
            <a:pPr algn="ctr">
              <a:lnSpc>
                <a:spcPct val="110000"/>
              </a:lnSpc>
            </a:pPr>
            <a:r>
              <a:rPr lang="en-GB" sz="1800" dirty="0" smtClean="0"/>
              <a:t/>
            </a:r>
            <a:br>
              <a:rPr lang="en-GB" sz="1800" dirty="0" smtClean="0"/>
            </a:br>
            <a:r>
              <a:rPr lang="en-GB" sz="1800" dirty="0" smtClean="0"/>
              <a:t/>
            </a:r>
            <a:br>
              <a:rPr lang="en-GB" sz="1800" dirty="0" smtClean="0"/>
            </a:br>
            <a:r>
              <a:rPr lang="en-GB" sz="2400" b="1" dirty="0" smtClean="0"/>
              <a:t>The </a:t>
            </a:r>
            <a:r>
              <a:rPr lang="en-GB" sz="2400" b="1" dirty="0"/>
              <a:t>applicant must demonstrate substantial independent research achievements. </a:t>
            </a:r>
            <a:r>
              <a:rPr lang="en-GB" sz="2400" b="1" dirty="0" smtClean="0"/>
              <a:t>Provide </a:t>
            </a:r>
            <a:r>
              <a:rPr lang="en-GB" sz="2400" b="1" dirty="0"/>
              <a:t>full details of all publications during your academic career; you may cross-refer to your CV if you wish. Please clearly indicate your name in bold and list your publications in the following order: </a:t>
            </a:r>
            <a:r>
              <a:rPr lang="en-GB" sz="2400" b="1" dirty="0" smtClean="0"/>
              <a:t/>
            </a:r>
            <a:br>
              <a:rPr lang="en-GB" sz="2400" b="1" dirty="0" smtClean="0"/>
            </a:br>
            <a:r>
              <a:rPr lang="en-GB" sz="2400" b="1" dirty="0" smtClean="0"/>
              <a:t>a) Senior Author  b) First Author  c) Other </a:t>
            </a:r>
            <a:r>
              <a:rPr lang="en-GB" sz="2400" b="1" dirty="0"/>
              <a:t>Author</a:t>
            </a:r>
            <a:r>
              <a:rPr lang="en-GB" sz="2400" b="1" dirty="0">
                <a:solidFill>
                  <a:srgbClr val="FF0000"/>
                </a:solidFill>
              </a:rPr>
              <a:t/>
            </a:r>
            <a:br>
              <a:rPr lang="en-GB" sz="2400" b="1" dirty="0">
                <a:solidFill>
                  <a:srgbClr val="FF0000"/>
                </a:solidFill>
              </a:rPr>
            </a:br>
            <a:r>
              <a:rPr lang="en-GB" sz="2400" b="1" dirty="0"/>
              <a:t/>
            </a:r>
            <a:br>
              <a:rPr lang="en-GB" sz="2400" b="1" dirty="0"/>
            </a:br>
            <a:r>
              <a:rPr lang="en-GB" sz="2400" b="1" strike="sngStrike" dirty="0"/>
              <a:t/>
            </a:r>
            <a:br>
              <a:rPr lang="en-GB" sz="2400" b="1" strike="sngStrike" dirty="0"/>
            </a:br>
            <a:r>
              <a:rPr lang="en-GB" sz="1800" b="1" dirty="0"/>
              <a:t> </a:t>
            </a:r>
            <a:br>
              <a:rPr lang="en-GB" sz="1800" b="1" dirty="0"/>
            </a:br>
            <a:endParaRPr lang="en-GB" sz="1800" b="1" dirty="0"/>
          </a:p>
        </p:txBody>
      </p:sp>
      <p:sp>
        <p:nvSpPr>
          <p:cNvPr id="3" name="Content Placeholder 2"/>
          <p:cNvSpPr>
            <a:spLocks noGrp="1"/>
          </p:cNvSpPr>
          <p:nvPr>
            <p:ph idx="1"/>
          </p:nvPr>
        </p:nvSpPr>
        <p:spPr>
          <a:xfrm>
            <a:off x="628650" y="3258589"/>
            <a:ext cx="7886700" cy="3907588"/>
          </a:xfrm>
        </p:spPr>
        <p:txBody>
          <a:bodyPr/>
          <a:lstStyle/>
          <a:p>
            <a:pPr>
              <a:lnSpc>
                <a:spcPct val="120000"/>
              </a:lnSpc>
            </a:pPr>
            <a:r>
              <a:rPr lang="en-GB" dirty="0" smtClean="0"/>
              <a:t>Substantial</a:t>
            </a:r>
          </a:p>
          <a:p>
            <a:pPr>
              <a:lnSpc>
                <a:spcPct val="120000"/>
              </a:lnSpc>
            </a:pPr>
            <a:r>
              <a:rPr lang="en-GB" dirty="0" smtClean="0"/>
              <a:t>Independent</a:t>
            </a:r>
          </a:p>
          <a:p>
            <a:pPr>
              <a:lnSpc>
                <a:spcPct val="120000"/>
              </a:lnSpc>
            </a:pPr>
            <a:r>
              <a:rPr lang="en-GB" dirty="0" smtClean="0"/>
              <a:t>Indicate the date of publication and put your name in bold</a:t>
            </a:r>
            <a:endParaRPr lang="en-GB" dirty="0"/>
          </a:p>
        </p:txBody>
      </p:sp>
    </p:spTree>
    <p:extLst>
      <p:ext uri="{BB962C8B-B14F-4D97-AF65-F5344CB8AC3E}">
        <p14:creationId xmlns:p14="http://schemas.microsoft.com/office/powerpoint/2010/main" val="233645456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3F46D077191524789927868CF947692" ma:contentTypeVersion="10" ma:contentTypeDescription="Create a new document." ma:contentTypeScope="" ma:versionID="ebf19e83591f9bd1aacfae4f2b675f56">
  <xsd:schema xmlns:xsd="http://www.w3.org/2001/XMLSchema" xmlns:xs="http://www.w3.org/2001/XMLSchema" xmlns:p="http://schemas.microsoft.com/office/2006/metadata/properties" xmlns:ns3="adcfa805-e237-4af0-86e0-efffb5656f00" targetNamespace="http://schemas.microsoft.com/office/2006/metadata/properties" ma:root="true" ma:fieldsID="edf199191f1c2b823616961a4f18ac6c" ns3:_="">
    <xsd:import namespace="adcfa805-e237-4af0-86e0-efffb5656f00"/>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dcfa805-e237-4af0-86e0-efffb5656f0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4B448B6-31AB-4825-AA3A-326D18345039}">
  <ds:schemaRefs>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schemas.microsoft.com/office/2006/metadata/properties"/>
    <ds:schemaRef ds:uri="adcfa805-e237-4af0-86e0-efffb5656f00"/>
    <ds:schemaRef ds:uri="http://www.w3.org/XML/1998/namespace"/>
    <ds:schemaRef ds:uri="http://purl.org/dc/elements/1.1/"/>
  </ds:schemaRefs>
</ds:datastoreItem>
</file>

<file path=customXml/itemProps2.xml><?xml version="1.0" encoding="utf-8"?>
<ds:datastoreItem xmlns:ds="http://schemas.openxmlformats.org/officeDocument/2006/customXml" ds:itemID="{E8DD397B-4C17-457E-8530-43360D6C9C93}">
  <ds:schemaRefs>
    <ds:schemaRef ds:uri="http://schemas.microsoft.com/sharepoint/v3/contenttype/forms"/>
  </ds:schemaRefs>
</ds:datastoreItem>
</file>

<file path=customXml/itemProps3.xml><?xml version="1.0" encoding="utf-8"?>
<ds:datastoreItem xmlns:ds="http://schemas.openxmlformats.org/officeDocument/2006/customXml" ds:itemID="{58A9C4BF-4241-44C9-B7C6-927515AED41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dcfa805-e237-4af0-86e0-efffb5656f0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548</TotalTime>
  <Words>1147</Words>
  <Application>Microsoft Office PowerPoint</Application>
  <PresentationFormat>On-screen Show (4:3)</PresentationFormat>
  <Paragraphs>71</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Demystifying the AP / URL process</vt:lpstr>
      <vt:lpstr>Titular titles</vt:lpstr>
      <vt:lpstr>What is the process?</vt:lpstr>
      <vt:lpstr>Submission requirements: </vt:lpstr>
      <vt:lpstr>Criteria</vt:lpstr>
      <vt:lpstr>Criteria notes</vt:lpstr>
      <vt:lpstr>Things to note</vt:lpstr>
      <vt:lpstr>Common pitfalls</vt:lpstr>
      <vt:lpstr>  The applicant must demonstrate substantial independent research achievements. Provide full details of all publications during your academic career; you may cross-refer to your CV if you wish. Please clearly indicate your name in bold and list your publications in the following order:  a) Senior Author  b) First Author  c) Other Author     </vt:lpstr>
      <vt:lpstr>    Demonstrate the quality of their contributions in their chosen research field by giving details of the five most significant publications whilst working for, or in association, with the University of Oxford, and explain their individual contribution to these five publications, e.g., senior authorship, major contribution to an important aspect of the paper (such as statistical analysis, structural biology etc.). We would expect most to be recent publications, i.e. within the last five years.         </vt:lpstr>
      <vt:lpstr>The applicant must have been successful in obtaining research grants independently.  Please give full details of all successful grant applications that you have made. Please list only those grants in which your role was a PI or Co-applicant.  </vt:lpstr>
      <vt:lpstr>      The title requires that some teaching is undertaken. However, references to teaching need not merely relate to undergraduate teaching. A distinguished researcher would usually have some responsibility for graduate supervision.  Please give:   i) Full details of all teaching (please details of date, number of session, course name, etc.).  (ii) Full details and numbers of all graduate students whom you have formally supervised, including dates when this work took place and level of student (e.g.: MSc, DPhil).  </vt:lpstr>
      <vt:lpstr>                The applicant must demonstrate a sustained and continuing contribution to the general work of the Medical Sciences Division over the last three years.  Please provide evidence that you have met this criterion by:   (i)    Describing any role that you have played in the life of their department, the Division or the University by, for example, serving on relevant committees, examining, assessing, mentoring or contributing to the organisation of seminars or other scientific events over the last three years.   Please indicate how you are personally contributing to Equality, Diversity and Inclusion (EDI) actions in your group and department, demonstrate the commitment to EDI both in terms of research design, and also in terms of actions around gender, race and broader equality at all levels, including Athena Swan. This may include information on what you are personally doing to further the aim of EDI in your workplace.   You are also invited to state whether you have been impacted by caring responsibilities during lockdown, furlough and laboratory closure in 2020 and beyond.  (ii) Describing any marks of esteem that you have achieved.  These might include, for example, being asked to deliver external lectures, participating in the editorial boards of academic journals etc.  </vt:lpstr>
      <vt:lpstr>Changes in the 2020/2021 cycle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Demystifying the AP / URL process</dc:title>
  <dc:creator>Helen McShane</dc:creator>
  <cp:lastModifiedBy>Ingunn Haugen</cp:lastModifiedBy>
  <cp:revision>16</cp:revision>
  <dcterms:created xsi:type="dcterms:W3CDTF">2021-11-08T11:33:46Z</dcterms:created>
  <dcterms:modified xsi:type="dcterms:W3CDTF">2022-01-06T17:06:55Z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0x01010043F46D077191524789927868CF947692</vt:lpwstr>
  </property>
</Properties>
</file>