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8"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44" autoAdjust="0"/>
    <p:restoredTop sz="94660"/>
  </p:normalViewPr>
  <p:slideViewPr>
    <p:cSldViewPr snapToGrid="0">
      <p:cViewPr varScale="1">
        <p:scale>
          <a:sx n="108" d="100"/>
          <a:sy n="108" d="100"/>
        </p:scale>
        <p:origin x="120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4-10-23T14:56:18.665" idx="6">
    <p:pos x="5289" y="2851"/>
    <p:text>take out?</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4-10-23T15:01:14.843" idx="7">
    <p:pos x="3968" y="1693"/>
    <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4-10-23T15:02:07.919" idx="8">
    <p:pos x="1949" y="2228"/>
    <p:text>Should we add something about citizenship as well?</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24/10/2024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24/10/2024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24/10/2024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24/10/2024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24/10/2024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24/10/2024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24/10/2024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24/10/2024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24/10/2024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24/10/2024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24/10/2024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Demystifying the AP title process</a:t>
            </a:r>
          </a:p>
        </p:txBody>
      </p:sp>
      <p:sp>
        <p:nvSpPr>
          <p:cNvPr id="3" name="Subtitle 2"/>
          <p:cNvSpPr>
            <a:spLocks noGrp="1"/>
          </p:cNvSpPr>
          <p:nvPr>
            <p:ph type="subTitle" idx="1"/>
          </p:nvPr>
        </p:nvSpPr>
        <p:spPr>
          <a:xfrm>
            <a:off x="1143000" y="4100802"/>
            <a:ext cx="6858000" cy="1655762"/>
          </a:xfrm>
        </p:spPr>
        <p:txBody>
          <a:bodyPr>
            <a:normAutofit lnSpcReduction="10000"/>
          </a:bodyPr>
          <a:lstStyle/>
          <a:p>
            <a:r>
              <a:rPr lang="en-GB" dirty="0"/>
              <a:t>Helen McShane</a:t>
            </a:r>
          </a:p>
          <a:p>
            <a:r>
              <a:rPr lang="en-GB" dirty="0"/>
              <a:t>Deputy Head (Personnel and Translation), Medical Sciences Division</a:t>
            </a:r>
          </a:p>
          <a:p>
            <a:r>
              <a:rPr lang="en-GB" dirty="0"/>
              <a:t>Chair, AP title panel, MSD</a:t>
            </a:r>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br>
              <a:rPr lang="en-GB" sz="2400" b="1" dirty="0"/>
            </a:br>
            <a:br>
              <a:rPr lang="en-GB" sz="2400" b="1" dirty="0"/>
            </a:br>
            <a:br>
              <a:rPr lang="en-GB" sz="2400" b="1" dirty="0"/>
            </a:br>
            <a:br>
              <a:rPr lang="en-GB" sz="2400" b="1" dirty="0"/>
            </a:br>
            <a:r>
              <a:rPr lang="en-GB" sz="2000" b="1" dirty="0"/>
              <a:t>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br>
              <a:rPr lang="en-GB" sz="2400" b="1" dirty="0"/>
            </a:br>
            <a:br>
              <a:rPr lang="en-GB" sz="2400" b="1" dirty="0"/>
            </a:br>
            <a:r>
              <a:rPr lang="en-GB" sz="2400" b="1" dirty="0"/>
              <a:t> </a:t>
            </a:r>
            <a:br>
              <a:rPr lang="en-GB" sz="2400" b="1" dirty="0"/>
            </a:br>
            <a:br>
              <a:rPr lang="en-GB" sz="2400" b="1" dirty="0"/>
            </a:br>
            <a:br>
              <a:rPr lang="en-GB" sz="2400" b="1" dirty="0"/>
            </a:br>
            <a:r>
              <a:rPr lang="en-GB" sz="20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lstStyle/>
          <a:p>
            <a:r>
              <a:rPr lang="en-GB" dirty="0"/>
              <a:t>Only published research available for inspection should be listed.  Unpublished research should not be listed (in press is ok but submitted is not).</a:t>
            </a:r>
          </a:p>
          <a:p>
            <a:r>
              <a:rPr lang="en-GB" dirty="0"/>
              <a:t>Team science is understood, but what is your contribution?</a:t>
            </a:r>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24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872836" y="3449782"/>
            <a:ext cx="7634200" cy="2246769"/>
          </a:xfrm>
          <a:prstGeom prst="rect">
            <a:avLst/>
          </a:prstGeom>
          <a:noFill/>
        </p:spPr>
        <p:txBody>
          <a:bodyPr wrap="square" rtlCol="0">
            <a:spAutoFit/>
          </a:bodyPr>
          <a:lstStyle/>
          <a:p>
            <a:pPr marL="457200" indent="-457200">
              <a:buFont typeface="Arial" panose="020B0604020202020204" pitchFamily="34" charset="0"/>
              <a:buChar char="•"/>
            </a:pPr>
            <a:r>
              <a:rPr lang="en-GB" sz="2800" dirty="0"/>
              <a:t>Independent</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Successful</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a:t>PI / Co-app</a:t>
            </a:r>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nSpc>
                <a:spcPct val="110000"/>
              </a:lnSpc>
            </a:pPr>
            <a:br>
              <a:rPr lang="en-GB" sz="2400" b="1" dirty="0"/>
            </a:br>
            <a:br>
              <a:rPr lang="en-GB" sz="2400" b="1" dirty="0"/>
            </a:br>
            <a:br>
              <a:rPr lang="en-GB" sz="2400" b="1" dirty="0"/>
            </a:br>
            <a:br>
              <a:rPr lang="en-GB" sz="2400" b="1" dirty="0"/>
            </a:br>
            <a:br>
              <a:rPr lang="en-GB" sz="2400" b="1" dirty="0"/>
            </a:br>
            <a:br>
              <a:rPr lang="en-GB" sz="2400" b="1" dirty="0"/>
            </a:br>
            <a:r>
              <a:rPr lang="en-GB" sz="2400" b="1" u="sng" dirty="0"/>
              <a:t>Teaching Criterion</a:t>
            </a:r>
            <a:br>
              <a:rPr lang="en-GB" sz="2400" b="1" dirty="0"/>
            </a:br>
            <a:r>
              <a:rPr lang="en-GB" sz="2000" b="1" dirty="0"/>
              <a:t>The title requires that some teaching is undertaken. However, references to teaching need not merely relate to undergraduate teaching. A distinguished researcher would usually have some responsibility for graduate supervision.  </a:t>
            </a:r>
            <a:br>
              <a:rPr lang="en-GB" sz="2000" b="1" dirty="0"/>
            </a:br>
            <a:br>
              <a:rPr lang="en-GB" sz="2000" b="1" dirty="0"/>
            </a:br>
            <a:r>
              <a:rPr lang="en-GB" sz="2400" b="1" dirty="0"/>
              <a:t>Please give full details of all teaching (date, number of session, course name, etc.) and full details and numbers of all graduate students whom you have formally supervised, including dates when this work took place and level of student (e.g.: MSc, DPhil).</a:t>
            </a:r>
            <a:br>
              <a:rPr lang="en-GB" sz="2400" b="1" dirty="0"/>
            </a:br>
            <a:endParaRPr lang="en-GB" sz="2400" b="1" dirty="0"/>
          </a:p>
        </p:txBody>
      </p:sp>
      <p:sp>
        <p:nvSpPr>
          <p:cNvPr id="4" name="TextBox 3"/>
          <p:cNvSpPr txBox="1"/>
          <p:nvPr/>
        </p:nvSpPr>
        <p:spPr>
          <a:xfrm>
            <a:off x="617220" y="4978400"/>
            <a:ext cx="7649325" cy="1569660"/>
          </a:xfrm>
          <a:prstGeom prst="rect">
            <a:avLst/>
          </a:prstGeom>
          <a:noFill/>
        </p:spPr>
        <p:txBody>
          <a:bodyPr wrap="square" rtlCol="0">
            <a:spAutoFit/>
          </a:bodyPr>
          <a:lstStyle/>
          <a:p>
            <a:r>
              <a:rPr lang="en-GB" sz="2400" dirty="0"/>
              <a:t>Graduate supervision and DPhil confirmation / completion is expected. Please detail what stage students are at in application. If not completed please indicate whether transferred and whether confirmed in status. </a:t>
            </a:r>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577" y="254289"/>
            <a:ext cx="7886700" cy="1325563"/>
          </a:xfrm>
        </p:spPr>
        <p:txBody>
          <a:bodyPr>
            <a:noAutofit/>
          </a:bodyPr>
          <a:lstStyle/>
          <a:p>
            <a:pPr algn="ct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br>
              <a:rPr lang="en-GB" sz="2400" dirty="0"/>
            </a:br>
            <a:r>
              <a:rPr lang="en-GB" sz="2000" b="1" u="sng" dirty="0"/>
              <a:t>Good citizenship Criterion</a:t>
            </a:r>
            <a:br>
              <a:rPr lang="en-GB" sz="2000" b="1" u="sng" dirty="0"/>
            </a:br>
            <a:br>
              <a:rPr lang="en-GB" sz="2000" b="1" dirty="0"/>
            </a:br>
            <a:r>
              <a:rPr lang="en-GB" sz="1800" b="1" dirty="0"/>
              <a:t>The applicant must demonstrate a sustained and continuing contribution to the general work of the Medical Sciences Division over the last three years.  Please provide evidence that you have met this criterion by:</a:t>
            </a:r>
            <a:br>
              <a:rPr lang="en-GB" sz="2000" b="1" dirty="0"/>
            </a:br>
            <a:r>
              <a:rPr lang="en-GB" sz="2000" b="1" dirty="0"/>
              <a:t> </a:t>
            </a:r>
            <a:br>
              <a:rPr lang="en-GB" sz="2000" b="1" dirty="0"/>
            </a:br>
            <a:r>
              <a:rPr lang="en-GB" sz="2000" b="1" dirty="0"/>
              <a:t> </a:t>
            </a:r>
            <a:r>
              <a:rPr lang="en-GB" sz="1800" b="1" dirty="0"/>
              <a:t>(</a:t>
            </a:r>
            <a:r>
              <a:rPr lang="en-GB" sz="1800" b="1" dirty="0" err="1"/>
              <a:t>i</a:t>
            </a:r>
            <a:r>
              <a:rPr lang="en-GB" sz="1800" b="1" dirty="0"/>
              <a:t>)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a:t>
            </a:r>
            <a:br>
              <a:rPr lang="en-GB" sz="1800" b="1" dirty="0"/>
            </a:br>
            <a:br>
              <a:rPr lang="en-GB" sz="1800" b="1" dirty="0"/>
            </a:br>
            <a:r>
              <a:rPr lang="en-GB" sz="1800" b="1" dirty="0"/>
              <a:t>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a:t>
            </a:r>
            <a:br>
              <a:rPr lang="en-GB" sz="1800" b="1" dirty="0"/>
            </a:br>
            <a:br>
              <a:rPr lang="en-GB" sz="1800" b="1" dirty="0"/>
            </a:br>
            <a:r>
              <a:rPr lang="en-GB" sz="1800" b="1" dirty="0"/>
              <a:t>You are also invited to </a:t>
            </a:r>
            <a:r>
              <a:rPr lang="en-GB" sz="1800" b="1" dirty="0">
                <a:ea typeface="Times New Roman" panose="02020603050405020304" pitchFamily="18" charset="0"/>
              </a:rPr>
              <a:t>disclose circumstances that have had a substantial effect on your research or teaching performance. Such circumstances will be taken into consideration by the divisional committee.</a:t>
            </a:r>
            <a:r>
              <a:rPr lang="en-GB" sz="1800" b="1" dirty="0"/>
              <a:t> </a:t>
            </a:r>
            <a:r>
              <a:rPr lang="en-GB" sz="1800" b="1" strike="sngStrike" dirty="0"/>
              <a:t>state whether you have been impacted by caring responsibilities during lockdown, furlough and laboratory closure in 2020 and beyond.</a:t>
            </a:r>
            <a:br>
              <a:rPr lang="en-GB" sz="1800" b="1" strike="sngStrike" dirty="0"/>
            </a:br>
            <a:br>
              <a:rPr lang="en-GB" sz="1800" b="1" dirty="0"/>
            </a:br>
            <a:r>
              <a:rPr lang="en-GB" sz="1800" b="1" dirty="0"/>
              <a:t>(ii)      Describing any marks of esteem that you have achieved.  These might include, for example, being asked to deliver external lectures, participating in the editorial boards of academic journals etc.</a:t>
            </a:r>
            <a:br>
              <a:rPr lang="en-GB" sz="1800" b="1" dirty="0"/>
            </a:br>
            <a:br>
              <a:rPr lang="en-GB" sz="1800" b="1" dirty="0"/>
            </a:br>
            <a:endParaRPr lang="en-GB" sz="18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Process</a:t>
            </a:r>
          </a:p>
        </p:txBody>
      </p:sp>
      <p:sp>
        <p:nvSpPr>
          <p:cNvPr id="3" name="Content Placeholder 2"/>
          <p:cNvSpPr>
            <a:spLocks noGrp="1"/>
          </p:cNvSpPr>
          <p:nvPr>
            <p:ph idx="1"/>
          </p:nvPr>
        </p:nvSpPr>
        <p:spPr>
          <a:xfrm>
            <a:off x="523875" y="1530350"/>
            <a:ext cx="7886700" cy="4351338"/>
          </a:xfrm>
        </p:spPr>
        <p:txBody>
          <a:bodyPr>
            <a:normAutofit/>
          </a:bodyPr>
          <a:lstStyle/>
          <a:p>
            <a:pPr lvl="1">
              <a:lnSpc>
                <a:spcPct val="110000"/>
              </a:lnSpc>
            </a:pPr>
            <a:endParaRPr lang="en-GB" dirty="0"/>
          </a:p>
          <a:p>
            <a:pPr>
              <a:lnSpc>
                <a:spcPct val="110000"/>
              </a:lnSpc>
            </a:pPr>
            <a:r>
              <a:rPr lang="en-GB" sz="2400" dirty="0"/>
              <a:t>12 page limit on application document (excluding CV).</a:t>
            </a:r>
          </a:p>
          <a:p>
            <a:pPr>
              <a:lnSpc>
                <a:spcPct val="110000"/>
              </a:lnSpc>
            </a:pPr>
            <a:r>
              <a:rPr lang="en-GB" sz="2400" dirty="0"/>
              <a:t>List details of your 5 most significant publications and/or research outputs.</a:t>
            </a:r>
          </a:p>
          <a:p>
            <a:pPr>
              <a:lnSpc>
                <a:spcPct val="110000"/>
              </a:lnSpc>
            </a:pPr>
            <a:r>
              <a:rPr lang="en-GB" sz="2400" dirty="0"/>
              <a:t>Indicate whether previously applied for </a:t>
            </a:r>
            <a:r>
              <a:rPr lang="en-GB" sz="2400"/>
              <a:t>AP title (not part of 12 page limit).</a:t>
            </a:r>
            <a:endParaRPr lang="en-GB" sz="2400" dirty="0"/>
          </a:p>
          <a:p>
            <a:pPr>
              <a:lnSpc>
                <a:spcPct val="110000"/>
              </a:lnSpc>
            </a:pPr>
            <a:r>
              <a:rPr lang="en-GB" sz="2400" dirty="0"/>
              <a:t>Personal circumstances (not part of 12 page limit).</a:t>
            </a:r>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Honorary titles</a:t>
            </a:r>
          </a:p>
        </p:txBody>
      </p:sp>
      <p:sp>
        <p:nvSpPr>
          <p:cNvPr id="3" name="Content Placeholder 2"/>
          <p:cNvSpPr>
            <a:spLocks noGrp="1"/>
          </p:cNvSpPr>
          <p:nvPr>
            <p:ph idx="1"/>
          </p:nvPr>
        </p:nvSpPr>
        <p:spPr/>
        <p:txBody>
          <a:bodyPr/>
          <a:lstStyle/>
          <a:p>
            <a:pPr>
              <a:lnSpc>
                <a:spcPct val="120000"/>
              </a:lnSpc>
            </a:pPr>
            <a:r>
              <a:rPr lang="en-GB" dirty="0"/>
              <a:t>AP: Associate Professor</a:t>
            </a:r>
          </a:p>
          <a:p>
            <a:pPr>
              <a:lnSpc>
                <a:spcPct val="120000"/>
              </a:lnSpc>
            </a:pPr>
            <a:r>
              <a:rPr lang="en-GB" dirty="0"/>
              <a:t>Prof: Full Professor (separate </a:t>
            </a:r>
            <a:r>
              <a:rPr lang="en-GB" dirty="0" err="1"/>
              <a:t>RoD</a:t>
            </a:r>
            <a:r>
              <a:rPr lang="en-GB" dirty="0"/>
              <a:t> exercise)</a:t>
            </a:r>
          </a:p>
          <a:p>
            <a:pPr lvl="1">
              <a:lnSpc>
                <a:spcPct val="120000"/>
              </a:lnSpc>
            </a:pPr>
            <a:endParaRPr lang="en-GB" dirty="0"/>
          </a:p>
          <a:p>
            <a:pPr marL="457200" lvl="1" indent="0">
              <a:lnSpc>
                <a:spcPct val="120000"/>
              </a:lnSpc>
              <a:buNone/>
            </a:pPr>
            <a:r>
              <a:rPr lang="en-GB" dirty="0"/>
              <a:t>Yearly exercises for the conferral of both titles. </a:t>
            </a:r>
          </a:p>
          <a:p>
            <a:pPr marL="457200" lvl="1" indent="0">
              <a:lnSpc>
                <a:spcPct val="120000"/>
              </a:lnSpc>
              <a:buNone/>
            </a:pPr>
            <a:r>
              <a:rPr lang="en-GB" sz="2000" strike="sngStrike" dirty="0"/>
              <a:t>*the title of University Research Lecturer (URL) is still in use at Oxford University but there is no annual exercise to award this title as the criteria were the same as for AP</a:t>
            </a:r>
          </a:p>
          <a:p>
            <a:pPr lvl="1">
              <a:lnSpc>
                <a:spcPct val="120000"/>
              </a:lnSpc>
            </a:pP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What is the process?</a:t>
            </a:r>
          </a:p>
        </p:txBody>
      </p:sp>
      <p:sp>
        <p:nvSpPr>
          <p:cNvPr id="3" name="Content Placeholder 2"/>
          <p:cNvSpPr>
            <a:spLocks noGrp="1"/>
          </p:cNvSpPr>
          <p:nvPr>
            <p:ph idx="1"/>
          </p:nvPr>
        </p:nvSpPr>
        <p:spPr>
          <a:xfrm>
            <a:off x="324197" y="1413164"/>
            <a:ext cx="8578734" cy="5095701"/>
          </a:xfrm>
        </p:spPr>
        <p:txBody>
          <a:bodyPr>
            <a:normAutofit fontScale="92500" lnSpcReduction="20000"/>
          </a:bodyPr>
          <a:lstStyle/>
          <a:p>
            <a:pPr>
              <a:lnSpc>
                <a:spcPct val="120000"/>
              </a:lnSpc>
            </a:pPr>
            <a:r>
              <a:rPr lang="en-GB" dirty="0"/>
              <a:t>Centrally overseen</a:t>
            </a:r>
          </a:p>
          <a:p>
            <a:pPr marL="0" indent="0">
              <a:lnSpc>
                <a:spcPct val="120000"/>
              </a:lnSpc>
              <a:buNone/>
            </a:pPr>
            <a:r>
              <a:rPr lang="en-GB" sz="2100" dirty="0"/>
              <a:t>Criteria set centrally</a:t>
            </a:r>
          </a:p>
          <a:p>
            <a:pPr>
              <a:lnSpc>
                <a:spcPct val="120000"/>
              </a:lnSpc>
            </a:pPr>
            <a:r>
              <a:rPr lang="en-GB" dirty="0"/>
              <a:t>Delivered by Divisions, annually</a:t>
            </a:r>
          </a:p>
          <a:p>
            <a:pPr lvl="0">
              <a:lnSpc>
                <a:spcPct val="120000"/>
              </a:lnSpc>
            </a:pPr>
            <a:r>
              <a:rPr lang="en-GB" dirty="0"/>
              <a:t>Nominations made by </a:t>
            </a:r>
            <a:r>
              <a:rPr lang="en-GB" dirty="0" err="1"/>
              <a:t>HoDs</a:t>
            </a:r>
            <a:r>
              <a:rPr lang="en-GB" dirty="0"/>
              <a:t> </a:t>
            </a:r>
          </a:p>
          <a:p>
            <a:pPr marL="0" lvl="0" indent="0">
              <a:lnSpc>
                <a:spcPct val="120000"/>
              </a:lnSpc>
              <a:buNone/>
            </a:pPr>
            <a:r>
              <a:rPr lang="en-GB" sz="2000" dirty="0"/>
              <a:t>Requirement to convene an internal panel and include the panel composition in the nomination</a:t>
            </a:r>
            <a:r>
              <a:rPr lang="en-GB" dirty="0"/>
              <a:t> </a:t>
            </a:r>
          </a:p>
          <a:p>
            <a:pPr lvl="0">
              <a:lnSpc>
                <a:spcPct val="120000"/>
              </a:lnSpc>
            </a:pPr>
            <a:r>
              <a:rPr lang="en-GB" dirty="0"/>
              <a:t>Decisions made by Divisional Boards, or by an appropriately senior and experienced sub-committee of the Board, on the delegated authority of the Board.</a:t>
            </a:r>
          </a:p>
          <a:p>
            <a:pPr marL="0" lvl="0" indent="0">
              <a:lnSpc>
                <a:spcPct val="120000"/>
              </a:lnSpc>
              <a:buNone/>
            </a:pPr>
            <a:r>
              <a:rPr lang="en-GB" sz="2100" dirty="0"/>
              <a:t>MSD panel of 6 members from 4 Departments and chaired by Professor Helen McShane</a:t>
            </a:r>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normAutofit/>
          </a:bodyPr>
          <a:lstStyle/>
          <a:p>
            <a:pPr algn="ctr"/>
            <a:r>
              <a:rPr lang="en-GB" sz="2800" b="1" dirty="0"/>
              <a:t>Submission requirements: </a:t>
            </a:r>
          </a:p>
        </p:txBody>
      </p:sp>
      <p:sp>
        <p:nvSpPr>
          <p:cNvPr id="3" name="Content Placeholder 2"/>
          <p:cNvSpPr>
            <a:spLocks noGrp="1"/>
          </p:cNvSpPr>
          <p:nvPr>
            <p:ph idx="1"/>
          </p:nvPr>
        </p:nvSpPr>
        <p:spPr>
          <a:xfrm>
            <a:off x="0" y="991987"/>
            <a:ext cx="9144000" cy="5866013"/>
          </a:xfrm>
        </p:spPr>
        <p:txBody>
          <a:bodyPr>
            <a:normAutofit fontScale="55000" lnSpcReduction="20000"/>
          </a:bodyPr>
          <a:lstStyle/>
          <a:p>
            <a:pPr marL="342900" lvl="1" indent="-342900">
              <a:lnSpc>
                <a:spcPct val="130000"/>
              </a:lnSpc>
            </a:pPr>
            <a:r>
              <a:rPr lang="en-GB" sz="3200" dirty="0"/>
              <a:t>Completed application form.</a:t>
            </a:r>
          </a:p>
          <a:p>
            <a:pPr marL="342900" lvl="1" indent="-342900">
              <a:lnSpc>
                <a:spcPct val="130000"/>
              </a:lnSpc>
            </a:pPr>
            <a:r>
              <a:rPr lang="en-GB" sz="3200" dirty="0"/>
              <a:t>An up-to-date CV.</a:t>
            </a:r>
          </a:p>
          <a:p>
            <a:pPr marL="342900" lvl="1" indent="-342900">
              <a:lnSpc>
                <a:spcPct val="130000"/>
              </a:lnSpc>
            </a:pPr>
            <a:r>
              <a:rPr lang="en-GB" sz="3200" dirty="0"/>
              <a:t>A HoD statement confirming that the individual’s duties are comparable to an academic post-holder.</a:t>
            </a:r>
          </a:p>
          <a:p>
            <a:pPr marL="342900" lvl="1" indent="-342900">
              <a:lnSpc>
                <a:spcPct val="130000"/>
              </a:lnSpc>
            </a:pPr>
            <a:r>
              <a:rPr lang="en-GB" sz="3200" dirty="0"/>
              <a:t>A short reference by HoD or appropriate, senior academic from the Department, attesting to the quality of the individual’s contribution and demonstrating that the criteria have been met.</a:t>
            </a:r>
          </a:p>
          <a:p>
            <a:pPr marL="342900" lvl="1" indent="-342900">
              <a:lnSpc>
                <a:spcPct val="130000"/>
              </a:lnSpc>
            </a:pPr>
            <a:r>
              <a:rPr lang="en-GB" sz="3200" dirty="0"/>
              <a:t>An independent, external assessment obtained by the Head of Department or by the departmental referee, of the individual’s research standing. The assessor should have no *active* collaborations with the individual (no active grants shared, no active collaborative projects and not published together in the last 5 years). </a:t>
            </a:r>
          </a:p>
          <a:p>
            <a:pPr marL="342900" lvl="1" indent="-342900">
              <a:lnSpc>
                <a:spcPct val="130000"/>
              </a:lnSpc>
            </a:pPr>
            <a:r>
              <a:rPr lang="en-GB" sz="3200" dirty="0"/>
              <a:t>Details of the internal panel composition.</a:t>
            </a:r>
          </a:p>
          <a:p>
            <a:pPr lvl="0">
              <a:lnSpc>
                <a:spcPct val="130000"/>
              </a:lnSpc>
            </a:pPr>
            <a:r>
              <a:rPr lang="en-GB" sz="3200" dirty="0"/>
              <a:t>The Medical Sciences Division may seek additional references, including external references, if deemed necessary. </a:t>
            </a:r>
          </a:p>
          <a:p>
            <a:pPr>
              <a:lnSpc>
                <a:spcPct val="130000"/>
              </a:lnSpc>
            </a:pPr>
            <a:r>
              <a:rPr lang="en-GB" sz="3200" dirty="0"/>
              <a:t>Applications 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dirty="0"/>
              <a:t>Criteria</a:t>
            </a:r>
          </a:p>
        </p:txBody>
      </p:sp>
      <p:sp>
        <p:nvSpPr>
          <p:cNvPr id="3" name="Content Placeholder 2"/>
          <p:cNvSpPr>
            <a:spLocks noGrp="1"/>
          </p:cNvSpPr>
          <p:nvPr>
            <p:ph idx="1"/>
          </p:nvPr>
        </p:nvSpPr>
        <p:spPr>
          <a:xfrm>
            <a:off x="-124691" y="1225176"/>
            <a:ext cx="9160626" cy="5358504"/>
          </a:xfrm>
        </p:spPr>
        <p:txBody>
          <a:bodyPr>
            <a:normAutofit lnSpcReduction="10000"/>
          </a:bodyPr>
          <a:lstStyle/>
          <a:p>
            <a:pPr lvl="1">
              <a:lnSpc>
                <a:spcPct val="120000"/>
              </a:lnSpc>
            </a:pPr>
            <a:r>
              <a:rPr lang="en-GB" dirty="0"/>
              <a:t>An </a:t>
            </a:r>
            <a:r>
              <a:rPr lang="en-GB" b="1" dirty="0"/>
              <a:t>independent</a:t>
            </a:r>
            <a:r>
              <a:rPr lang="en-GB" dirty="0"/>
              <a:t> programme of research and grants as a key focus of their role and of a standard equivalent to that required for confirmation in post as an Associate Professor; </a:t>
            </a:r>
            <a:endParaRPr lang="en-GB" sz="3200" dirty="0"/>
          </a:p>
          <a:p>
            <a:pPr lvl="1">
              <a:lnSpc>
                <a:spcPct val="120000"/>
              </a:lnSpc>
            </a:pPr>
            <a:r>
              <a:rPr lang="en-GB" dirty="0"/>
              <a:t>A teaching role comparable with that of a substantive Associate Professor, to include </a:t>
            </a:r>
            <a:r>
              <a:rPr lang="en-GB" b="1" dirty="0"/>
              <a:t>supervision and DPhil confirmation / completion</a:t>
            </a:r>
            <a:r>
              <a:rPr lang="en-GB" dirty="0"/>
              <a:t>. Teaching and administrative duties are carried out at no less a level of excellence than is expected of a substantive Associate Professor; and</a:t>
            </a:r>
            <a:endParaRPr lang="en-GB" sz="3200" dirty="0"/>
          </a:p>
          <a:p>
            <a:pPr lvl="1">
              <a:lnSpc>
                <a:spcPct val="120000"/>
              </a:lnSpc>
            </a:pPr>
            <a:r>
              <a:rPr lang="en-GB" dirty="0"/>
              <a:t>Contribution to other departmental duties, academic and otherwise, demonstrating the level of </a:t>
            </a:r>
            <a:r>
              <a:rPr lang="en-GB" b="1" dirty="0"/>
              <a:t>citizenship</a:t>
            </a:r>
            <a:r>
              <a:rPr lang="en-GB" dirty="0"/>
              <a:t> expected of a substantive Associate Professor, and personal contribution to Equality, Diversity and Inclusion actions in their group.</a:t>
            </a:r>
            <a:endParaRPr lang="en-GB" sz="3200" dirty="0"/>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dirty="0"/>
              <a:t>Criteria notes</a:t>
            </a:r>
          </a:p>
        </p:txBody>
      </p:sp>
      <p:sp>
        <p:nvSpPr>
          <p:cNvPr id="3" name="Content Placeholder 2"/>
          <p:cNvSpPr>
            <a:spLocks noGrp="1"/>
          </p:cNvSpPr>
          <p:nvPr>
            <p:ph idx="1"/>
          </p:nvPr>
        </p:nvSpPr>
        <p:spPr>
          <a:xfrm>
            <a:off x="340822" y="1134370"/>
            <a:ext cx="8803178" cy="4982499"/>
          </a:xfrm>
        </p:spPr>
        <p:txBody>
          <a:bodyPr>
            <a:normAutofit/>
          </a:bodyPr>
          <a:lstStyle/>
          <a:p>
            <a:pPr>
              <a:lnSpc>
                <a:spcPct val="120000"/>
              </a:lnSpc>
            </a:pPr>
            <a:r>
              <a:rPr lang="en-GB" dirty="0"/>
              <a:t>Applicants have to meet all 3 criteria.</a:t>
            </a:r>
          </a:p>
          <a:p>
            <a:pPr lvl="1">
              <a:lnSpc>
                <a:spcPct val="120000"/>
              </a:lnSpc>
            </a:pPr>
            <a:r>
              <a:rPr lang="en-GB" dirty="0"/>
              <a:t>Excellence in one area does not mean no contribution is needed in another.</a:t>
            </a:r>
          </a:p>
          <a:p>
            <a:pPr>
              <a:lnSpc>
                <a:spcPct val="120000"/>
              </a:lnSpc>
            </a:pPr>
            <a:r>
              <a:rPr lang="en-GB" strike="sngStrike" dirty="0"/>
              <a:t>Criteria for AP and URL were </a:t>
            </a:r>
            <a:r>
              <a:rPr lang="en-GB" b="1" strike="sngStrike" dirty="0"/>
              <a:t>THE SAME</a:t>
            </a:r>
          </a:p>
          <a:p>
            <a:pPr>
              <a:lnSpc>
                <a:spcPct val="120000"/>
              </a:lnSpc>
            </a:pPr>
            <a:r>
              <a:rPr lang="en-GB" strike="sngStrike" dirty="0"/>
              <a:t>URL was NOT a stepping stone to AP</a:t>
            </a:r>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dirty="0"/>
              <a:t>Things to note</a:t>
            </a:r>
          </a:p>
        </p:txBody>
      </p:sp>
      <p:sp>
        <p:nvSpPr>
          <p:cNvPr id="3" name="Content Placeholder 2"/>
          <p:cNvSpPr>
            <a:spLocks noGrp="1"/>
          </p:cNvSpPr>
          <p:nvPr>
            <p:ph idx="1"/>
          </p:nvPr>
        </p:nvSpPr>
        <p:spPr/>
        <p:txBody>
          <a:bodyPr>
            <a:normAutofit fontScale="92500"/>
          </a:bodyPr>
          <a:lstStyle/>
          <a:p>
            <a:pPr>
              <a:lnSpc>
                <a:spcPct val="120000"/>
              </a:lnSpc>
            </a:pPr>
            <a:r>
              <a:rPr lang="en-GB" dirty="0"/>
              <a:t>Reapplications within a year are strongly discouraged.</a:t>
            </a:r>
          </a:p>
          <a:p>
            <a:pPr>
              <a:lnSpc>
                <a:spcPct val="120000"/>
              </a:lnSpc>
            </a:pPr>
            <a:r>
              <a:rPr lang="en-GB" dirty="0"/>
              <a:t>Any reapplications have to spell out what has changed.</a:t>
            </a:r>
          </a:p>
          <a:p>
            <a:pPr>
              <a:lnSpc>
                <a:spcPct val="120000"/>
              </a:lnSpc>
            </a:pPr>
            <a:r>
              <a:rPr lang="en-GB" dirty="0"/>
              <a:t>Can be a mistake to go in early.</a:t>
            </a:r>
          </a:p>
          <a:p>
            <a:pPr>
              <a:lnSpc>
                <a:spcPct val="120000"/>
              </a:lnSpc>
            </a:pPr>
            <a:r>
              <a:rPr lang="en-GB" dirty="0"/>
              <a:t>No appeals process.</a:t>
            </a:r>
          </a:p>
          <a:p>
            <a:pPr>
              <a:lnSpc>
                <a:spcPct val="120000"/>
              </a:lnSpc>
            </a:pPr>
            <a:r>
              <a:rPr lang="en-GB" dirty="0"/>
              <a:t>Previous applicants </a:t>
            </a:r>
            <a:r>
              <a:rPr lang="en-GB" b="1" dirty="0"/>
              <a:t>must</a:t>
            </a:r>
            <a:r>
              <a:rPr lang="en-GB" dirty="0"/>
              <a:t> indicate whether they have applied previously, and include a statement (no more than one page) of changes since the last application. </a:t>
            </a:r>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a:t>Common pitfalls</a:t>
            </a:r>
          </a:p>
        </p:txBody>
      </p:sp>
      <p:sp>
        <p:nvSpPr>
          <p:cNvPr id="3" name="Content Placeholder 2"/>
          <p:cNvSpPr>
            <a:spLocks noGrp="1"/>
          </p:cNvSpPr>
          <p:nvPr>
            <p:ph idx="1"/>
          </p:nvPr>
        </p:nvSpPr>
        <p:spPr/>
        <p:txBody>
          <a:bodyPr/>
          <a:lstStyle/>
          <a:p>
            <a:pPr>
              <a:lnSpc>
                <a:spcPct val="120000"/>
              </a:lnSpc>
            </a:pPr>
            <a:r>
              <a:rPr lang="en-GB" dirty="0"/>
              <a:t>Not meeting both research independence and teaching requirements.</a:t>
            </a:r>
          </a:p>
          <a:p>
            <a:pPr>
              <a:lnSpc>
                <a:spcPct val="120000"/>
              </a:lnSpc>
            </a:pPr>
            <a:r>
              <a:rPr lang="en-GB" dirty="0"/>
              <a:t>Not having sufficient evidence of research independence.</a:t>
            </a:r>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br>
              <a:rPr lang="en-GB" sz="1800" dirty="0"/>
            </a:br>
            <a:br>
              <a:rPr lang="en-GB" sz="1800" dirty="0"/>
            </a:br>
            <a:r>
              <a:rPr lang="en-GB" sz="2400" b="1" u="sng" dirty="0"/>
              <a:t>Research Criterion </a:t>
            </a:r>
            <a:br>
              <a:rPr lang="en-GB" sz="2400" b="1" u="sng" dirty="0"/>
            </a:br>
            <a:br>
              <a:rPr lang="en-GB" sz="2400" b="1" dirty="0"/>
            </a:br>
            <a:r>
              <a:rPr lang="en-GB" sz="1800" b="1" dirty="0"/>
              <a:t>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t>
            </a:r>
            <a:br>
              <a:rPr lang="en-GB" sz="1800" b="1" dirty="0"/>
            </a:br>
            <a:r>
              <a:rPr lang="en-GB" sz="1800" b="1" dirty="0"/>
              <a:t>a) Senior Author  b) First Author  c) Other Author</a:t>
            </a:r>
            <a:br>
              <a:rPr lang="en-GB" sz="2400" b="1" dirty="0">
                <a:solidFill>
                  <a:srgbClr val="FF0000"/>
                </a:solidFill>
              </a:rPr>
            </a:br>
            <a:r>
              <a:rPr lang="en-GB" sz="1800" b="1" dirty="0"/>
              <a:t> </a:t>
            </a:r>
            <a:br>
              <a:rPr lang="en-GB" sz="1800" b="1" dirty="0"/>
            </a:br>
            <a:endParaRPr lang="en-GB" sz="1800" b="1" dirty="0"/>
          </a:p>
        </p:txBody>
      </p:sp>
      <p:sp>
        <p:nvSpPr>
          <p:cNvPr id="3" name="Content Placeholder 2"/>
          <p:cNvSpPr>
            <a:spLocks noGrp="1"/>
          </p:cNvSpPr>
          <p:nvPr>
            <p:ph idx="1"/>
          </p:nvPr>
        </p:nvSpPr>
        <p:spPr>
          <a:xfrm>
            <a:off x="628650" y="3258589"/>
            <a:ext cx="7886700" cy="3907588"/>
          </a:xfrm>
        </p:spPr>
        <p:txBody>
          <a:bodyPr/>
          <a:lstStyle/>
          <a:p>
            <a:pPr>
              <a:lnSpc>
                <a:spcPct val="120000"/>
              </a:lnSpc>
            </a:pPr>
            <a:r>
              <a:rPr lang="en-GB" dirty="0"/>
              <a:t>Substantial</a:t>
            </a:r>
          </a:p>
          <a:p>
            <a:pPr>
              <a:lnSpc>
                <a:spcPct val="120000"/>
              </a:lnSpc>
            </a:pPr>
            <a:r>
              <a:rPr lang="en-GB" dirty="0"/>
              <a:t>Independent</a:t>
            </a:r>
          </a:p>
          <a:p>
            <a:pPr>
              <a:lnSpc>
                <a:spcPct val="120000"/>
              </a:lnSpc>
            </a:pPr>
            <a:r>
              <a:rPr lang="en-GB" dirty="0"/>
              <a:t>Indicate the date of publication and put your name in bold</a:t>
            </a:r>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0" ma:contentTypeDescription="Create a new document." ma:contentTypeScope="" ma:versionID="ebf19e83591f9bd1aacfae4f2b675f56">
  <xsd:schema xmlns:xsd="http://www.w3.org/2001/XMLSchema" xmlns:xs="http://www.w3.org/2001/XMLSchema" xmlns:p="http://schemas.microsoft.com/office/2006/metadata/properties" xmlns:ns3="adcfa805-e237-4af0-86e0-efffb5656f00" targetNamespace="http://schemas.microsoft.com/office/2006/metadata/properties" ma:root="true" ma:fieldsID="edf199191f1c2b823616961a4f18ac6c" ns3:_="">
    <xsd:import namespace="adcfa805-e237-4af0-86e0-efffb5656f0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DD397B-4C17-457E-8530-43360D6C9C93}">
  <ds:schemaRefs>
    <ds:schemaRef ds:uri="http://schemas.microsoft.com/sharepoint/v3/contenttype/forms"/>
  </ds:schemaRefs>
</ds:datastoreItem>
</file>

<file path=customXml/itemProps2.xml><?xml version="1.0" encoding="utf-8"?>
<ds:datastoreItem xmlns:ds="http://schemas.openxmlformats.org/officeDocument/2006/customXml" ds:itemID="{D4B448B6-31AB-4825-AA3A-326D18345039}">
  <ds:schemaRefs>
    <ds:schemaRef ds:uri="http://www.w3.org/XML/1998/namespace"/>
    <ds:schemaRef ds:uri="http://purl.org/dc/elements/1.1/"/>
    <ds:schemaRef ds:uri="http://schemas.openxmlformats.org/package/2006/metadata/core-properties"/>
    <ds:schemaRef ds:uri="http://schemas.microsoft.com/office/2006/metadata/properties"/>
    <ds:schemaRef ds:uri="http://purl.org/dc/terms/"/>
    <ds:schemaRef ds:uri="adcfa805-e237-4af0-86e0-efffb5656f00"/>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58A9C4BF-4241-44C9-B7C6-927515AED4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621</TotalTime>
  <Words>1304</Words>
  <Application>Microsoft Office PowerPoint</Application>
  <PresentationFormat>On-screen Show (4:3)</PresentationFormat>
  <Paragraphs>67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Demystifying the AP title process</vt:lpstr>
      <vt:lpstr>Honorary titles</vt:lpstr>
      <vt:lpstr>What is the process?</vt:lpstr>
      <vt:lpstr>Submission requirements: </vt:lpstr>
      <vt:lpstr>Criteria</vt:lpstr>
      <vt:lpstr>Criteria notes</vt:lpstr>
      <vt:lpstr>Things to note</vt:lpstr>
      <vt:lpstr>Common pitfalls</vt:lpstr>
      <vt:lpstr>  Research Criterion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Teaching Criterion The title requires that some teaching is undertaken. However, references to teaching need not merely relate to undergraduate teaching. A distinguished researcher would usually have some responsibility for graduate supervision.    Please give full details of all teaching (date, number of session, course name, etc.) and full details and numbers of all graduate students whom you have formally supervised, including dates when this work took place and level of student (e.g.: MSc, DPhil). </vt:lpstr>
      <vt:lpstr>                Good citizenship Criterion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You are also invited to disclose circumstances that have had a substantial effect on your research or teaching performance. Such circumstances will be taken into consideration by the divisional committee. state whether you have been impacted by caring responsibilities during lockdown, furlough and laboratory closure in 2020 and beyond.  (ii)      Describing any marks of esteem that you have achieved.  These might include, for example, being asked to deliver external lectures, participating in the editorial boards of academic journals etc.  </vt:lpstr>
      <vt:lpstr>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31</cp:revision>
  <dcterms:created xsi:type="dcterms:W3CDTF">2021-11-08T11:33:46Z</dcterms:created>
  <dcterms:modified xsi:type="dcterms:W3CDTF">2024-10-24T07:33:31Z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