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5"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44" autoAdjust="0"/>
    <p:restoredTop sz="94660"/>
  </p:normalViewPr>
  <p:slideViewPr>
    <p:cSldViewPr snapToGrid="0">
      <p:cViewPr varScale="1">
        <p:scale>
          <a:sx n="104" d="100"/>
          <a:sy n="104" d="100"/>
        </p:scale>
        <p:origin x="12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27/11/2024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27/11/2024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27/11/2024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27/11/2024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27/11/2024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27/11/2024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27/11/2024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Demystifying the AP process</a:t>
            </a:r>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a:t>Helen McShane</a:t>
            </a:r>
          </a:p>
          <a:p>
            <a:r>
              <a:rPr lang="en-GB" dirty="0"/>
              <a:t>Deputy Head (Personnel and Translation), Medical Sciences Division</a:t>
            </a:r>
          </a:p>
          <a:p>
            <a:r>
              <a:rPr lang="en-GB" dirty="0"/>
              <a:t>Chair, AP title panel, MSD</a:t>
            </a:r>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br>
              <a:rPr lang="en-GB" sz="2400" b="1" dirty="0"/>
            </a:br>
            <a:br>
              <a:rPr lang="en-GB" sz="2400" b="1" dirty="0"/>
            </a:br>
            <a:br>
              <a:rPr lang="en-GB" sz="2400" b="1" dirty="0"/>
            </a:br>
            <a:br>
              <a:rPr lang="en-GB" sz="2400" b="1" dirty="0"/>
            </a:br>
            <a:r>
              <a:rPr lang="en-GB" sz="2400" b="1" dirty="0"/>
              <a:t>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br>
              <a:rPr lang="en-GB" sz="2400" b="1" dirty="0"/>
            </a:br>
            <a:br>
              <a:rPr lang="en-GB" sz="2400" b="1" dirty="0"/>
            </a:br>
            <a:r>
              <a:rPr lang="en-GB" sz="2400" b="1" dirty="0"/>
              <a:t> </a:t>
            </a:r>
            <a:br>
              <a:rPr lang="en-GB" sz="2400" b="1" dirty="0"/>
            </a:br>
            <a:br>
              <a:rPr lang="en-GB" sz="2400" b="1" dirty="0"/>
            </a:b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t>Only published research available for inspection should be listed.  Unpublished research should not be listed (in press is ok but submitted is not).</a:t>
            </a:r>
          </a:p>
          <a:p>
            <a:r>
              <a:rPr lang="en-GB" dirty="0"/>
              <a:t>Team science is understood, but what is your contribution?</a:t>
            </a:r>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PI / Co-app</a:t>
            </a:r>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nSpc>
                <a:spcPct val="110000"/>
              </a:lnSpc>
            </a:pPr>
            <a:br>
              <a:rPr lang="en-GB" sz="2400" b="1" dirty="0"/>
            </a:br>
            <a:br>
              <a:rPr lang="en-GB" sz="2400" b="1" dirty="0"/>
            </a:br>
            <a:br>
              <a:rPr lang="en-GB" sz="2400" b="1" dirty="0"/>
            </a:br>
            <a:br>
              <a:rPr lang="en-GB" sz="2400" b="1" dirty="0"/>
            </a:br>
            <a:br>
              <a:rPr lang="en-GB" sz="2400" b="1" dirty="0"/>
            </a:br>
            <a:br>
              <a:rPr lang="en-GB" sz="2400" b="1" dirty="0"/>
            </a:br>
            <a:r>
              <a:rPr lang="en-GB" sz="2400" b="1" u="sng" dirty="0"/>
              <a:t>Teaching Criterion</a:t>
            </a:r>
            <a:br>
              <a:rPr lang="en-GB" sz="2400" b="1" dirty="0"/>
            </a:br>
            <a:r>
              <a:rPr lang="en-GB" sz="2000" b="1" dirty="0"/>
              <a:t>The title requires that some teaching is undertaken. However, references to teaching need not merely relate to undergraduate teaching. A distinguished researcher would usually have some responsibility for graduate supervision.  </a:t>
            </a:r>
            <a:r>
              <a:rPr lang="en-GB" sz="2400" b="1" dirty="0"/>
              <a:t>Please give full details of all teaching (date, number of session, course name, etc.) and full details and numbers of all graduate students whom you have formally supervised, including dates when this work took place and level of student (e.g.: MSc, DPhil).</a:t>
            </a:r>
            <a:br>
              <a:rPr lang="en-GB" sz="2400" b="1" dirty="0"/>
            </a:br>
            <a:endParaRPr lang="en-GB" sz="2400" b="1" dirty="0"/>
          </a:p>
        </p:txBody>
      </p:sp>
      <p:sp>
        <p:nvSpPr>
          <p:cNvPr id="4" name="TextBox 3"/>
          <p:cNvSpPr txBox="1"/>
          <p:nvPr/>
        </p:nvSpPr>
        <p:spPr>
          <a:xfrm>
            <a:off x="228600" y="4978400"/>
            <a:ext cx="8915400" cy="1569660"/>
          </a:xfrm>
          <a:prstGeom prst="rect">
            <a:avLst/>
          </a:prstGeom>
          <a:noFill/>
        </p:spPr>
        <p:txBody>
          <a:bodyPr wrap="square" rtlCol="0">
            <a:spAutoFit/>
          </a:bodyPr>
          <a:lstStyle/>
          <a:p>
            <a:r>
              <a:rPr lang="en-GB" sz="2400" dirty="0"/>
              <a:t>Graduate supervision and DPhil confirmation / completion is expected. Please detail what stage students are at in application. If not completed please indicate whether transferred and whether confirmed in status. </a:t>
            </a:r>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r>
              <a:rPr lang="en-GB" sz="2000" b="1" u="sng" dirty="0"/>
              <a:t>Good citizenship Criterion</a:t>
            </a:r>
            <a:br>
              <a:rPr lang="en-GB" sz="2000" b="1" dirty="0"/>
            </a:br>
            <a:r>
              <a:rPr lang="en-GB" sz="2000" b="1" dirty="0"/>
              <a:t>The 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a:t>(</a:t>
            </a:r>
            <a:r>
              <a:rPr lang="en-GB" sz="2000" b="1" dirty="0" err="1"/>
              <a:t>i</a:t>
            </a:r>
            <a:r>
              <a:rPr lang="en-GB" sz="2000" b="1" dirty="0"/>
              <a:t>)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a:t>
            </a:r>
            <a:br>
              <a:rPr lang="en-GB" sz="2000" b="1" dirty="0"/>
            </a:br>
            <a:br>
              <a:rPr lang="en-GB" sz="2000" b="1" dirty="0"/>
            </a:br>
            <a:r>
              <a:rPr lang="en-GB" sz="2000" b="1" dirty="0"/>
              <a:t>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br>
              <a:rPr lang="en-GB" sz="2000" b="1" dirty="0"/>
            </a:br>
            <a:br>
              <a:rPr lang="en-GB" sz="2000" b="1" dirty="0"/>
            </a:br>
            <a:r>
              <a:rPr lang="en-GB" sz="2000" b="1" dirty="0"/>
              <a:t>You are also invited to state whether you have been impacted by caring responsibilities during lockdown, furlough and laboratory closure in 2020 and beyond.</a:t>
            </a:r>
            <a:br>
              <a:rPr lang="en-GB" sz="2000" b="1" dirty="0"/>
            </a:br>
            <a:br>
              <a:rPr lang="en-GB" sz="2000" b="1" dirty="0"/>
            </a:br>
            <a:r>
              <a:rPr lang="en-GB" sz="2000" b="1" dirty="0"/>
              <a:t>(ii)	Describing any marks of esteem that you have achieved.  These might include, for example, being asked to deliver external lectures, participating in the editorial boards of academic journals etc.</a:t>
            </a:r>
            <a:br>
              <a:rPr lang="en-GB" sz="2000" b="1" dirty="0"/>
            </a:b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Process</a:t>
            </a:r>
          </a:p>
        </p:txBody>
      </p:sp>
      <p:sp>
        <p:nvSpPr>
          <p:cNvPr id="3" name="Content Placeholder 2"/>
          <p:cNvSpPr>
            <a:spLocks noGrp="1"/>
          </p:cNvSpPr>
          <p:nvPr>
            <p:ph idx="1"/>
          </p:nvPr>
        </p:nvSpPr>
        <p:spPr>
          <a:xfrm>
            <a:off x="523875" y="1530350"/>
            <a:ext cx="7886700" cy="4351338"/>
          </a:xfrm>
        </p:spPr>
        <p:txBody>
          <a:bodyPr>
            <a:normAutofit/>
          </a:bodyPr>
          <a:lstStyle/>
          <a:p>
            <a:pPr lvl="1">
              <a:lnSpc>
                <a:spcPct val="110000"/>
              </a:lnSpc>
            </a:pPr>
            <a:endParaRPr lang="en-GB" dirty="0"/>
          </a:p>
          <a:p>
            <a:pPr>
              <a:lnSpc>
                <a:spcPct val="110000"/>
              </a:lnSpc>
            </a:pPr>
            <a:r>
              <a:rPr lang="en-GB" dirty="0"/>
              <a:t>12 page limit on application document </a:t>
            </a:r>
          </a:p>
          <a:p>
            <a:pPr>
              <a:lnSpc>
                <a:spcPct val="110000"/>
              </a:lnSpc>
            </a:pPr>
            <a:r>
              <a:rPr lang="en-GB" dirty="0"/>
              <a:t>List details of your 5 most significant publications and/or research outputs</a:t>
            </a:r>
          </a:p>
          <a:p>
            <a:pPr>
              <a:lnSpc>
                <a:spcPct val="110000"/>
              </a:lnSpc>
            </a:pPr>
            <a:r>
              <a:rPr lang="en-GB" dirty="0"/>
              <a:t>Indicate whether previously applied for AP title (not part of 12 page limit)</a:t>
            </a:r>
          </a:p>
          <a:p>
            <a:pPr>
              <a:lnSpc>
                <a:spcPct val="110000"/>
              </a:lnSpc>
            </a:pPr>
            <a:r>
              <a:rPr lang="en-GB" dirty="0"/>
              <a:t>Personal circumstances (not part of 12 page limit)</a:t>
            </a:r>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Honorary titles</a:t>
            </a:r>
          </a:p>
        </p:txBody>
      </p:sp>
      <p:sp>
        <p:nvSpPr>
          <p:cNvPr id="3" name="Content Placeholder 2"/>
          <p:cNvSpPr>
            <a:spLocks noGrp="1"/>
          </p:cNvSpPr>
          <p:nvPr>
            <p:ph idx="1"/>
          </p:nvPr>
        </p:nvSpPr>
        <p:spPr/>
        <p:txBody>
          <a:bodyPr/>
          <a:lstStyle/>
          <a:p>
            <a:pPr>
              <a:lnSpc>
                <a:spcPct val="120000"/>
              </a:lnSpc>
            </a:pPr>
            <a:r>
              <a:rPr lang="en-GB" dirty="0"/>
              <a:t>AP: Associate Professor</a:t>
            </a:r>
          </a:p>
          <a:p>
            <a:pPr>
              <a:lnSpc>
                <a:spcPct val="120000"/>
              </a:lnSpc>
            </a:pPr>
            <a:r>
              <a:rPr lang="en-GB" dirty="0"/>
              <a:t>Prof: Full professor 	</a:t>
            </a:r>
          </a:p>
          <a:p>
            <a:pPr lvl="1">
              <a:lnSpc>
                <a:spcPct val="120000"/>
              </a:lnSpc>
            </a:pPr>
            <a:r>
              <a:rPr lang="en-GB" dirty="0"/>
              <a:t>Separate </a:t>
            </a:r>
            <a:r>
              <a:rPr lang="en-GB" dirty="0" err="1"/>
              <a:t>RoD</a:t>
            </a:r>
            <a:r>
              <a:rPr lang="en-GB" dirty="0"/>
              <a:t> exercise</a:t>
            </a:r>
          </a:p>
          <a:p>
            <a:pPr lvl="1">
              <a:lnSpc>
                <a:spcPct val="120000"/>
              </a:lnSpc>
            </a:pPr>
            <a:endParaRPr lang="en-GB" dirty="0"/>
          </a:p>
          <a:p>
            <a:pPr marL="457200" lvl="1" indent="0">
              <a:lnSpc>
                <a:spcPct val="120000"/>
              </a:lnSpc>
              <a:buNone/>
            </a:pPr>
            <a:endParaRPr lang="en-GB" dirty="0"/>
          </a:p>
          <a:p>
            <a:pPr marL="457200" lvl="1" indent="0">
              <a:lnSpc>
                <a:spcPct val="120000"/>
              </a:lnSpc>
              <a:buNone/>
            </a:pPr>
            <a:r>
              <a:rPr lang="en-GB" sz="2000" dirty="0"/>
              <a:t>*the title of University Research Lecturer (URL) is still in use at Oxford University but there is no annual exercise to award this title as the criteria were the same as for AP</a:t>
            </a:r>
          </a:p>
          <a:p>
            <a:pPr lvl="1">
              <a:lnSpc>
                <a:spcPct val="120000"/>
              </a:lnSpc>
            </a:pP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What is the process?</a:t>
            </a:r>
          </a:p>
        </p:txBody>
      </p:sp>
      <p:sp>
        <p:nvSpPr>
          <p:cNvPr id="3" name="Content Placeholder 2"/>
          <p:cNvSpPr>
            <a:spLocks noGrp="1"/>
          </p:cNvSpPr>
          <p:nvPr>
            <p:ph idx="1"/>
          </p:nvPr>
        </p:nvSpPr>
        <p:spPr>
          <a:xfrm>
            <a:off x="324197" y="1413164"/>
            <a:ext cx="8578734" cy="5095701"/>
          </a:xfrm>
        </p:spPr>
        <p:txBody>
          <a:bodyPr>
            <a:normAutofit/>
          </a:bodyPr>
          <a:lstStyle/>
          <a:p>
            <a:pPr>
              <a:lnSpc>
                <a:spcPct val="120000"/>
              </a:lnSpc>
            </a:pPr>
            <a:r>
              <a:rPr lang="en-GB" dirty="0"/>
              <a:t>Centrally overseen</a:t>
            </a:r>
          </a:p>
          <a:p>
            <a:pPr lvl="1">
              <a:lnSpc>
                <a:spcPct val="120000"/>
              </a:lnSpc>
            </a:pPr>
            <a:r>
              <a:rPr lang="en-GB" dirty="0"/>
              <a:t>Criteria set centrally</a:t>
            </a:r>
          </a:p>
          <a:p>
            <a:pPr>
              <a:lnSpc>
                <a:spcPct val="120000"/>
              </a:lnSpc>
            </a:pPr>
            <a:r>
              <a:rPr lang="en-GB" dirty="0"/>
              <a:t>Delivered by Divisions, annually</a:t>
            </a:r>
          </a:p>
          <a:p>
            <a:pPr lvl="0">
              <a:lnSpc>
                <a:spcPct val="120000"/>
              </a:lnSpc>
            </a:pPr>
            <a:r>
              <a:rPr lang="en-GB" dirty="0"/>
              <a:t>Nominations made by </a:t>
            </a:r>
            <a:r>
              <a:rPr lang="en-GB" dirty="0" err="1"/>
              <a:t>HoDs</a:t>
            </a:r>
            <a:r>
              <a:rPr lang="en-GB" dirty="0"/>
              <a:t>  </a:t>
            </a:r>
          </a:p>
          <a:p>
            <a:pPr lvl="0">
              <a:lnSpc>
                <a:spcPct val="120000"/>
              </a:lnSpc>
            </a:pPr>
            <a:r>
              <a:rPr lang="en-GB" dirty="0"/>
              <a:t>Decisions made by Divisional Boards, or by an appropriately senior and experienced sub-committee of the Board, on the delegated authority of the Board.</a:t>
            </a:r>
          </a:p>
          <a:p>
            <a:pPr lvl="1">
              <a:lnSpc>
                <a:spcPct val="120000"/>
              </a:lnSpc>
            </a:pPr>
            <a:r>
              <a:rPr lang="en-GB" dirty="0"/>
              <a:t>MSD panel of 6 members from 4 Departments and chaired by </a:t>
            </a:r>
            <a:r>
              <a:rPr lang="en-GB" dirty="0" err="1"/>
              <a:t>HMcS</a:t>
            </a:r>
            <a:endParaRPr lang="en-GB" dirty="0"/>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600" dirty="0"/>
              <a:t>Submission requirements: </a:t>
            </a:r>
          </a:p>
        </p:txBody>
      </p:sp>
      <p:sp>
        <p:nvSpPr>
          <p:cNvPr id="3" name="Content Placeholder 2"/>
          <p:cNvSpPr>
            <a:spLocks noGrp="1"/>
          </p:cNvSpPr>
          <p:nvPr>
            <p:ph idx="1"/>
          </p:nvPr>
        </p:nvSpPr>
        <p:spPr>
          <a:xfrm>
            <a:off x="0" y="991987"/>
            <a:ext cx="9144000" cy="5866013"/>
          </a:xfrm>
        </p:spPr>
        <p:txBody>
          <a:bodyPr>
            <a:normAutofit fontScale="55000" lnSpcReduction="20000"/>
          </a:bodyPr>
          <a:lstStyle/>
          <a:p>
            <a:pPr marL="342900" lvl="1" indent="-342900">
              <a:lnSpc>
                <a:spcPct val="130000"/>
              </a:lnSpc>
            </a:pPr>
            <a:r>
              <a:rPr lang="en-GB" sz="3200" dirty="0"/>
              <a:t>Completed application form</a:t>
            </a:r>
          </a:p>
          <a:p>
            <a:pPr marL="342900" lvl="1" indent="-342900">
              <a:lnSpc>
                <a:spcPct val="130000"/>
              </a:lnSpc>
            </a:pPr>
            <a:r>
              <a:rPr lang="en-GB" sz="3200" dirty="0"/>
              <a:t>An up-to-date CV </a:t>
            </a:r>
          </a:p>
          <a:p>
            <a:pPr marL="342900" lvl="1" indent="-342900">
              <a:lnSpc>
                <a:spcPct val="130000"/>
              </a:lnSpc>
            </a:pPr>
            <a:r>
              <a:rPr lang="en-GB" sz="3200" dirty="0"/>
              <a:t>A HoD statement confirming that the individual’s duties are comparable to an academic post-holder; </a:t>
            </a:r>
          </a:p>
          <a:p>
            <a:pPr marL="342900" lvl="1" indent="-342900">
              <a:lnSpc>
                <a:spcPct val="130000"/>
              </a:lnSpc>
            </a:pPr>
            <a:r>
              <a:rPr lang="en-GB" sz="3200" dirty="0"/>
              <a:t>A short reference by HoD or appropriate, senior academic from the Department, attesting to the quality of the individual’s contribution and demonstrating that the criteria have been met.</a:t>
            </a:r>
          </a:p>
          <a:p>
            <a:pPr marL="342900" lvl="1" indent="-342900">
              <a:lnSpc>
                <a:spcPct val="130000"/>
              </a:lnSpc>
            </a:pPr>
            <a:r>
              <a:rPr lang="en-GB" sz="3200" dirty="0"/>
              <a:t>An independent, external assessment obtained by the Head of Department or, if not you, by the departmental referee, of the individual’s research standing. The assessor should have no *active* collaborations with the individual (no active grants shared, no active collaborative projects and not published together in the last 5 years). </a:t>
            </a:r>
          </a:p>
          <a:p>
            <a:pPr lvl="0">
              <a:lnSpc>
                <a:spcPct val="130000"/>
              </a:lnSpc>
            </a:pPr>
            <a:r>
              <a:rPr lang="en-GB" sz="3200" dirty="0"/>
              <a:t>Division may seek additional references, including external references, if deemed necessary </a:t>
            </a:r>
          </a:p>
          <a:p>
            <a:pPr lvl="0">
              <a:lnSpc>
                <a:spcPct val="130000"/>
              </a:lnSpc>
            </a:pPr>
            <a:r>
              <a:rPr lang="en-GB" sz="3200" dirty="0"/>
              <a:t>The Medical Sciences Division will seek such additional references.</a:t>
            </a:r>
          </a:p>
          <a:p>
            <a:pPr>
              <a:lnSpc>
                <a:spcPct val="130000"/>
              </a:lnSpc>
            </a:pPr>
            <a:r>
              <a:rPr lang="en-GB" sz="3200" dirty="0"/>
              <a:t>Applications 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a:t>Criteria</a:t>
            </a:r>
          </a:p>
        </p:txBody>
      </p:sp>
      <p:sp>
        <p:nvSpPr>
          <p:cNvPr id="3" name="Content Placeholder 2"/>
          <p:cNvSpPr>
            <a:spLocks noGrp="1"/>
          </p:cNvSpPr>
          <p:nvPr>
            <p:ph idx="1"/>
          </p:nvPr>
        </p:nvSpPr>
        <p:spPr>
          <a:xfrm>
            <a:off x="-124691" y="1225176"/>
            <a:ext cx="9160626" cy="5358504"/>
          </a:xfrm>
        </p:spPr>
        <p:txBody>
          <a:bodyPr>
            <a:normAutofit lnSpcReduction="10000"/>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 and DPhil confirmation / completion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a:t>Criteria notes</a:t>
            </a:r>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dirty="0"/>
              <a:t>Applicants have to meet all 3 criteria</a:t>
            </a:r>
          </a:p>
          <a:p>
            <a:pPr lvl="1">
              <a:lnSpc>
                <a:spcPct val="120000"/>
              </a:lnSpc>
            </a:pPr>
            <a:r>
              <a:rPr lang="en-GB" dirty="0"/>
              <a:t>Excellence in one area does not mean no contribution is needed in another</a:t>
            </a:r>
          </a:p>
          <a:p>
            <a:pPr>
              <a:lnSpc>
                <a:spcPct val="120000"/>
              </a:lnSpc>
            </a:pPr>
            <a:r>
              <a:rPr lang="en-GB" dirty="0"/>
              <a:t>Criteria for AP and URL were </a:t>
            </a:r>
            <a:r>
              <a:rPr lang="en-GB" b="1" dirty="0"/>
              <a:t>THE SAME</a:t>
            </a:r>
          </a:p>
          <a:p>
            <a:pPr>
              <a:lnSpc>
                <a:spcPct val="120000"/>
              </a:lnSpc>
            </a:pPr>
            <a:r>
              <a:rPr lang="en-GB" dirty="0"/>
              <a:t>URL was NOT a stepping stone to AP</a:t>
            </a:r>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a:t>Things to note</a:t>
            </a:r>
          </a:p>
        </p:txBody>
      </p:sp>
      <p:sp>
        <p:nvSpPr>
          <p:cNvPr id="3" name="Content Placeholder 2"/>
          <p:cNvSpPr>
            <a:spLocks noGrp="1"/>
          </p:cNvSpPr>
          <p:nvPr>
            <p:ph idx="1"/>
          </p:nvPr>
        </p:nvSpPr>
        <p:spPr/>
        <p:txBody>
          <a:bodyPr>
            <a:normAutofit fontScale="92500"/>
          </a:bodyPr>
          <a:lstStyle/>
          <a:p>
            <a:pPr>
              <a:lnSpc>
                <a:spcPct val="120000"/>
              </a:lnSpc>
            </a:pPr>
            <a:r>
              <a:rPr lang="en-GB" dirty="0"/>
              <a:t>Reapplications within a year are strongly discouraged</a:t>
            </a:r>
          </a:p>
          <a:p>
            <a:pPr>
              <a:lnSpc>
                <a:spcPct val="120000"/>
              </a:lnSpc>
            </a:pPr>
            <a:r>
              <a:rPr lang="en-GB" dirty="0"/>
              <a:t>Any reapplications have to spell out what has changed</a:t>
            </a:r>
          </a:p>
          <a:p>
            <a:pPr>
              <a:lnSpc>
                <a:spcPct val="120000"/>
              </a:lnSpc>
            </a:pPr>
            <a:r>
              <a:rPr lang="en-GB" dirty="0"/>
              <a:t>Can be a mistake to go in early</a:t>
            </a:r>
          </a:p>
          <a:p>
            <a:pPr>
              <a:lnSpc>
                <a:spcPct val="120000"/>
              </a:lnSpc>
            </a:pPr>
            <a:r>
              <a:rPr lang="en-GB" dirty="0"/>
              <a:t>No appeals 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Common pitfalls</a:t>
            </a:r>
          </a:p>
        </p:txBody>
      </p:sp>
      <p:sp>
        <p:nvSpPr>
          <p:cNvPr id="3" name="Content Placeholder 2"/>
          <p:cNvSpPr>
            <a:spLocks noGrp="1"/>
          </p:cNvSpPr>
          <p:nvPr>
            <p:ph idx="1"/>
          </p:nvPr>
        </p:nvSpPr>
        <p:spPr/>
        <p:txBody>
          <a:bodyPr/>
          <a:lstStyle/>
          <a:p>
            <a:pPr>
              <a:lnSpc>
                <a:spcPct val="120000"/>
              </a:lnSpc>
            </a:pPr>
            <a:r>
              <a:rPr lang="en-GB" dirty="0"/>
              <a:t>Not meeting both research independence and teaching requirements</a:t>
            </a:r>
          </a:p>
          <a:p>
            <a:pPr>
              <a:lnSpc>
                <a:spcPct val="120000"/>
              </a:lnSpc>
            </a:pPr>
            <a:r>
              <a:rPr lang="en-GB" dirty="0"/>
              <a:t>Not having sufficient evidence of research independence</a:t>
            </a:r>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br>
              <a:rPr lang="en-GB" sz="1800" dirty="0"/>
            </a:br>
            <a:br>
              <a:rPr lang="en-GB" sz="1800" dirty="0"/>
            </a:br>
            <a:r>
              <a:rPr lang="en-GB" sz="2400" b="1" u="sng" dirty="0"/>
              <a:t>Research Criterion </a:t>
            </a:r>
            <a:br>
              <a:rPr lang="en-GB" sz="2400" b="1" dirty="0"/>
            </a:br>
            <a:r>
              <a:rPr lang="en-GB" sz="2400" b="1" dirty="0"/>
              <a:t>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t>
            </a:r>
            <a:br>
              <a:rPr lang="en-GB" sz="2400" b="1" dirty="0"/>
            </a:br>
            <a:r>
              <a:rPr lang="en-GB" sz="2400" b="1" dirty="0"/>
              <a:t>a) Senior Author  b) First Author  c) Other Author</a:t>
            </a:r>
            <a:br>
              <a:rPr lang="en-GB" sz="2400" b="1" dirty="0">
                <a:solidFill>
                  <a:srgbClr val="FF0000"/>
                </a:solidFill>
              </a:rPr>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a:t>Substantial</a:t>
            </a:r>
          </a:p>
          <a:p>
            <a:pPr>
              <a:lnSpc>
                <a:spcPct val="120000"/>
              </a:lnSpc>
            </a:pPr>
            <a:r>
              <a:rPr lang="en-GB" dirty="0"/>
              <a:t>Independent</a:t>
            </a:r>
          </a:p>
          <a:p>
            <a:pPr>
              <a:lnSpc>
                <a:spcPct val="120000"/>
              </a:lnSpc>
            </a:pPr>
            <a:r>
              <a:rPr lang="en-GB" dirty="0"/>
              <a:t>Indicate the date of publication and put your name in bold</a:t>
            </a:r>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4B448B6-31AB-4825-AA3A-326D18345039}">
  <ds:schemaRefs>
    <ds:schemaRef ds:uri="http://www.w3.org/XML/1998/namespace"/>
    <ds:schemaRef ds:uri="http://purl.org/dc/elements/1.1/"/>
    <ds:schemaRef ds:uri="http://schemas.openxmlformats.org/package/2006/metadata/core-properties"/>
    <ds:schemaRef ds:uri="http://schemas.microsoft.com/office/2006/metadata/properties"/>
    <ds:schemaRef ds:uri="http://purl.org/dc/terms/"/>
    <ds:schemaRef ds:uri="adcfa805-e237-4af0-86e0-efffb5656f00"/>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E8DD397B-4C17-457E-8530-43360D6C9C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590</TotalTime>
  <Words>1233</Words>
  <Application>Microsoft Office PowerPoint</Application>
  <PresentationFormat>On-screen Show (4:3)</PresentationFormat>
  <Paragraphs>67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Demystifying the AP process</vt:lpstr>
      <vt:lpstr>Honorary titles</vt:lpstr>
      <vt:lpstr>What is the process?</vt:lpstr>
      <vt:lpstr>Submission requirements: </vt:lpstr>
      <vt:lpstr>Criteria</vt:lpstr>
      <vt:lpstr>Criteria notes</vt:lpstr>
      <vt:lpstr>Things to note</vt:lpstr>
      <vt:lpstr>Common pitfalls</vt:lpstr>
      <vt:lpstr>  Research Criterion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Teaching Criterion The title requires that some teaching is undertaken. However, references to teaching need not merely relate to undergraduate teaching. A distinguished researcher would usually have some responsibility for graduate supervision.  Please give full details of all teaching (date, number of session, course name, etc.) and full details and numbers of all graduate students whom you have formally supervised, including dates when this work took place and level of student (e.g.: MSc, DPhil). </vt:lpstr>
      <vt:lpstr>                Good citizenship Criterion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26</cp:revision>
  <dcterms:created xsi:type="dcterms:W3CDTF">2021-11-08T11:33:46Z</dcterms:created>
  <dcterms:modified xsi:type="dcterms:W3CDTF">2024-11-27T09:05:11Z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