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61" r:id="rId6"/>
    <p:sldId id="257" r:id="rId7"/>
    <p:sldId id="258" r:id="rId8"/>
    <p:sldId id="259" r:id="rId9"/>
    <p:sldId id="260" r:id="rId10"/>
    <p:sldId id="262" r:id="rId11"/>
    <p:sldId id="263" r:id="rId12"/>
    <p:sldId id="264" r:id="rId13"/>
    <p:sldId id="265" r:id="rId14"/>
    <p:sldId id="266" r:id="rId15"/>
    <p:sldId id="267" r:id="rId16"/>
    <p:sldId id="268" r:id="rId17"/>
    <p:sldId id="269"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ngunn Haugen" initials="IH" lastIdx="2" clrIdx="0">
    <p:extLst>
      <p:ext uri="{19B8F6BF-5375-455C-9EA6-DF929625EA0E}">
        <p15:presenceInfo xmlns:p15="http://schemas.microsoft.com/office/powerpoint/2012/main" userId="Ingunn Haugen" providerId="None"/>
      </p:ext>
    </p:extLst>
  </p:cmAuthor>
  <p:cmAuthor id="2" name="Ingunn Haugen" initials="IH [2]" lastIdx="5" clrIdx="1">
    <p:extLst>
      <p:ext uri="{19B8F6BF-5375-455C-9EA6-DF929625EA0E}">
        <p15:presenceInfo xmlns:p15="http://schemas.microsoft.com/office/powerpoint/2012/main" userId="b575bc62ebb8865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6D8B7AD-A628-2350-5CD0-FEC08F5502F2}" v="17" dt="2025-12-18T08:42:07.52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44" autoAdjust="0"/>
    <p:restoredTop sz="94660"/>
  </p:normalViewPr>
  <p:slideViewPr>
    <p:cSldViewPr snapToGrid="0">
      <p:cViewPr varScale="1">
        <p:scale>
          <a:sx n="70" d="100"/>
          <a:sy n="70" d="100"/>
        </p:scale>
        <p:origin x="121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ngunn Haugen" userId="S::cont4199@ox.ac.uk::9865e30b-e067-45ab-8fae-e66d8692f980" providerId="AD" clId="Web-{66D8B7AD-A628-2350-5CD0-FEC08F5502F2}"/>
    <pc:docChg chg="modSld">
      <pc:chgData name="Ingunn Haugen" userId="S::cont4199@ox.ac.uk::9865e30b-e067-45ab-8fae-e66d8692f980" providerId="AD" clId="Web-{66D8B7AD-A628-2350-5CD0-FEC08F5502F2}" dt="2025-12-18T08:42:07.527" v="17" actId="20577"/>
      <pc:docMkLst>
        <pc:docMk/>
      </pc:docMkLst>
      <pc:sldChg chg="modSp">
        <pc:chgData name="Ingunn Haugen" userId="S::cont4199@ox.ac.uk::9865e30b-e067-45ab-8fae-e66d8692f980" providerId="AD" clId="Web-{66D8B7AD-A628-2350-5CD0-FEC08F5502F2}" dt="2025-12-18T08:35:08.560" v="5" actId="20577"/>
        <pc:sldMkLst>
          <pc:docMk/>
          <pc:sldMk cId="337079100" sldId="259"/>
        </pc:sldMkLst>
        <pc:spChg chg="mod">
          <ac:chgData name="Ingunn Haugen" userId="S::cont4199@ox.ac.uk::9865e30b-e067-45ab-8fae-e66d8692f980" providerId="AD" clId="Web-{66D8B7AD-A628-2350-5CD0-FEC08F5502F2}" dt="2025-12-18T08:35:08.560" v="5" actId="20577"/>
          <ac:spMkLst>
            <pc:docMk/>
            <pc:sldMk cId="337079100" sldId="259"/>
            <ac:spMk id="3" creationId="{00000000-0000-0000-0000-000000000000}"/>
          </ac:spMkLst>
        </pc:spChg>
      </pc:sldChg>
      <pc:sldChg chg="modSp">
        <pc:chgData name="Ingunn Haugen" userId="S::cont4199@ox.ac.uk::9865e30b-e067-45ab-8fae-e66d8692f980" providerId="AD" clId="Web-{66D8B7AD-A628-2350-5CD0-FEC08F5502F2}" dt="2025-12-18T08:42:07.527" v="17" actId="20577"/>
        <pc:sldMkLst>
          <pc:docMk/>
          <pc:sldMk cId="2062437089" sldId="268"/>
        </pc:sldMkLst>
        <pc:spChg chg="mod">
          <ac:chgData name="Ingunn Haugen" userId="S::cont4199@ox.ac.uk::9865e30b-e067-45ab-8fae-e66d8692f980" providerId="AD" clId="Web-{66D8B7AD-A628-2350-5CD0-FEC08F5502F2}" dt="2025-12-18T08:42:07.527" v="17" actId="20577"/>
          <ac:spMkLst>
            <pc:docMk/>
            <pc:sldMk cId="2062437089" sldId="268"/>
            <ac:spMk id="2" creationId="{00000000-0000-0000-0000-000000000000}"/>
          </ac:spMkLst>
        </pc:spChg>
      </pc:sldChg>
    </pc:docChg>
  </pc:docChgLst>
  <pc:docChgLst>
    <pc:chgData name="Ingunn Haugen" userId="S::cont4199@ox.ac.uk::9865e30b-e067-45ab-8fae-e66d8692f980" providerId="AD" clId="Web-{F3A4F4AF-BED6-0B13-30A8-A320604CD19D}"/>
    <pc:docChg chg="modSld">
      <pc:chgData name="Ingunn Haugen" userId="S::cont4199@ox.ac.uk::9865e30b-e067-45ab-8fae-e66d8692f980" providerId="AD" clId="Web-{F3A4F4AF-BED6-0B13-30A8-A320604CD19D}" dt="2025-12-11T08:20:01.411" v="16" actId="20577"/>
      <pc:docMkLst>
        <pc:docMk/>
      </pc:docMkLst>
      <pc:sldChg chg="modSp">
        <pc:chgData name="Ingunn Haugen" userId="S::cont4199@ox.ac.uk::9865e30b-e067-45ab-8fae-e66d8692f980" providerId="AD" clId="Web-{F3A4F4AF-BED6-0B13-30A8-A320604CD19D}" dt="2025-12-11T08:18:10.157" v="6" actId="20577"/>
        <pc:sldMkLst>
          <pc:docMk/>
          <pc:sldMk cId="2024296483" sldId="257"/>
        </pc:sldMkLst>
        <pc:spChg chg="mod">
          <ac:chgData name="Ingunn Haugen" userId="S::cont4199@ox.ac.uk::9865e30b-e067-45ab-8fae-e66d8692f980" providerId="AD" clId="Web-{F3A4F4AF-BED6-0B13-30A8-A320604CD19D}" dt="2025-12-11T08:18:10.157" v="6" actId="20577"/>
          <ac:spMkLst>
            <pc:docMk/>
            <pc:sldMk cId="2024296483" sldId="257"/>
            <ac:spMk id="3" creationId="{00000000-0000-0000-0000-000000000000}"/>
          </ac:spMkLst>
        </pc:spChg>
      </pc:sldChg>
      <pc:sldChg chg="modSp">
        <pc:chgData name="Ingunn Haugen" userId="S::cont4199@ox.ac.uk::9865e30b-e067-45ab-8fae-e66d8692f980" providerId="AD" clId="Web-{F3A4F4AF-BED6-0B13-30A8-A320604CD19D}" dt="2025-12-11T08:20:01.411" v="16" actId="20577"/>
        <pc:sldMkLst>
          <pc:docMk/>
          <pc:sldMk cId="2062437089" sldId="268"/>
        </pc:sldMkLst>
        <pc:spChg chg="mod">
          <ac:chgData name="Ingunn Haugen" userId="S::cont4199@ox.ac.uk::9865e30b-e067-45ab-8fae-e66d8692f980" providerId="AD" clId="Web-{F3A4F4AF-BED6-0B13-30A8-A320604CD19D}" dt="2025-12-11T08:20:01.411" v="16" actId="20577"/>
          <ac:spMkLst>
            <pc:docMk/>
            <pc:sldMk cId="2062437089" sldId="268"/>
            <ac:spMk id="2" creationId="{00000000-0000-0000-0000-000000000000}"/>
          </ac:spMkLst>
        </pc:spChg>
      </pc:sldChg>
    </pc:docChg>
  </pc:docChgLst>
  <pc:docChgLst>
    <pc:chgData name="Ingunn Haugen" userId="S::cont4199@ox.ac.uk::9865e30b-e067-45ab-8fae-e66d8692f980" providerId="AD" clId="Web-{726BA9EE-F438-816A-EFCB-B2CC5272A51A}"/>
    <pc:docChg chg="modSld">
      <pc:chgData name="Ingunn Haugen" userId="S::cont4199@ox.ac.uk::9865e30b-e067-45ab-8fae-e66d8692f980" providerId="AD" clId="Web-{726BA9EE-F438-816A-EFCB-B2CC5272A51A}" dt="2025-12-05T08:49:56.082" v="4" actId="20577"/>
      <pc:docMkLst>
        <pc:docMk/>
      </pc:docMkLst>
      <pc:sldChg chg="modSp">
        <pc:chgData name="Ingunn Haugen" userId="S::cont4199@ox.ac.uk::9865e30b-e067-45ab-8fae-e66d8692f980" providerId="AD" clId="Web-{726BA9EE-F438-816A-EFCB-B2CC5272A51A}" dt="2025-12-05T08:49:38.737" v="3" actId="14100"/>
        <pc:sldMkLst>
          <pc:docMk/>
          <pc:sldMk cId="2336454563" sldId="264"/>
        </pc:sldMkLst>
        <pc:spChg chg="mod">
          <ac:chgData name="Ingunn Haugen" userId="S::cont4199@ox.ac.uk::9865e30b-e067-45ab-8fae-e66d8692f980" providerId="AD" clId="Web-{726BA9EE-F438-816A-EFCB-B2CC5272A51A}" dt="2025-12-05T08:49:19.674" v="1" actId="20577"/>
          <ac:spMkLst>
            <pc:docMk/>
            <pc:sldMk cId="2336454563" sldId="264"/>
            <ac:spMk id="2" creationId="{00000000-0000-0000-0000-000000000000}"/>
          </ac:spMkLst>
        </pc:spChg>
        <pc:spChg chg="mod">
          <ac:chgData name="Ingunn Haugen" userId="S::cont4199@ox.ac.uk::9865e30b-e067-45ab-8fae-e66d8692f980" providerId="AD" clId="Web-{726BA9EE-F438-816A-EFCB-B2CC5272A51A}" dt="2025-12-05T08:49:38.737" v="3" actId="14100"/>
          <ac:spMkLst>
            <pc:docMk/>
            <pc:sldMk cId="2336454563" sldId="264"/>
            <ac:spMk id="3" creationId="{00000000-0000-0000-0000-000000000000}"/>
          </ac:spMkLst>
        </pc:spChg>
      </pc:sldChg>
      <pc:sldChg chg="modSp">
        <pc:chgData name="Ingunn Haugen" userId="S::cont4199@ox.ac.uk::9865e30b-e067-45ab-8fae-e66d8692f980" providerId="AD" clId="Web-{726BA9EE-F438-816A-EFCB-B2CC5272A51A}" dt="2025-12-05T08:49:56.082" v="4" actId="20577"/>
        <pc:sldMkLst>
          <pc:docMk/>
          <pc:sldMk cId="1875432608" sldId="265"/>
        </pc:sldMkLst>
        <pc:spChg chg="mod">
          <ac:chgData name="Ingunn Haugen" userId="S::cont4199@ox.ac.uk::9865e30b-e067-45ab-8fae-e66d8692f980" providerId="AD" clId="Web-{726BA9EE-F438-816A-EFCB-B2CC5272A51A}" dt="2025-12-05T08:49:56.082" v="4" actId="20577"/>
          <ac:spMkLst>
            <pc:docMk/>
            <pc:sldMk cId="1875432608" sldId="265"/>
            <ac:spMk id="2"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F35388C-C54D-4D7F-AD81-C8858BB3D11D}" type="datetimeFigureOut">
              <a:rPr lang="en-GB" smtClean="0"/>
              <a:t>18/12/2025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9604174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F35388C-C54D-4D7F-AD81-C8858BB3D11D}" type="datetimeFigureOut">
              <a:rPr lang="en-GB" smtClean="0"/>
              <a:t>18/12/2025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37976689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F35388C-C54D-4D7F-AD81-C8858BB3D11D}" type="datetimeFigureOut">
              <a:rPr lang="en-GB" smtClean="0"/>
              <a:t>18/12/2025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1228078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F35388C-C54D-4D7F-AD81-C8858BB3D11D}" type="datetimeFigureOut">
              <a:rPr lang="en-GB" smtClean="0"/>
              <a:t>18/12/2025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23472897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F35388C-C54D-4D7F-AD81-C8858BB3D11D}" type="datetimeFigureOut">
              <a:rPr lang="en-GB" smtClean="0"/>
              <a:t>18/12/2025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271194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F35388C-C54D-4D7F-AD81-C8858BB3D11D}" type="datetimeFigureOut">
              <a:rPr lang="en-GB" smtClean="0"/>
              <a:t>18/12/2025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799892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F35388C-C54D-4D7F-AD81-C8858BB3D11D}" type="datetimeFigureOut">
              <a:rPr lang="en-GB" smtClean="0"/>
              <a:t>18/12/2025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558433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F35388C-C54D-4D7F-AD81-C8858BB3D11D}" type="datetimeFigureOut">
              <a:rPr lang="en-GB" smtClean="0"/>
              <a:t>18/12/2025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2511493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35388C-C54D-4D7F-AD81-C8858BB3D11D}" type="datetimeFigureOut">
              <a:rPr lang="en-GB" smtClean="0"/>
              <a:t>18/12/2025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1514222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F35388C-C54D-4D7F-AD81-C8858BB3D11D}" type="datetimeFigureOut">
              <a:rPr lang="en-GB" smtClean="0"/>
              <a:t>18/12/2025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10994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F35388C-C54D-4D7F-AD81-C8858BB3D11D}" type="datetimeFigureOut">
              <a:rPr lang="en-GB" smtClean="0"/>
              <a:t>18/12/2025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32378203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35388C-C54D-4D7F-AD81-C8858BB3D11D}" type="datetimeFigureOut">
              <a:rPr lang="en-GB" smtClean="0"/>
              <a:t>18/12/2025</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66E1FC-835E-494F-B3EC-B04863B848EC}" type="slidenum">
              <a:rPr lang="en-GB" smtClean="0"/>
              <a:t>‹#›</a:t>
            </a:fld>
            <a:endParaRPr lang="en-GB"/>
          </a:p>
        </p:txBody>
      </p:sp>
    </p:spTree>
    <p:extLst>
      <p:ext uri="{BB962C8B-B14F-4D97-AF65-F5344CB8AC3E}">
        <p14:creationId xmlns:p14="http://schemas.microsoft.com/office/powerpoint/2010/main" val="19310305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sz="3200" b="1" dirty="0"/>
              <a:t>Demystifying the AP process</a:t>
            </a:r>
          </a:p>
        </p:txBody>
      </p:sp>
      <p:sp>
        <p:nvSpPr>
          <p:cNvPr id="3" name="Subtitle 2"/>
          <p:cNvSpPr>
            <a:spLocks noGrp="1"/>
          </p:cNvSpPr>
          <p:nvPr>
            <p:ph type="subTitle" idx="1"/>
          </p:nvPr>
        </p:nvSpPr>
        <p:spPr>
          <a:xfrm>
            <a:off x="1143000" y="4100802"/>
            <a:ext cx="6858000" cy="1655762"/>
          </a:xfrm>
        </p:spPr>
        <p:txBody>
          <a:bodyPr>
            <a:normAutofit/>
          </a:bodyPr>
          <a:lstStyle/>
          <a:p>
            <a:r>
              <a:rPr lang="en-GB" sz="2000" b="0" dirty="0"/>
              <a:t>Helen McShane</a:t>
            </a:r>
          </a:p>
          <a:p>
            <a:r>
              <a:rPr lang="en-GB" sz="2000" b="0" dirty="0"/>
              <a:t>Deputy Head (People and Translation), Medical Sciences Division</a:t>
            </a:r>
          </a:p>
          <a:p>
            <a:r>
              <a:rPr lang="en-GB" sz="2000" b="0" dirty="0"/>
              <a:t>Chair, AP title panel, MSD</a:t>
            </a:r>
          </a:p>
        </p:txBody>
      </p:sp>
    </p:spTree>
    <p:extLst>
      <p:ext uri="{BB962C8B-B14F-4D97-AF65-F5344CB8AC3E}">
        <p14:creationId xmlns:p14="http://schemas.microsoft.com/office/powerpoint/2010/main" val="344473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412530"/>
            <a:ext cx="7886700" cy="1325563"/>
          </a:xfrm>
        </p:spPr>
        <p:txBody>
          <a:bodyPr>
            <a:noAutofit/>
          </a:bodyPr>
          <a:lstStyle/>
          <a:p>
            <a:pPr algn="ctr">
              <a:lnSpc>
                <a:spcPct val="110000"/>
              </a:lnSpc>
            </a:pPr>
            <a:br>
              <a:rPr lang="en-GB" sz="2400" b="1" dirty="0"/>
            </a:br>
            <a:br>
              <a:rPr lang="en-GB" sz="2400" b="1" dirty="0"/>
            </a:br>
            <a:br>
              <a:rPr lang="en-GB" sz="2400" b="1" dirty="0"/>
            </a:br>
            <a:br>
              <a:rPr lang="en-GB" sz="2400" b="1" dirty="0"/>
            </a:br>
            <a:br>
              <a:rPr lang="en-GB" sz="2400" b="1" dirty="0"/>
            </a:br>
            <a:r>
              <a:rPr lang="en-GB" sz="2400" b="1" dirty="0"/>
              <a:t>Demonstrate the quality of their contributions in their chosen research field by giving details of the five most significant publications whilst working for, or in association, with the University of Oxford, and explain their individual contribution to these five publications, e.g., senior authorship, major contribution to an important aspect of the paper (such as statistical analysis, structural biology etc.). We would expect most to be recent publications, i.e. within the last five years. </a:t>
            </a:r>
            <a:br>
              <a:rPr lang="en-GB" sz="2400" b="1" dirty="0"/>
            </a:br>
            <a:br>
              <a:rPr lang="en-GB" sz="2400" b="1" dirty="0"/>
            </a:br>
            <a:r>
              <a:rPr lang="en-GB" sz="3200" b="1" dirty="0"/>
              <a:t> </a:t>
            </a:r>
            <a:br>
              <a:rPr lang="en-GB" sz="2400" b="1" dirty="0"/>
            </a:br>
            <a:br>
              <a:rPr lang="en-GB" sz="2400" b="1" dirty="0"/>
            </a:br>
            <a:br>
              <a:rPr lang="en-GB" sz="2400" b="1" dirty="0"/>
            </a:br>
            <a:r>
              <a:rPr lang="en-GB" sz="3200" b="1" dirty="0"/>
              <a:t> </a:t>
            </a:r>
            <a:br>
              <a:rPr lang="en-GB" sz="2000" b="1" dirty="0"/>
            </a:br>
            <a:endParaRPr lang="en-GB" sz="2000" b="1" dirty="0"/>
          </a:p>
        </p:txBody>
      </p:sp>
      <p:sp>
        <p:nvSpPr>
          <p:cNvPr id="3" name="Content Placeholder 2"/>
          <p:cNvSpPr>
            <a:spLocks noGrp="1"/>
          </p:cNvSpPr>
          <p:nvPr>
            <p:ph idx="1"/>
          </p:nvPr>
        </p:nvSpPr>
        <p:spPr>
          <a:xfrm>
            <a:off x="617220" y="3940231"/>
            <a:ext cx="7886700" cy="3475327"/>
          </a:xfrm>
        </p:spPr>
        <p:txBody>
          <a:bodyPr>
            <a:normAutofit/>
          </a:bodyPr>
          <a:lstStyle/>
          <a:p>
            <a:r>
              <a:rPr lang="en-GB" sz="2000" b="0" dirty="0"/>
              <a:t>Only published research available for inspection should be listed.  Unpublished research should not be listed (in press is ok but submitted is not).</a:t>
            </a:r>
          </a:p>
          <a:p>
            <a:r>
              <a:rPr lang="en-GB" sz="2000" b="0" dirty="0"/>
              <a:t>Team science is understood, but what is your contribution?</a:t>
            </a:r>
          </a:p>
        </p:txBody>
      </p:sp>
    </p:spTree>
    <p:extLst>
      <p:ext uri="{BB962C8B-B14F-4D97-AF65-F5344CB8AC3E}">
        <p14:creationId xmlns:p14="http://schemas.microsoft.com/office/powerpoint/2010/main" val="18754326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0336" y="1014153"/>
            <a:ext cx="7886700" cy="1688147"/>
          </a:xfrm>
        </p:spPr>
        <p:txBody>
          <a:bodyPr>
            <a:noAutofit/>
          </a:bodyPr>
          <a:lstStyle/>
          <a:p>
            <a:pPr algn="ctr">
              <a:lnSpc>
                <a:spcPct val="110000"/>
              </a:lnSpc>
            </a:pPr>
            <a:r>
              <a:rPr lang="en-GB" sz="3200" b="1" dirty="0"/>
              <a:t>The applicant must have been successful in obtaining research grants independently.  Please give full details of all successful grant applications that you have made. Please list only those grants in which your role was a PI or Co-applicant. </a:t>
            </a:r>
            <a:br>
              <a:rPr lang="en-GB" sz="2400" b="1" dirty="0"/>
            </a:br>
            <a:endParaRPr lang="en-GB" sz="2400" b="1" dirty="0"/>
          </a:p>
        </p:txBody>
      </p:sp>
      <p:sp>
        <p:nvSpPr>
          <p:cNvPr id="4" name="TextBox 3"/>
          <p:cNvSpPr txBox="1"/>
          <p:nvPr/>
        </p:nvSpPr>
        <p:spPr>
          <a:xfrm>
            <a:off x="1074004" y="3687526"/>
            <a:ext cx="7634200" cy="1938992"/>
          </a:xfrm>
          <a:prstGeom prst="rect">
            <a:avLst/>
          </a:prstGeom>
          <a:noFill/>
        </p:spPr>
        <p:txBody>
          <a:bodyPr wrap="square" rtlCol="0">
            <a:spAutoFit/>
          </a:bodyPr>
          <a:lstStyle/>
          <a:p>
            <a:pPr marL="457200" indent="-457200">
              <a:buFont typeface="Arial" panose="020B0604020202020204" pitchFamily="34" charset="0"/>
              <a:buChar char="•"/>
            </a:pPr>
            <a:r>
              <a:rPr lang="en-GB" sz="2400" b="0" dirty="0"/>
              <a:t>Independent</a:t>
            </a:r>
          </a:p>
          <a:p>
            <a:pPr marL="457200" indent="-457200">
              <a:buFont typeface="Arial" panose="020B0604020202020204" pitchFamily="34" charset="0"/>
              <a:buChar char="•"/>
            </a:pPr>
            <a:endParaRPr lang="en-GB" sz="2400" dirty="0"/>
          </a:p>
          <a:p>
            <a:pPr marL="457200" indent="-457200">
              <a:buFont typeface="Arial" panose="020B0604020202020204" pitchFamily="34" charset="0"/>
              <a:buChar char="•"/>
            </a:pPr>
            <a:r>
              <a:rPr lang="en-GB" sz="2400" b="0" dirty="0"/>
              <a:t>Successful</a:t>
            </a:r>
          </a:p>
          <a:p>
            <a:pPr marL="457200" indent="-457200">
              <a:buFont typeface="Arial" panose="020B0604020202020204" pitchFamily="34" charset="0"/>
              <a:buChar char="•"/>
            </a:pPr>
            <a:endParaRPr lang="en-GB" sz="2400" dirty="0"/>
          </a:p>
          <a:p>
            <a:pPr marL="457200" indent="-457200">
              <a:buFont typeface="Arial" panose="020B0604020202020204" pitchFamily="34" charset="0"/>
              <a:buChar char="•"/>
            </a:pPr>
            <a:r>
              <a:rPr lang="en-GB" sz="2400" b="0" dirty="0"/>
              <a:t>PI / Co-app</a:t>
            </a:r>
          </a:p>
        </p:txBody>
      </p:sp>
    </p:spTree>
    <p:extLst>
      <p:ext uri="{BB962C8B-B14F-4D97-AF65-F5344CB8AC3E}">
        <p14:creationId xmlns:p14="http://schemas.microsoft.com/office/powerpoint/2010/main" val="42866435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7220" y="1162843"/>
            <a:ext cx="7886700" cy="1325563"/>
          </a:xfrm>
        </p:spPr>
        <p:txBody>
          <a:bodyPr>
            <a:noAutofit/>
          </a:bodyPr>
          <a:lstStyle/>
          <a:p>
            <a:pPr>
              <a:lnSpc>
                <a:spcPct val="110000"/>
              </a:lnSpc>
            </a:pPr>
            <a:br>
              <a:rPr lang="en-GB" sz="2400" b="1" dirty="0"/>
            </a:br>
            <a:br>
              <a:rPr lang="en-GB" sz="2400" b="1" dirty="0"/>
            </a:br>
            <a:br>
              <a:rPr lang="en-GB" sz="2400" b="1" dirty="0"/>
            </a:br>
            <a:br>
              <a:rPr lang="en-GB" sz="2400" b="1" dirty="0"/>
            </a:br>
            <a:br>
              <a:rPr lang="en-GB" sz="2400" b="1" dirty="0"/>
            </a:br>
            <a:br>
              <a:rPr lang="en-GB" sz="2400" b="1" dirty="0"/>
            </a:br>
            <a:r>
              <a:rPr lang="en-GB" sz="2400" b="1" u="sng" dirty="0"/>
              <a:t>Teaching Criterion</a:t>
            </a:r>
            <a:br>
              <a:rPr lang="en-GB" sz="2400" b="1" dirty="0"/>
            </a:br>
            <a:r>
              <a:rPr lang="en-GB" sz="2400" b="1" dirty="0"/>
              <a:t>The title requires that some teaching is undertaken. However, references to teaching need not merely relate to undergraduate teaching. A distinguished researcher would usually have some responsibility for graduate supervision.  Please give full details of all teaching (date, number of session, course name, etc.) and full details and numbers of all graduate students whom you have formally supervised, including dates when this work took place and level of student (e.g.: MSc, DPhil).</a:t>
            </a:r>
            <a:br>
              <a:rPr lang="en-GB" sz="2400" b="1" dirty="0"/>
            </a:br>
            <a:endParaRPr lang="en-GB" sz="2400" b="1" dirty="0"/>
          </a:p>
        </p:txBody>
      </p:sp>
      <p:sp>
        <p:nvSpPr>
          <p:cNvPr id="4" name="TextBox 3"/>
          <p:cNvSpPr txBox="1"/>
          <p:nvPr/>
        </p:nvSpPr>
        <p:spPr>
          <a:xfrm>
            <a:off x="228600" y="4978400"/>
            <a:ext cx="8915400" cy="1569660"/>
          </a:xfrm>
          <a:prstGeom prst="rect">
            <a:avLst/>
          </a:prstGeom>
          <a:noFill/>
        </p:spPr>
        <p:txBody>
          <a:bodyPr wrap="square" rtlCol="0">
            <a:spAutoFit/>
          </a:bodyPr>
          <a:lstStyle/>
          <a:p>
            <a:r>
              <a:rPr lang="en-GB" sz="2400" b="0" dirty="0"/>
              <a:t>Graduate supervision and DPhil confirmation / completion is expected. Please detail what stage students are at in application. If not completed please indicate whether transferred and whether confirmed in status. </a:t>
            </a:r>
          </a:p>
        </p:txBody>
      </p:sp>
    </p:spTree>
    <p:extLst>
      <p:ext uri="{BB962C8B-B14F-4D97-AF65-F5344CB8AC3E}">
        <p14:creationId xmlns:p14="http://schemas.microsoft.com/office/powerpoint/2010/main" val="38901007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br>
              <a:rPr lang="en-GB" sz="2400" dirty="0"/>
            </a:br>
            <a:br>
              <a:rPr lang="en-GB" sz="2400" dirty="0"/>
            </a:br>
            <a:br>
              <a:rPr lang="en-GB" sz="2400" dirty="0"/>
            </a:br>
            <a:br>
              <a:rPr lang="en-GB" sz="2400" dirty="0"/>
            </a:br>
            <a:br>
              <a:rPr lang="en-GB" sz="2400" dirty="0"/>
            </a:br>
            <a:br>
              <a:rPr lang="en-GB" sz="2400" dirty="0"/>
            </a:br>
            <a:br>
              <a:rPr lang="en-GB" sz="2400" dirty="0"/>
            </a:br>
            <a:br>
              <a:rPr lang="en-GB" sz="2400" dirty="0"/>
            </a:br>
            <a:br>
              <a:rPr lang="en-GB" sz="2400" dirty="0"/>
            </a:br>
            <a:br>
              <a:rPr lang="en-GB" sz="2400" dirty="0"/>
            </a:br>
            <a:br>
              <a:rPr lang="en-GB" sz="2400" dirty="0"/>
            </a:br>
            <a:br>
              <a:rPr lang="en-GB" sz="2400" dirty="0"/>
            </a:br>
            <a:br>
              <a:rPr lang="en-GB" sz="2400" dirty="0"/>
            </a:br>
            <a:br>
              <a:rPr lang="en-GB" sz="2400" dirty="0"/>
            </a:br>
            <a:br>
              <a:rPr lang="en-GB" sz="2400" dirty="0"/>
            </a:br>
            <a:br>
              <a:rPr lang="en-GB" sz="2400" dirty="0"/>
            </a:br>
            <a:r>
              <a:rPr lang="en-GB" sz="2400" b="1" u="sng" dirty="0"/>
              <a:t>Good citizenship Criterion</a:t>
            </a:r>
            <a:br>
              <a:rPr lang="en-GB" sz="2400" b="1" dirty="0"/>
            </a:br>
            <a:r>
              <a:rPr lang="en-GB" sz="2400" b="1" dirty="0"/>
              <a:t>The applicant must demonstrate a sustained and continuing contribution to the general work of the Medical Sciences Division over the last three years.  Please provide evidence that you have met this criterion by:</a:t>
            </a:r>
            <a:br>
              <a:rPr lang="en-GB" sz="2400" b="1" dirty="0"/>
            </a:br>
            <a:r>
              <a:rPr lang="en-GB" sz="2400" b="1" dirty="0"/>
              <a:t> </a:t>
            </a:r>
            <a:br>
              <a:rPr lang="en-GB" sz="2400" b="1" dirty="0"/>
            </a:br>
            <a:r>
              <a:rPr lang="en-GB" sz="1800" b="1" dirty="0"/>
              <a:t>(</a:t>
            </a:r>
            <a:r>
              <a:rPr lang="en-GB" sz="1800" b="1" dirty="0" err="1"/>
              <a:t>i</a:t>
            </a:r>
            <a:r>
              <a:rPr lang="en-GB" sz="1800" b="1" dirty="0"/>
              <a:t>)    Describing any role that you have played in the life of their department, the Division or the University by, for example, serving on relevant committees, examining, assessing, mentoring or contributing to the organisation of seminars or other scientific events over the last three years. </a:t>
            </a:r>
            <a:br>
              <a:rPr lang="en-GB" sz="1800" b="1" dirty="0"/>
            </a:br>
            <a:br>
              <a:rPr lang="en-GB" sz="1800" b="1" dirty="0"/>
            </a:br>
            <a:r>
              <a:rPr lang="en-GB" sz="1800" b="1" dirty="0"/>
              <a:t>Please indicate how you are personally creating a respectful, collaborative and inclusive working and learning environment for your group and department and in terms of research design where all colleagues in which the rights and dignity of all staff and students are respected. This may include information on what you are personally doing to further  EDI in their workplace. </a:t>
            </a:r>
            <a:br>
              <a:rPr lang="en-GB" sz="1800" b="1" dirty="0"/>
            </a:br>
            <a:br>
              <a:rPr lang="en-GB" sz="1800" b="1" dirty="0"/>
            </a:br>
            <a:r>
              <a:rPr lang="en-GB" sz="1800" b="1" dirty="0"/>
              <a:t>You are also invited to state whether you have been impacted by caring responsibilities in recent years. </a:t>
            </a:r>
            <a:br>
              <a:rPr lang="en-GB" sz="1800" b="1" dirty="0"/>
            </a:br>
            <a:br>
              <a:rPr lang="en-GB" sz="1800" b="1" dirty="0"/>
            </a:br>
            <a:r>
              <a:rPr lang="en-GB" sz="1800" b="1" dirty="0"/>
              <a:t>(ii)	Describing any marks of esteem that you have achieved.  These might include, for example, being asked to deliver external lectures, participating in the editorial boards of academic journals etc.</a:t>
            </a:r>
            <a:br>
              <a:rPr lang="en-GB" sz="1800" b="1" dirty="0"/>
            </a:br>
            <a:br>
              <a:rPr lang="en-GB" sz="2000" b="1" dirty="0"/>
            </a:br>
            <a:endParaRPr lang="en-GB" sz="2000" b="1" dirty="0"/>
          </a:p>
        </p:txBody>
      </p:sp>
    </p:spTree>
    <p:extLst>
      <p:ext uri="{BB962C8B-B14F-4D97-AF65-F5344CB8AC3E}">
        <p14:creationId xmlns:p14="http://schemas.microsoft.com/office/powerpoint/2010/main" val="20624370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b="1" dirty="0"/>
              <a:t>Process</a:t>
            </a:r>
          </a:p>
        </p:txBody>
      </p:sp>
      <p:sp>
        <p:nvSpPr>
          <p:cNvPr id="3" name="Content Placeholder 2"/>
          <p:cNvSpPr>
            <a:spLocks noGrp="1"/>
          </p:cNvSpPr>
          <p:nvPr>
            <p:ph idx="1"/>
          </p:nvPr>
        </p:nvSpPr>
        <p:spPr>
          <a:xfrm>
            <a:off x="523875" y="1530350"/>
            <a:ext cx="7886700" cy="4351338"/>
          </a:xfrm>
        </p:spPr>
        <p:txBody>
          <a:bodyPr>
            <a:normAutofit/>
          </a:bodyPr>
          <a:lstStyle/>
          <a:p>
            <a:pPr lvl="1">
              <a:lnSpc>
                <a:spcPct val="110000"/>
              </a:lnSpc>
            </a:pPr>
            <a:endParaRPr lang="en-GB" dirty="0"/>
          </a:p>
          <a:p>
            <a:pPr>
              <a:lnSpc>
                <a:spcPct val="110000"/>
              </a:lnSpc>
            </a:pPr>
            <a:r>
              <a:rPr lang="en-GB" sz="2000" b="0" dirty="0"/>
              <a:t>12 page limit on application document </a:t>
            </a:r>
          </a:p>
          <a:p>
            <a:pPr>
              <a:lnSpc>
                <a:spcPct val="110000"/>
              </a:lnSpc>
            </a:pPr>
            <a:r>
              <a:rPr lang="en-GB" sz="2000" b="0" dirty="0"/>
              <a:t>List details of your 5 most significant publications and/or research outputs</a:t>
            </a:r>
          </a:p>
          <a:p>
            <a:pPr>
              <a:lnSpc>
                <a:spcPct val="110000"/>
              </a:lnSpc>
            </a:pPr>
            <a:r>
              <a:rPr lang="en-GB" sz="2000" b="0" dirty="0"/>
              <a:t>Indicate whether previously applied for AP title (not part of 12 page limit)</a:t>
            </a:r>
          </a:p>
          <a:p>
            <a:pPr>
              <a:lnSpc>
                <a:spcPct val="110000"/>
              </a:lnSpc>
            </a:pPr>
            <a:r>
              <a:rPr lang="en-GB" sz="2000" b="0" dirty="0"/>
              <a:t>Personal circumstances (not part of 12 page limit)</a:t>
            </a:r>
          </a:p>
        </p:txBody>
      </p:sp>
    </p:spTree>
    <p:extLst>
      <p:ext uri="{BB962C8B-B14F-4D97-AF65-F5344CB8AC3E}">
        <p14:creationId xmlns:p14="http://schemas.microsoft.com/office/powerpoint/2010/main" val="3800236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sz="3200" b="1" dirty="0"/>
              <a:t>Honorary titles</a:t>
            </a:r>
          </a:p>
        </p:txBody>
      </p:sp>
      <p:sp>
        <p:nvSpPr>
          <p:cNvPr id="3" name="Content Placeholder 2"/>
          <p:cNvSpPr>
            <a:spLocks noGrp="1"/>
          </p:cNvSpPr>
          <p:nvPr>
            <p:ph idx="1"/>
          </p:nvPr>
        </p:nvSpPr>
        <p:spPr/>
        <p:txBody>
          <a:bodyPr/>
          <a:lstStyle/>
          <a:p>
            <a:pPr>
              <a:lnSpc>
                <a:spcPct val="120000"/>
              </a:lnSpc>
            </a:pPr>
            <a:r>
              <a:rPr lang="en-GB" b="0" dirty="0"/>
              <a:t>AP: Associate Professor</a:t>
            </a:r>
          </a:p>
          <a:p>
            <a:pPr>
              <a:lnSpc>
                <a:spcPct val="120000"/>
              </a:lnSpc>
            </a:pPr>
            <a:r>
              <a:rPr lang="en-GB" b="0" dirty="0"/>
              <a:t>Prof: Full professor 	</a:t>
            </a:r>
          </a:p>
          <a:p>
            <a:pPr lvl="1">
              <a:lnSpc>
                <a:spcPct val="120000"/>
              </a:lnSpc>
            </a:pPr>
            <a:r>
              <a:rPr lang="en-GB" sz="2800" b="0" dirty="0"/>
              <a:t>Separate </a:t>
            </a:r>
            <a:r>
              <a:rPr lang="en-GB" sz="2800" b="0" dirty="0" err="1"/>
              <a:t>RoD</a:t>
            </a:r>
            <a:r>
              <a:rPr lang="en-GB" sz="2800" b="0" dirty="0"/>
              <a:t> exercise</a:t>
            </a:r>
          </a:p>
          <a:p>
            <a:pPr lvl="1">
              <a:lnSpc>
                <a:spcPct val="120000"/>
              </a:lnSpc>
            </a:pPr>
            <a:endParaRPr lang="en-GB" dirty="0"/>
          </a:p>
          <a:p>
            <a:pPr marL="457200" lvl="1" indent="0">
              <a:lnSpc>
                <a:spcPct val="120000"/>
              </a:lnSpc>
              <a:buNone/>
            </a:pPr>
            <a:endParaRPr lang="en-GB" dirty="0"/>
          </a:p>
          <a:p>
            <a:pPr marL="457200" lvl="1" indent="0">
              <a:lnSpc>
                <a:spcPct val="120000"/>
              </a:lnSpc>
              <a:buNone/>
            </a:pPr>
            <a:r>
              <a:rPr lang="en-GB" sz="2000" b="0" dirty="0"/>
              <a:t>*the title of University Research Lecturer (URL) is still in use at Oxford University but there is no annual exercise to award this title as the criteria were the same as for AP</a:t>
            </a:r>
          </a:p>
          <a:p>
            <a:pPr lvl="1">
              <a:lnSpc>
                <a:spcPct val="120000"/>
              </a:lnSpc>
            </a:pPr>
            <a:endParaRPr lang="en-GB" dirty="0"/>
          </a:p>
        </p:txBody>
      </p:sp>
    </p:spTree>
    <p:extLst>
      <p:ext uri="{BB962C8B-B14F-4D97-AF65-F5344CB8AC3E}">
        <p14:creationId xmlns:p14="http://schemas.microsoft.com/office/powerpoint/2010/main" val="10982540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0"/>
            <a:ext cx="7886700" cy="1325563"/>
          </a:xfrm>
        </p:spPr>
        <p:txBody>
          <a:bodyPr/>
          <a:lstStyle/>
          <a:p>
            <a:pPr algn="ctr"/>
            <a:r>
              <a:rPr lang="en-GB" sz="3200" b="1" dirty="0"/>
              <a:t>What is the process?</a:t>
            </a:r>
          </a:p>
        </p:txBody>
      </p:sp>
      <p:sp>
        <p:nvSpPr>
          <p:cNvPr id="3" name="Content Placeholder 2"/>
          <p:cNvSpPr>
            <a:spLocks noGrp="1"/>
          </p:cNvSpPr>
          <p:nvPr>
            <p:ph idx="1"/>
          </p:nvPr>
        </p:nvSpPr>
        <p:spPr>
          <a:xfrm>
            <a:off x="324197" y="1413164"/>
            <a:ext cx="8578734" cy="5095701"/>
          </a:xfrm>
        </p:spPr>
        <p:txBody>
          <a:bodyPr vert="horz" lIns="91440" tIns="45720" rIns="91440" bIns="45720" rtlCol="0" anchor="t">
            <a:normAutofit/>
          </a:bodyPr>
          <a:lstStyle/>
          <a:p>
            <a:pPr>
              <a:lnSpc>
                <a:spcPct val="120000"/>
              </a:lnSpc>
            </a:pPr>
            <a:r>
              <a:rPr lang="en-GB" sz="2400" b="0" dirty="0"/>
              <a:t>Centrally overseen</a:t>
            </a:r>
          </a:p>
          <a:p>
            <a:pPr lvl="1">
              <a:lnSpc>
                <a:spcPct val="120000"/>
              </a:lnSpc>
            </a:pPr>
            <a:r>
              <a:rPr lang="en-GB" b="0" dirty="0"/>
              <a:t>Criteria set centrally</a:t>
            </a:r>
          </a:p>
          <a:p>
            <a:pPr>
              <a:lnSpc>
                <a:spcPct val="120000"/>
              </a:lnSpc>
            </a:pPr>
            <a:r>
              <a:rPr lang="en-GB" sz="2400" b="0" dirty="0"/>
              <a:t>Delivered by Divisions, annually</a:t>
            </a:r>
          </a:p>
          <a:p>
            <a:pPr lvl="0">
              <a:lnSpc>
                <a:spcPct val="120000"/>
              </a:lnSpc>
            </a:pPr>
            <a:r>
              <a:rPr lang="en-GB" sz="2400" b="0" dirty="0"/>
              <a:t>Nominations made by </a:t>
            </a:r>
            <a:r>
              <a:rPr lang="en-GB" sz="2400" b="0" dirty="0" err="1"/>
              <a:t>HoDs</a:t>
            </a:r>
            <a:r>
              <a:rPr lang="en-GB" sz="2400" b="0" dirty="0"/>
              <a:t>  </a:t>
            </a:r>
          </a:p>
          <a:p>
            <a:pPr lvl="0">
              <a:lnSpc>
                <a:spcPct val="120000"/>
              </a:lnSpc>
            </a:pPr>
            <a:r>
              <a:rPr lang="en-GB" sz="2400" b="0" dirty="0"/>
              <a:t>Decisions made by Divisional Boards, or by an appropriately senior and experienced sub-committee of the Board, on the delegated authority of the Board.</a:t>
            </a:r>
          </a:p>
          <a:p>
            <a:pPr lvl="1">
              <a:lnSpc>
                <a:spcPct val="120000"/>
              </a:lnSpc>
            </a:pPr>
            <a:r>
              <a:rPr lang="en-GB" b="0" dirty="0"/>
              <a:t>MSD panel of 6 </a:t>
            </a:r>
            <a:r>
              <a:rPr lang="en-GB" dirty="0"/>
              <a:t>or more members</a:t>
            </a:r>
            <a:r>
              <a:rPr lang="en-GB" b="0" dirty="0"/>
              <a:t> from</a:t>
            </a:r>
            <a:r>
              <a:rPr lang="en-GB" dirty="0"/>
              <a:t> </a:t>
            </a:r>
            <a:r>
              <a:rPr lang="en-GB" b="0" dirty="0"/>
              <a:t>Departments and chaired by </a:t>
            </a:r>
            <a:r>
              <a:rPr lang="en-GB" b="0" dirty="0" err="1"/>
              <a:t>HMcS</a:t>
            </a:r>
            <a:endParaRPr lang="en-GB">
              <a:ea typeface="Calibri" panose="020F0502020204030204"/>
              <a:cs typeface="Calibri" panose="020F0502020204030204"/>
            </a:endParaRPr>
          </a:p>
          <a:p>
            <a:endParaRPr lang="en-GB" dirty="0"/>
          </a:p>
        </p:txBody>
      </p:sp>
    </p:spTree>
    <p:extLst>
      <p:ext uri="{BB962C8B-B14F-4D97-AF65-F5344CB8AC3E}">
        <p14:creationId xmlns:p14="http://schemas.microsoft.com/office/powerpoint/2010/main" val="20242964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5532" y="-216131"/>
            <a:ext cx="7886700" cy="1325563"/>
          </a:xfrm>
        </p:spPr>
        <p:txBody>
          <a:bodyPr/>
          <a:lstStyle/>
          <a:p>
            <a:pPr algn="ctr"/>
            <a:r>
              <a:rPr lang="en-GB" sz="3200" b="1" dirty="0"/>
              <a:t>Submission requirements: </a:t>
            </a:r>
          </a:p>
        </p:txBody>
      </p:sp>
      <p:sp>
        <p:nvSpPr>
          <p:cNvPr id="3" name="Content Placeholder 2"/>
          <p:cNvSpPr>
            <a:spLocks noGrp="1"/>
          </p:cNvSpPr>
          <p:nvPr>
            <p:ph idx="1"/>
          </p:nvPr>
        </p:nvSpPr>
        <p:spPr>
          <a:xfrm>
            <a:off x="0" y="991987"/>
            <a:ext cx="9144000" cy="5866013"/>
          </a:xfrm>
        </p:spPr>
        <p:txBody>
          <a:bodyPr>
            <a:normAutofit fontScale="55000" lnSpcReduction="20000"/>
          </a:bodyPr>
          <a:lstStyle/>
          <a:p>
            <a:pPr marL="342900" lvl="1" indent="-342900">
              <a:lnSpc>
                <a:spcPct val="130000"/>
              </a:lnSpc>
            </a:pPr>
            <a:r>
              <a:rPr lang="en-GB" sz="3300" b="0" dirty="0"/>
              <a:t>Completed application form</a:t>
            </a:r>
          </a:p>
          <a:p>
            <a:pPr marL="342900" lvl="1" indent="-342900">
              <a:lnSpc>
                <a:spcPct val="130000"/>
              </a:lnSpc>
            </a:pPr>
            <a:r>
              <a:rPr lang="en-GB" sz="3300" b="0" dirty="0"/>
              <a:t>An up-to-date CV </a:t>
            </a:r>
          </a:p>
          <a:p>
            <a:pPr marL="342900" lvl="1" indent="-342900">
              <a:lnSpc>
                <a:spcPct val="130000"/>
              </a:lnSpc>
            </a:pPr>
            <a:r>
              <a:rPr lang="en-GB" sz="3300" b="0" dirty="0"/>
              <a:t>A HoD statement confirming that the individual’s duties are comparable to an academic post-holder; </a:t>
            </a:r>
          </a:p>
          <a:p>
            <a:pPr marL="342900" lvl="1" indent="-342900">
              <a:lnSpc>
                <a:spcPct val="130000"/>
              </a:lnSpc>
            </a:pPr>
            <a:r>
              <a:rPr lang="en-GB" sz="3300" b="0" dirty="0"/>
              <a:t>A short reference by HoD or appropriate, senior academic from the Department, attesting to the quality of the individual’s contribution and demonstrating that the criteria have been met.</a:t>
            </a:r>
          </a:p>
          <a:p>
            <a:pPr marL="342900" lvl="1" indent="-342900">
              <a:lnSpc>
                <a:spcPct val="130000"/>
              </a:lnSpc>
            </a:pPr>
            <a:r>
              <a:rPr lang="en-GB" sz="3300" b="0" dirty="0"/>
              <a:t>An independent, external assessment obtained by the Head of Department or, if not you, by the departmental referee, of the individual’s research standing. The assessor should have no *active* collaborations with the individual (no active grants shared, no active collaborative projects and not published together in the last 5 years). </a:t>
            </a:r>
          </a:p>
          <a:p>
            <a:pPr lvl="0">
              <a:lnSpc>
                <a:spcPct val="130000"/>
              </a:lnSpc>
            </a:pPr>
            <a:r>
              <a:rPr lang="en-GB" sz="3300" b="0" dirty="0"/>
              <a:t>Division may seek additional references, including external references, if deemed necessary </a:t>
            </a:r>
          </a:p>
          <a:p>
            <a:pPr lvl="0">
              <a:lnSpc>
                <a:spcPct val="130000"/>
              </a:lnSpc>
            </a:pPr>
            <a:r>
              <a:rPr lang="en-GB" sz="3300" b="0" dirty="0"/>
              <a:t>The Medical Sciences Division will seek such additional references.</a:t>
            </a:r>
          </a:p>
          <a:p>
            <a:pPr>
              <a:lnSpc>
                <a:spcPct val="130000"/>
              </a:lnSpc>
            </a:pPr>
            <a:r>
              <a:rPr lang="en-GB" sz="3300" b="0" dirty="0"/>
              <a:t>Applications for college employed staff should include a reference from the Head of House, addressing the quality of teaching carried out in the college, in comparison to the standards expected of a substantive Associate Professor.</a:t>
            </a:r>
          </a:p>
          <a:p>
            <a:pPr marL="0" indent="0">
              <a:lnSpc>
                <a:spcPct val="140000"/>
              </a:lnSpc>
              <a:buNone/>
            </a:pPr>
            <a:endParaRPr lang="en-GB" sz="3600" dirty="0"/>
          </a:p>
          <a:p>
            <a:pPr>
              <a:lnSpc>
                <a:spcPct val="140000"/>
              </a:lnSpc>
            </a:pPr>
            <a:endParaRPr lang="en-GB" dirty="0"/>
          </a:p>
        </p:txBody>
      </p:sp>
    </p:spTree>
    <p:extLst>
      <p:ext uri="{BB962C8B-B14F-4D97-AF65-F5344CB8AC3E}">
        <p14:creationId xmlns:p14="http://schemas.microsoft.com/office/powerpoint/2010/main" val="16342654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0387"/>
            <a:ext cx="7886700" cy="1325563"/>
          </a:xfrm>
        </p:spPr>
        <p:txBody>
          <a:bodyPr/>
          <a:lstStyle/>
          <a:p>
            <a:pPr algn="ctr"/>
            <a:r>
              <a:rPr lang="en-GB" sz="3200" b="1" dirty="0"/>
              <a:t>Criteria</a:t>
            </a:r>
          </a:p>
        </p:txBody>
      </p:sp>
      <p:sp>
        <p:nvSpPr>
          <p:cNvPr id="3" name="Content Placeholder 2"/>
          <p:cNvSpPr>
            <a:spLocks noGrp="1"/>
          </p:cNvSpPr>
          <p:nvPr>
            <p:ph idx="1"/>
          </p:nvPr>
        </p:nvSpPr>
        <p:spPr>
          <a:xfrm>
            <a:off x="-124691" y="1225176"/>
            <a:ext cx="9160626" cy="5358504"/>
          </a:xfrm>
        </p:spPr>
        <p:txBody>
          <a:bodyPr vert="horz" lIns="91440" tIns="45720" rIns="91440" bIns="45720" rtlCol="0" anchor="t">
            <a:normAutofit fontScale="92500" lnSpcReduction="20000"/>
          </a:bodyPr>
          <a:lstStyle/>
          <a:p>
            <a:pPr lvl="1">
              <a:lnSpc>
                <a:spcPct val="120000"/>
              </a:lnSpc>
            </a:pPr>
            <a:r>
              <a:rPr lang="en-GB" b="0" dirty="0"/>
              <a:t>An independent programme of research and grants as a key focus of their role and of a standard equivalent to that required for confirmation in post as an Associate Professor; </a:t>
            </a:r>
            <a:endParaRPr lang="en-GB" dirty="0"/>
          </a:p>
          <a:p>
            <a:pPr lvl="1">
              <a:lnSpc>
                <a:spcPct val="120000"/>
              </a:lnSpc>
            </a:pPr>
            <a:r>
              <a:rPr lang="en-GB" b="0" dirty="0"/>
              <a:t>A teaching role comparable with that of a substantive Associate Professor, to include supervision and DPhil confirmation / completion. Teaching and administrative duties are carried out at no less a level of excellence than is expected of a substantive Associate Professor; and</a:t>
            </a:r>
            <a:endParaRPr lang="en-GB" dirty="0"/>
          </a:p>
          <a:p>
            <a:pPr lvl="1">
              <a:lnSpc>
                <a:spcPct val="120000"/>
              </a:lnSpc>
            </a:pPr>
            <a:r>
              <a:rPr lang="en-GB" b="0" dirty="0"/>
              <a:t>Contribution to other departmental duties, academic and otherwise, demonstrating the level of citizenship expected of a substantive Associate Professor, and personal contribution to </a:t>
            </a:r>
            <a:r>
              <a:rPr lang="en-GB" dirty="0"/>
              <a:t>creating a respectful, collaborative and inclusive working and learning environment for their group and department and in terms of research design where all colleagues in which the rights and dignity of all staff and students are respected. This may include information on what the applicant is personally doing to further  EDI in their workplace.</a:t>
            </a:r>
            <a:endParaRPr lang="en-GB" dirty="0">
              <a:ea typeface="Calibri"/>
              <a:cs typeface="Calibri"/>
            </a:endParaRPr>
          </a:p>
          <a:p>
            <a:endParaRPr lang="en-GB" dirty="0"/>
          </a:p>
        </p:txBody>
      </p:sp>
    </p:spTree>
    <p:extLst>
      <p:ext uri="{BB962C8B-B14F-4D97-AF65-F5344CB8AC3E}">
        <p14:creationId xmlns:p14="http://schemas.microsoft.com/office/powerpoint/2010/main" val="3370791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91193"/>
            <a:ext cx="7886700" cy="1325563"/>
          </a:xfrm>
        </p:spPr>
        <p:txBody>
          <a:bodyPr/>
          <a:lstStyle/>
          <a:p>
            <a:pPr algn="ctr"/>
            <a:r>
              <a:rPr lang="en-GB" sz="3200" b="1" dirty="0"/>
              <a:t>Criteria notes</a:t>
            </a:r>
          </a:p>
        </p:txBody>
      </p:sp>
      <p:sp>
        <p:nvSpPr>
          <p:cNvPr id="3" name="Content Placeholder 2"/>
          <p:cNvSpPr>
            <a:spLocks noGrp="1"/>
          </p:cNvSpPr>
          <p:nvPr>
            <p:ph idx="1"/>
          </p:nvPr>
        </p:nvSpPr>
        <p:spPr>
          <a:xfrm>
            <a:off x="191193" y="1193856"/>
            <a:ext cx="8803178" cy="4982499"/>
          </a:xfrm>
        </p:spPr>
        <p:txBody>
          <a:bodyPr>
            <a:normAutofit/>
          </a:bodyPr>
          <a:lstStyle/>
          <a:p>
            <a:pPr>
              <a:lnSpc>
                <a:spcPct val="120000"/>
              </a:lnSpc>
            </a:pPr>
            <a:r>
              <a:rPr lang="en-GB" b="0" dirty="0"/>
              <a:t>Applicants have to meet all 3 criteria</a:t>
            </a:r>
          </a:p>
          <a:p>
            <a:pPr lvl="1">
              <a:lnSpc>
                <a:spcPct val="120000"/>
              </a:lnSpc>
            </a:pPr>
            <a:r>
              <a:rPr lang="en-GB" sz="2800" b="0" dirty="0"/>
              <a:t>Excellence in one area does not mean no contribution is needed in another</a:t>
            </a:r>
          </a:p>
          <a:p>
            <a:pPr>
              <a:lnSpc>
                <a:spcPct val="120000"/>
              </a:lnSpc>
            </a:pPr>
            <a:r>
              <a:rPr lang="en-GB" b="0" dirty="0"/>
              <a:t>Criteria for AP and URL were THE SAME</a:t>
            </a:r>
          </a:p>
          <a:p>
            <a:pPr>
              <a:lnSpc>
                <a:spcPct val="120000"/>
              </a:lnSpc>
            </a:pPr>
            <a:r>
              <a:rPr lang="en-GB" b="0" dirty="0"/>
              <a:t>URL was NOT a stepping stone to AP</a:t>
            </a:r>
          </a:p>
        </p:txBody>
      </p:sp>
    </p:spTree>
    <p:extLst>
      <p:ext uri="{BB962C8B-B14F-4D97-AF65-F5344CB8AC3E}">
        <p14:creationId xmlns:p14="http://schemas.microsoft.com/office/powerpoint/2010/main" val="10342926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0461" y="0"/>
            <a:ext cx="7886700" cy="1325563"/>
          </a:xfrm>
        </p:spPr>
        <p:txBody>
          <a:bodyPr/>
          <a:lstStyle/>
          <a:p>
            <a:pPr algn="ctr"/>
            <a:r>
              <a:rPr lang="en-GB" sz="3200" b="1" dirty="0"/>
              <a:t>Things to note</a:t>
            </a:r>
          </a:p>
        </p:txBody>
      </p:sp>
      <p:sp>
        <p:nvSpPr>
          <p:cNvPr id="3" name="Content Placeholder 2"/>
          <p:cNvSpPr>
            <a:spLocks noGrp="1"/>
          </p:cNvSpPr>
          <p:nvPr>
            <p:ph idx="1"/>
          </p:nvPr>
        </p:nvSpPr>
        <p:spPr/>
        <p:txBody>
          <a:bodyPr>
            <a:normAutofit/>
          </a:bodyPr>
          <a:lstStyle/>
          <a:p>
            <a:pPr>
              <a:lnSpc>
                <a:spcPct val="120000"/>
              </a:lnSpc>
            </a:pPr>
            <a:r>
              <a:rPr lang="en-GB" sz="2400" b="0" dirty="0"/>
              <a:t>Reapplications within a year are strongly discouraged</a:t>
            </a:r>
          </a:p>
          <a:p>
            <a:pPr>
              <a:lnSpc>
                <a:spcPct val="120000"/>
              </a:lnSpc>
            </a:pPr>
            <a:r>
              <a:rPr lang="en-GB" sz="2400" b="0" dirty="0"/>
              <a:t>Any reapplications have to spell out what has changed</a:t>
            </a:r>
          </a:p>
          <a:p>
            <a:pPr>
              <a:lnSpc>
                <a:spcPct val="120000"/>
              </a:lnSpc>
            </a:pPr>
            <a:r>
              <a:rPr lang="en-GB" sz="2400" b="0" dirty="0"/>
              <a:t>Can be a mistake to go in early</a:t>
            </a:r>
          </a:p>
          <a:p>
            <a:pPr>
              <a:lnSpc>
                <a:spcPct val="120000"/>
              </a:lnSpc>
            </a:pPr>
            <a:r>
              <a:rPr lang="en-GB" sz="2400" b="0" dirty="0"/>
              <a:t>No appeals process</a:t>
            </a:r>
          </a:p>
          <a:p>
            <a:pPr>
              <a:lnSpc>
                <a:spcPct val="120000"/>
              </a:lnSpc>
            </a:pPr>
            <a:r>
              <a:rPr lang="en-GB" sz="2400" b="0" dirty="0"/>
              <a:t>Previous applicants must indicate whether they have applied previously, and include a statement (no more than one page) of changes since the last application. </a:t>
            </a:r>
          </a:p>
        </p:txBody>
      </p:sp>
    </p:spTree>
    <p:extLst>
      <p:ext uri="{BB962C8B-B14F-4D97-AF65-F5344CB8AC3E}">
        <p14:creationId xmlns:p14="http://schemas.microsoft.com/office/powerpoint/2010/main" val="20128881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0"/>
            <a:ext cx="7886700" cy="1325563"/>
          </a:xfrm>
        </p:spPr>
        <p:txBody>
          <a:bodyPr/>
          <a:lstStyle/>
          <a:p>
            <a:pPr algn="ctr"/>
            <a:r>
              <a:rPr lang="en-GB" sz="3200" b="1" dirty="0"/>
              <a:t>Common pitfalls</a:t>
            </a:r>
          </a:p>
        </p:txBody>
      </p:sp>
      <p:sp>
        <p:nvSpPr>
          <p:cNvPr id="3" name="Content Placeholder 2"/>
          <p:cNvSpPr>
            <a:spLocks noGrp="1"/>
          </p:cNvSpPr>
          <p:nvPr>
            <p:ph idx="1"/>
          </p:nvPr>
        </p:nvSpPr>
        <p:spPr/>
        <p:txBody>
          <a:bodyPr>
            <a:normAutofit/>
          </a:bodyPr>
          <a:lstStyle/>
          <a:p>
            <a:pPr>
              <a:lnSpc>
                <a:spcPct val="120000"/>
              </a:lnSpc>
            </a:pPr>
            <a:r>
              <a:rPr lang="en-GB" sz="2400" b="0" dirty="0"/>
              <a:t>Not meeting both research independence and teaching requirements</a:t>
            </a:r>
          </a:p>
          <a:p>
            <a:pPr>
              <a:lnSpc>
                <a:spcPct val="120000"/>
              </a:lnSpc>
            </a:pPr>
            <a:r>
              <a:rPr lang="en-GB" sz="2400" b="0" dirty="0"/>
              <a:t>Not having sufficient evidence of research independence</a:t>
            </a:r>
          </a:p>
        </p:txBody>
      </p:sp>
    </p:spTree>
    <p:extLst>
      <p:ext uri="{BB962C8B-B14F-4D97-AF65-F5344CB8AC3E}">
        <p14:creationId xmlns:p14="http://schemas.microsoft.com/office/powerpoint/2010/main" val="33476690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922079"/>
            <a:ext cx="7886700" cy="1325563"/>
          </a:xfrm>
        </p:spPr>
        <p:txBody>
          <a:bodyPr>
            <a:noAutofit/>
          </a:bodyPr>
          <a:lstStyle/>
          <a:p>
            <a:pPr algn="ctr">
              <a:lnSpc>
                <a:spcPct val="110000"/>
              </a:lnSpc>
            </a:pPr>
            <a:br>
              <a:rPr lang="en-GB" sz="1800" dirty="0"/>
            </a:br>
            <a:br>
              <a:rPr lang="en-GB" sz="1800" dirty="0"/>
            </a:br>
            <a:br>
              <a:rPr lang="en-GB" sz="1800" dirty="0"/>
            </a:br>
            <a:br>
              <a:rPr lang="en-GB" sz="1800" dirty="0"/>
            </a:br>
            <a:br>
              <a:rPr lang="en-GB" sz="1800" dirty="0"/>
            </a:br>
            <a:r>
              <a:rPr lang="en-GB" sz="3200" b="1" u="sng" dirty="0"/>
              <a:t>Research Criterion </a:t>
            </a:r>
            <a:br>
              <a:rPr lang="en-GB" sz="2400" b="1" dirty="0"/>
            </a:br>
            <a:r>
              <a:rPr lang="en-GB" sz="2400" b="1" dirty="0"/>
              <a:t>The applicant must demonstrate substantial independent research achievements. Provide full details of all publications during your academic career; you may cross-refer to your CV if you wish. Please clearly indicate your name in bold and list your publications in the following order: </a:t>
            </a:r>
            <a:br>
              <a:rPr lang="en-GB" sz="2400" b="1" dirty="0"/>
            </a:br>
            <a:br>
              <a:rPr lang="en-GB" sz="2400" b="1" dirty="0"/>
            </a:br>
            <a:r>
              <a:rPr lang="en-GB" sz="2400" b="1" dirty="0"/>
              <a:t>a) Senior Author  b) First Author  c) Other Author</a:t>
            </a:r>
            <a:br>
              <a:rPr lang="en-GB" sz="2400" b="1" dirty="0">
                <a:solidFill>
                  <a:srgbClr val="FF0000"/>
                </a:solidFill>
              </a:rPr>
            </a:br>
            <a:r>
              <a:rPr lang="en-GB" sz="3200" b="1" dirty="0"/>
              <a:t> </a:t>
            </a:r>
            <a:br>
              <a:rPr lang="en-GB" sz="1800" b="1" dirty="0"/>
            </a:br>
            <a:endParaRPr lang="en-GB" sz="1800" b="1" dirty="0"/>
          </a:p>
        </p:txBody>
      </p:sp>
      <p:sp>
        <p:nvSpPr>
          <p:cNvPr id="3" name="Content Placeholder 2"/>
          <p:cNvSpPr>
            <a:spLocks noGrp="1"/>
          </p:cNvSpPr>
          <p:nvPr>
            <p:ph idx="1"/>
          </p:nvPr>
        </p:nvSpPr>
        <p:spPr>
          <a:xfrm>
            <a:off x="628650" y="3258589"/>
            <a:ext cx="7886700" cy="3023668"/>
          </a:xfrm>
        </p:spPr>
        <p:txBody>
          <a:bodyPr vert="horz" lIns="91440" tIns="45720" rIns="91440" bIns="45720" rtlCol="0" anchor="t">
            <a:normAutofit/>
          </a:bodyPr>
          <a:lstStyle/>
          <a:p>
            <a:pPr>
              <a:lnSpc>
                <a:spcPct val="120000"/>
              </a:lnSpc>
            </a:pPr>
            <a:endParaRPr lang="en-GB" sz="2400" dirty="0"/>
          </a:p>
          <a:p>
            <a:pPr>
              <a:lnSpc>
                <a:spcPct val="120000"/>
              </a:lnSpc>
            </a:pPr>
            <a:r>
              <a:rPr lang="en-GB" sz="2400" b="0" dirty="0"/>
              <a:t>Substantial</a:t>
            </a:r>
            <a:endParaRPr lang="en-GB" dirty="0"/>
          </a:p>
          <a:p>
            <a:pPr>
              <a:lnSpc>
                <a:spcPct val="120000"/>
              </a:lnSpc>
            </a:pPr>
            <a:r>
              <a:rPr lang="en-GB" sz="2400" b="0" dirty="0"/>
              <a:t>Independent</a:t>
            </a:r>
          </a:p>
          <a:p>
            <a:pPr>
              <a:lnSpc>
                <a:spcPct val="120000"/>
              </a:lnSpc>
            </a:pPr>
            <a:r>
              <a:rPr lang="en-GB" sz="2400" b="0" dirty="0"/>
              <a:t>Indicate the date of publication and put your name in bold</a:t>
            </a:r>
          </a:p>
        </p:txBody>
      </p:sp>
    </p:spTree>
    <p:extLst>
      <p:ext uri="{BB962C8B-B14F-4D97-AF65-F5344CB8AC3E}">
        <p14:creationId xmlns:p14="http://schemas.microsoft.com/office/powerpoint/2010/main" val="233645456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d1c0dc43-a5b7-4439-987e-e9589fb92cb9" xsi:nil="true"/>
    <lcf76f155ced4ddcb4097134ff3c332f xmlns="85e0f343-b407-478d-9614-43a3623d4bcd">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E7E323B7FC6F942BDA9D529737D55B0" ma:contentTypeVersion="14" ma:contentTypeDescription="Create a new document." ma:contentTypeScope="" ma:versionID="f3d76095570b4605983cdd3e85477222">
  <xsd:schema xmlns:xsd="http://www.w3.org/2001/XMLSchema" xmlns:xs="http://www.w3.org/2001/XMLSchema" xmlns:p="http://schemas.microsoft.com/office/2006/metadata/properties" xmlns:ns2="85e0f343-b407-478d-9614-43a3623d4bcd" xmlns:ns3="d1c0dc43-a5b7-4439-987e-e9589fb92cb9" targetNamespace="http://schemas.microsoft.com/office/2006/metadata/properties" ma:root="true" ma:fieldsID="6c20ea0e34e44a34c6fada8a958b8f4f" ns2:_="" ns3:_="">
    <xsd:import namespace="85e0f343-b407-478d-9614-43a3623d4bcd"/>
    <xsd:import namespace="d1c0dc43-a5b7-4439-987e-e9589fb92cb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3:TaxCatchAll" minOccurs="0"/>
                <xsd:element ref="ns2:MediaServiceLocation" minOccurs="0"/>
                <xsd:element ref="ns2:MediaServiceOCR" minOccurs="0"/>
                <xsd:element ref="ns2:MediaServiceGenerationTime" minOccurs="0"/>
                <xsd:element ref="ns2:MediaServiceEventHashCode" minOccurs="0"/>
                <xsd:element ref="ns2:lcf76f155ced4ddcb4097134ff3c332f"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5e0f343-b407-478d-9614-43a3623d4bc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Location" ma:index="13" nillable="true" ma:displayName="Location" ma:indexed="true" ma:internalName="MediaServiceLocatio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1eeb44a9-b924-44d0-8ed9-f8b504a4bac6" ma:termSetId="09814cd3-568e-fe90-9814-8d621ff8fb84" ma:anchorId="fba54fb3-c3e1-fe81-a776-ca4b69148c4d" ma:open="true" ma:isKeyword="false">
      <xsd:complexType>
        <xsd:sequence>
          <xsd:element ref="pc:Terms" minOccurs="0" maxOccurs="1"/>
        </xsd:sequence>
      </xsd:complex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d1c0dc43-a5b7-4439-987e-e9589fb92cb9"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65aea1ae-f8f4-4417-8e4d-e2ebc3c2a4be}" ma:internalName="TaxCatchAll" ma:showField="CatchAllData" ma:web="d1c0dc43-a5b7-4439-987e-e9589fb92cb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8DD397B-4C17-457E-8530-43360D6C9C93}">
  <ds:schemaRefs>
    <ds:schemaRef ds:uri="http://schemas.microsoft.com/sharepoint/v3/contenttype/forms"/>
  </ds:schemaRefs>
</ds:datastoreItem>
</file>

<file path=customXml/itemProps2.xml><?xml version="1.0" encoding="utf-8"?>
<ds:datastoreItem xmlns:ds="http://schemas.openxmlformats.org/officeDocument/2006/customXml" ds:itemID="{D4B448B6-31AB-4825-AA3A-326D18345039}">
  <ds:schemaRefs>
    <ds:schemaRef ds:uri="http://www.w3.org/XML/1998/namespace"/>
    <ds:schemaRef ds:uri="http://purl.org/dc/elements/1.1/"/>
    <ds:schemaRef ds:uri="http://schemas.openxmlformats.org/package/2006/metadata/core-properties"/>
    <ds:schemaRef ds:uri="http://schemas.microsoft.com/office/2006/metadata/properties"/>
    <ds:schemaRef ds:uri="http://purl.org/dc/terms/"/>
    <ds:schemaRef ds:uri="adcfa805-e237-4af0-86e0-efffb5656f00"/>
    <ds:schemaRef ds:uri="http://schemas.microsoft.com/office/2006/documentManagement/types"/>
    <ds:schemaRef ds:uri="http://schemas.microsoft.com/office/infopath/2007/PartnerControls"/>
    <ds:schemaRef ds:uri="http://purl.org/dc/dcmitype/"/>
    <ds:schemaRef ds:uri="d1c0dc43-a5b7-4439-987e-e9589fb92cb9"/>
    <ds:schemaRef ds:uri="85e0f343-b407-478d-9614-43a3623d4bcd"/>
  </ds:schemaRefs>
</ds:datastoreItem>
</file>

<file path=customXml/itemProps3.xml><?xml version="1.0" encoding="utf-8"?>
<ds:datastoreItem xmlns:ds="http://schemas.openxmlformats.org/officeDocument/2006/customXml" ds:itemID="{55AD1E04-045B-4FCD-964E-C3BE4CE866B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5e0f343-b407-478d-9614-43a3623d4bcd"/>
    <ds:schemaRef ds:uri="d1c0dc43-a5b7-4439-987e-e9589fb92cb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598</TotalTime>
  <Words>1238</Words>
  <Application>Microsoft Office PowerPoint</Application>
  <PresentationFormat>On-screen Show (4:3)</PresentationFormat>
  <Paragraphs>67</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Demystifying the AP process</vt:lpstr>
      <vt:lpstr>Honorary titles</vt:lpstr>
      <vt:lpstr>What is the process?</vt:lpstr>
      <vt:lpstr>Submission requirements: </vt:lpstr>
      <vt:lpstr>Criteria</vt:lpstr>
      <vt:lpstr>Criteria notes</vt:lpstr>
      <vt:lpstr>Things to note</vt:lpstr>
      <vt:lpstr>Common pitfalls</vt:lpstr>
      <vt:lpstr>     Research Criterion  The applicant must demonstrate substantial independent research achievements. Provide full details of all publications during your academic career; you may cross-refer to your CV if you wish. Please clearly indicate your name in bold and list your publications in the following order:   a) Senior Author  b) First Author  c) Other Author   </vt:lpstr>
      <vt:lpstr>     Demonstrate the quality of their contributions in their chosen research field by giving details of the five most significant publications whilst working for, or in association, with the University of Oxford, and explain their individual contribution to these five publications, e.g., senior authorship, major contribution to an important aspect of the paper (such as statistical analysis, structural biology etc.). We would expect most to be recent publications, i.e. within the last five years.         </vt:lpstr>
      <vt:lpstr>The applicant must have been successful in obtaining research grants independently.  Please give full details of all successful grant applications that you have made. Please list only those grants in which your role was a PI or Co-applicant.  </vt:lpstr>
      <vt:lpstr>      Teaching Criterion The title requires that some teaching is undertaken. However, references to teaching need not merely relate to undergraduate teaching. A distinguished researcher would usually have some responsibility for graduate supervision.  Please give full details of all teaching (date, number of session, course name, etc.) and full details and numbers of all graduate students whom you have formally supervised, including dates when this work took place and level of student (e.g.: MSc, DPhil). </vt:lpstr>
      <vt:lpstr>                Good citizenship Criterion The applicant must demonstrate a sustained and continuing contribution to the general work of the Medical Sciences Division over the last three years.  Please provide evidence that you have met this criterion by:   (i)    Describing any role that you have played in the life of their department, the Division or the University by, for example, serving on relevant committees, examining, assessing, mentoring or contributing to the organisation of seminars or other scientific events over the last three years.   Please indicate how you are personally creating a respectful, collaborative and inclusive working and learning environment for your group and department and in terms of research design where all colleagues in which the rights and dignity of all staff and students are respected. This may include information on what you are personally doing to further  EDI in their workplace.   You are also invited to state whether you have been impacted by caring responsibilities in recent years.   (ii) Describing any marks of esteem that you have achieved.  These might include, for example, being asked to deliver external lectures, participating in the editorial boards of academic journals etc.  </vt:lpstr>
      <vt:lpstr>Process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Demystifying the AP / URL process</dc:title>
  <dc:creator>Helen McShane</dc:creator>
  <cp:lastModifiedBy>Ingunn Haugen</cp:lastModifiedBy>
  <cp:revision>70</cp:revision>
  <dcterms:created xsi:type="dcterms:W3CDTF">2021-11-08T11:33:46Z</dcterms:created>
  <dcterms:modified xsi:type="dcterms:W3CDTF">2025-12-18T08:42:07Z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0x010100DE7E323B7FC6F942BDA9D529737D55B0</vt:lpwstr>
  </property>
  <property fmtid="{D5CDD505-2E9C-101B-9397-08002B2CF9AE}" pid="3" name="MediaServiceImageTags">
    <vt:lpwstr/>
  </property>
</Properties>
</file>